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60" r:id="rId2"/>
    <p:sldMasterId id="2147483690" r:id="rId3"/>
    <p:sldMasterId id="2147483703" r:id="rId4"/>
    <p:sldMasterId id="2147483716" r:id="rId5"/>
    <p:sldMasterId id="2147483801" r:id="rId6"/>
  </p:sldMasterIdLst>
  <p:notesMasterIdLst>
    <p:notesMasterId r:id="rId33"/>
  </p:notesMasterIdLst>
  <p:handoutMasterIdLst>
    <p:handoutMasterId r:id="rId34"/>
  </p:handoutMasterIdLst>
  <p:sldIdLst>
    <p:sldId id="340" r:id="rId7"/>
    <p:sldId id="258" r:id="rId8"/>
    <p:sldId id="313" r:id="rId9"/>
    <p:sldId id="314" r:id="rId10"/>
    <p:sldId id="318" r:id="rId11"/>
    <p:sldId id="319" r:id="rId12"/>
    <p:sldId id="321" r:id="rId13"/>
    <p:sldId id="315" r:id="rId14"/>
    <p:sldId id="316" r:id="rId15"/>
    <p:sldId id="317" r:id="rId16"/>
    <p:sldId id="323" r:id="rId17"/>
    <p:sldId id="324" r:id="rId18"/>
    <p:sldId id="325" r:id="rId19"/>
    <p:sldId id="326" r:id="rId20"/>
    <p:sldId id="328" r:id="rId21"/>
    <p:sldId id="327" r:id="rId22"/>
    <p:sldId id="329" r:id="rId23"/>
    <p:sldId id="333" r:id="rId24"/>
    <p:sldId id="331" r:id="rId25"/>
    <p:sldId id="334" r:id="rId26"/>
    <p:sldId id="330" r:id="rId27"/>
    <p:sldId id="335" r:id="rId28"/>
    <p:sldId id="336" r:id="rId29"/>
    <p:sldId id="337" r:id="rId30"/>
    <p:sldId id="338" r:id="rId31"/>
    <p:sldId id="339" r:id="rId32"/>
  </p:sldIdLst>
  <p:sldSz cx="18288000" cy="10287000"/>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a:srgbClr val="9966FF"/>
    <a:srgbClr val="660066"/>
    <a:srgbClr val="993366"/>
    <a:srgbClr val="CCCC00"/>
    <a:srgbClr val="872D5A"/>
    <a:srgbClr val="800080"/>
    <a:srgbClr val="660033"/>
    <a:srgbClr val="CC3300"/>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6404" autoAdjust="0"/>
  </p:normalViewPr>
  <p:slideViewPr>
    <p:cSldViewPr snapToGrid="0">
      <p:cViewPr varScale="1">
        <p:scale>
          <a:sx n="71" d="100"/>
          <a:sy n="71" d="100"/>
        </p:scale>
        <p:origin x="696" y="78"/>
      </p:cViewPr>
      <p:guideLst>
        <p:guide orient="horz" pos="3240"/>
        <p:guide pos="576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80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DB6074-3ABC-45E1-B916-FEC97060DD13}" type="datetimeFigureOut">
              <a:rPr lang="en-US" smtClean="0"/>
              <a:t>3/12/2023</a:t>
            </a:fld>
            <a:endParaRPr 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1DD687-6233-47B9-B4B4-25AECA70699E}" type="slidenum">
              <a:rPr lang="en-US" smtClean="0"/>
              <a:t>‹Nº›</a:t>
            </a:fld>
            <a:endParaRPr lang="en-US"/>
          </a:p>
        </p:txBody>
      </p:sp>
    </p:spTree>
    <p:extLst>
      <p:ext uri="{BB962C8B-B14F-4D97-AF65-F5344CB8AC3E}">
        <p14:creationId xmlns:p14="http://schemas.microsoft.com/office/powerpoint/2010/main" val="4150869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09915-3BD3-4C61-BDA5-20689B9856F8}" type="datetimeFigureOut">
              <a:rPr lang="en-US" smtClean="0"/>
              <a:t>3/12/2023</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29B96-90C9-4C4A-9463-7040911BA0B2}" type="slidenum">
              <a:rPr lang="en-US" smtClean="0"/>
              <a:t>‹Nº›</a:t>
            </a:fld>
            <a:endParaRPr lang="en-US"/>
          </a:p>
        </p:txBody>
      </p:sp>
    </p:spTree>
    <p:extLst>
      <p:ext uri="{BB962C8B-B14F-4D97-AF65-F5344CB8AC3E}">
        <p14:creationId xmlns:p14="http://schemas.microsoft.com/office/powerpoint/2010/main" val="361498969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noProof="0" dirty="0"/>
              <a:t>En</a:t>
            </a:r>
            <a:r>
              <a:rPr lang="es-MX" baseline="0" noProof="0" dirty="0"/>
              <a:t> los temas anteriores se han introducido los fundamentos de los circuitos lógicos y secuenciales, resaltando las diferencias entre éstos. Sin embargo, los sistemas digitales también hacen uso de memorias para almacenar los datos generados y manipulados por ellos mismos. En este apartado se presentan los Arreglos de Memorias que pueden almacenar grandes cantidades de memoria de forma eficiente introduciendo tres tipos de memoria: </a:t>
            </a:r>
            <a:r>
              <a:rPr lang="en-US" sz="1800" b="0" i="1" u="none" strike="noStrike" kern="1200" baseline="0" dirty="0">
                <a:solidFill>
                  <a:schemeClr val="tx1"/>
                </a:solidFill>
                <a:latin typeface="+mn-lt"/>
                <a:ea typeface="+mn-ea"/>
                <a:cs typeface="+mn-cs"/>
              </a:rPr>
              <a:t>dynamic random access memory</a:t>
            </a:r>
            <a:r>
              <a:rPr lang="en-US" sz="1800" b="0" i="0" u="none" strike="noStrike" kern="1200" baseline="0" dirty="0">
                <a:solidFill>
                  <a:schemeClr val="tx1"/>
                </a:solidFill>
                <a:latin typeface="+mn-lt"/>
                <a:ea typeface="+mn-ea"/>
                <a:cs typeface="+mn-cs"/>
              </a:rPr>
              <a:t> (DRAM), </a:t>
            </a:r>
            <a:r>
              <a:rPr lang="en-US" sz="1800" b="0" i="1" u="none" strike="noStrike" kern="1200" baseline="0" dirty="0">
                <a:solidFill>
                  <a:schemeClr val="tx1"/>
                </a:solidFill>
                <a:latin typeface="+mn-lt"/>
                <a:ea typeface="+mn-ea"/>
                <a:cs typeface="+mn-cs"/>
              </a:rPr>
              <a:t>static random access memor</a:t>
            </a:r>
            <a:r>
              <a:rPr lang="en-US" sz="1800" b="0" i="0" u="none" strike="noStrike" kern="1200" baseline="0" dirty="0">
                <a:solidFill>
                  <a:schemeClr val="tx1"/>
                </a:solidFill>
                <a:latin typeface="+mn-lt"/>
                <a:ea typeface="+mn-ea"/>
                <a:cs typeface="+mn-cs"/>
              </a:rPr>
              <a:t>y (SRAM), y </a:t>
            </a:r>
            <a:r>
              <a:rPr lang="en-US" sz="1800" b="0" i="1" u="none" strike="noStrike" kern="1200" baseline="0" dirty="0">
                <a:solidFill>
                  <a:schemeClr val="tx1"/>
                </a:solidFill>
                <a:latin typeface="+mn-lt"/>
                <a:ea typeface="+mn-ea"/>
                <a:cs typeface="+mn-cs"/>
              </a:rPr>
              <a:t>read only memory</a:t>
            </a:r>
            <a:r>
              <a:rPr lang="en-US" sz="1800" b="0" i="0" u="none" strike="noStrike" kern="1200" baseline="0" dirty="0">
                <a:solidFill>
                  <a:schemeClr val="tx1"/>
                </a:solidFill>
                <a:latin typeface="+mn-lt"/>
                <a:ea typeface="+mn-ea"/>
                <a:cs typeface="+mn-cs"/>
              </a:rPr>
              <a:t> (ROM). </a:t>
            </a:r>
            <a:r>
              <a:rPr lang="es-MX" sz="1800" b="0" i="0" u="none" strike="noStrike" kern="1200" baseline="0" noProof="0" dirty="0">
                <a:solidFill>
                  <a:schemeClr val="tx1"/>
                </a:solidFill>
                <a:latin typeface="+mn-lt"/>
                <a:ea typeface="+mn-ea"/>
                <a:cs typeface="+mn-cs"/>
              </a:rPr>
              <a:t>Se discuten los sacrificios a considerar por consumo de área y retardos de operación, además de mostrar como estos arreglos son usados, no solo para almacenar datos, sino también para efectuar operaciones lógicas</a:t>
            </a:r>
            <a:r>
              <a:rPr lang="en-US" sz="1800" b="0" i="0" u="none" strike="noStrike" kern="1200" baseline="0" dirty="0">
                <a:solidFill>
                  <a:schemeClr val="tx1"/>
                </a:solidFill>
                <a:latin typeface="+mn-lt"/>
                <a:ea typeface="+mn-ea"/>
                <a:cs typeface="+mn-cs"/>
              </a:rPr>
              <a:t>.</a:t>
            </a:r>
          </a:p>
        </p:txBody>
      </p:sp>
      <p:sp>
        <p:nvSpPr>
          <p:cNvPr id="4" name="Marcador de número de diapositiva 3"/>
          <p:cNvSpPr>
            <a:spLocks noGrp="1"/>
          </p:cNvSpPr>
          <p:nvPr>
            <p:ph type="sldNum" sz="quarter" idx="10"/>
          </p:nvPr>
        </p:nvSpPr>
        <p:spPr/>
        <p:txBody>
          <a:bodyPr/>
          <a:lstStyle/>
          <a:p>
            <a:fld id="{D8129B96-90C9-4C4A-9463-7040911BA0B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16093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noProof="0" dirty="0"/>
              <a:t>En</a:t>
            </a:r>
            <a:r>
              <a:rPr lang="es-MX" baseline="0" noProof="0" dirty="0"/>
              <a:t> los temas anteriores se han introducido los fundamentos de los circuitos lógicos y secuenciales, resaltando las diferencias entre éstos. Sin embargo, los sistemas digitales también hacen uso de memorias para almacenar los datos generados y manipulados por ellos mismos. En este apartado se presentan los Arreglos de Memorias que pueden almacenar grandes cantidades de memoria de forma eficiente introduciendo tres tipos de memoria: </a:t>
            </a:r>
            <a:r>
              <a:rPr lang="en-US" sz="1800" b="0" i="1" u="none" strike="noStrike" kern="1200" baseline="0" dirty="0">
                <a:solidFill>
                  <a:schemeClr val="tx1"/>
                </a:solidFill>
                <a:latin typeface="+mn-lt"/>
                <a:ea typeface="+mn-ea"/>
                <a:cs typeface="+mn-cs"/>
              </a:rPr>
              <a:t>dynamic random access memory</a:t>
            </a:r>
            <a:r>
              <a:rPr lang="en-US" sz="1800" b="0" i="0" u="none" strike="noStrike" kern="1200" baseline="0" dirty="0">
                <a:solidFill>
                  <a:schemeClr val="tx1"/>
                </a:solidFill>
                <a:latin typeface="+mn-lt"/>
                <a:ea typeface="+mn-ea"/>
                <a:cs typeface="+mn-cs"/>
              </a:rPr>
              <a:t> (DRAM), </a:t>
            </a:r>
            <a:r>
              <a:rPr lang="en-US" sz="1800" b="0" i="1" u="none" strike="noStrike" kern="1200" baseline="0" dirty="0">
                <a:solidFill>
                  <a:schemeClr val="tx1"/>
                </a:solidFill>
                <a:latin typeface="+mn-lt"/>
                <a:ea typeface="+mn-ea"/>
                <a:cs typeface="+mn-cs"/>
              </a:rPr>
              <a:t>static random access memor</a:t>
            </a:r>
            <a:r>
              <a:rPr lang="en-US" sz="1800" b="0" i="0" u="none" strike="noStrike" kern="1200" baseline="0" dirty="0">
                <a:solidFill>
                  <a:schemeClr val="tx1"/>
                </a:solidFill>
                <a:latin typeface="+mn-lt"/>
                <a:ea typeface="+mn-ea"/>
                <a:cs typeface="+mn-cs"/>
              </a:rPr>
              <a:t>y (SRAM), y </a:t>
            </a:r>
            <a:r>
              <a:rPr lang="en-US" sz="1800" b="0" i="1" u="none" strike="noStrike" kern="1200" baseline="0" dirty="0">
                <a:solidFill>
                  <a:schemeClr val="tx1"/>
                </a:solidFill>
                <a:latin typeface="+mn-lt"/>
                <a:ea typeface="+mn-ea"/>
                <a:cs typeface="+mn-cs"/>
              </a:rPr>
              <a:t>read only memory</a:t>
            </a:r>
            <a:r>
              <a:rPr lang="en-US" sz="1800" b="0" i="0" u="none" strike="noStrike" kern="1200" baseline="0" dirty="0">
                <a:solidFill>
                  <a:schemeClr val="tx1"/>
                </a:solidFill>
                <a:latin typeface="+mn-lt"/>
                <a:ea typeface="+mn-ea"/>
                <a:cs typeface="+mn-cs"/>
              </a:rPr>
              <a:t> (ROM). </a:t>
            </a:r>
            <a:r>
              <a:rPr lang="es-MX" sz="1800" b="0" i="0" u="none" strike="noStrike" kern="1200" baseline="0" noProof="0" dirty="0">
                <a:solidFill>
                  <a:schemeClr val="tx1"/>
                </a:solidFill>
                <a:latin typeface="+mn-lt"/>
                <a:ea typeface="+mn-ea"/>
                <a:cs typeface="+mn-cs"/>
              </a:rPr>
              <a:t>Se discuten los sacrificios a considerar por consumo de área y retardos de operación, además de mostrar como estos arreglos son usados, no solo para almacenar datos, sino también para efectuar operaciones lógicas</a:t>
            </a:r>
            <a:r>
              <a:rPr lang="en-US" sz="1800" b="0" i="0" u="none" strike="noStrike" kern="1200" baseline="0" dirty="0">
                <a:solidFill>
                  <a:schemeClr val="tx1"/>
                </a:solidFill>
                <a:latin typeface="+mn-lt"/>
                <a:ea typeface="+mn-ea"/>
                <a:cs typeface="+mn-cs"/>
              </a:rPr>
              <a:t>.</a:t>
            </a:r>
          </a:p>
        </p:txBody>
      </p:sp>
      <p:sp>
        <p:nvSpPr>
          <p:cNvPr id="4" name="Marcador de número de diapositiva 3"/>
          <p:cNvSpPr>
            <a:spLocks noGrp="1"/>
          </p:cNvSpPr>
          <p:nvPr>
            <p:ph type="sldNum" sz="quarter" idx="10"/>
          </p:nvPr>
        </p:nvSpPr>
        <p:spPr/>
        <p:txBody>
          <a:bodyPr/>
          <a:lstStyle/>
          <a:p>
            <a:fld id="{D8129B96-90C9-4C4A-9463-7040911BA0B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55492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noProof="0" dirty="0"/>
              <a:t>En</a:t>
            </a:r>
            <a:r>
              <a:rPr lang="es-MX" baseline="0" noProof="0" dirty="0"/>
              <a:t> los temas anteriores se han introducido los fundamentos de los circuitos lógicos y secuenciales, resaltando las diferencias entre éstos. Sin embargo, los sistemas digitales también hacen uso de memorias para almacenar los datos generados y manipulados por ellos mismos. En este apartado se presentan los Arreglos de Memorias que pueden almacenar grandes cantidades de memoria de forma eficiente introduciendo tres tipos de memoria: </a:t>
            </a:r>
            <a:r>
              <a:rPr lang="en-US" sz="1800" b="0" i="1" u="none" strike="noStrike" kern="1200" baseline="0" dirty="0">
                <a:solidFill>
                  <a:schemeClr val="tx1"/>
                </a:solidFill>
                <a:latin typeface="+mn-lt"/>
                <a:ea typeface="+mn-ea"/>
                <a:cs typeface="+mn-cs"/>
              </a:rPr>
              <a:t>dynamic random access memory</a:t>
            </a:r>
            <a:r>
              <a:rPr lang="en-US" sz="1800" b="0" i="0" u="none" strike="noStrike" kern="1200" baseline="0" dirty="0">
                <a:solidFill>
                  <a:schemeClr val="tx1"/>
                </a:solidFill>
                <a:latin typeface="+mn-lt"/>
                <a:ea typeface="+mn-ea"/>
                <a:cs typeface="+mn-cs"/>
              </a:rPr>
              <a:t> (DRAM), </a:t>
            </a:r>
            <a:r>
              <a:rPr lang="en-US" sz="1800" b="0" i="1" u="none" strike="noStrike" kern="1200" baseline="0" dirty="0">
                <a:solidFill>
                  <a:schemeClr val="tx1"/>
                </a:solidFill>
                <a:latin typeface="+mn-lt"/>
                <a:ea typeface="+mn-ea"/>
                <a:cs typeface="+mn-cs"/>
              </a:rPr>
              <a:t>static random access memor</a:t>
            </a:r>
            <a:r>
              <a:rPr lang="en-US" sz="1800" b="0" i="0" u="none" strike="noStrike" kern="1200" baseline="0" dirty="0">
                <a:solidFill>
                  <a:schemeClr val="tx1"/>
                </a:solidFill>
                <a:latin typeface="+mn-lt"/>
                <a:ea typeface="+mn-ea"/>
                <a:cs typeface="+mn-cs"/>
              </a:rPr>
              <a:t>y (SRAM), y </a:t>
            </a:r>
            <a:r>
              <a:rPr lang="en-US" sz="1800" b="0" i="1" u="none" strike="noStrike" kern="1200" baseline="0" dirty="0">
                <a:solidFill>
                  <a:schemeClr val="tx1"/>
                </a:solidFill>
                <a:latin typeface="+mn-lt"/>
                <a:ea typeface="+mn-ea"/>
                <a:cs typeface="+mn-cs"/>
              </a:rPr>
              <a:t>read only memory</a:t>
            </a:r>
            <a:r>
              <a:rPr lang="en-US" sz="1800" b="0" i="0" u="none" strike="noStrike" kern="1200" baseline="0" dirty="0">
                <a:solidFill>
                  <a:schemeClr val="tx1"/>
                </a:solidFill>
                <a:latin typeface="+mn-lt"/>
                <a:ea typeface="+mn-ea"/>
                <a:cs typeface="+mn-cs"/>
              </a:rPr>
              <a:t> (ROM). </a:t>
            </a:r>
            <a:r>
              <a:rPr lang="es-MX" sz="1800" b="0" i="0" u="none" strike="noStrike" kern="1200" baseline="0" noProof="0" dirty="0">
                <a:solidFill>
                  <a:schemeClr val="tx1"/>
                </a:solidFill>
                <a:latin typeface="+mn-lt"/>
                <a:ea typeface="+mn-ea"/>
                <a:cs typeface="+mn-cs"/>
              </a:rPr>
              <a:t>Se discuten los sacrificios a considerar por consumo de área y retardos de operación, además de mostrar como estos arreglos son usados, no solo para almacenar datos, sino también para efectuar operaciones lógicas</a:t>
            </a:r>
            <a:r>
              <a:rPr lang="en-US" sz="1800" b="0" i="0" u="none" strike="noStrike" kern="1200" baseline="0" dirty="0">
                <a:solidFill>
                  <a:schemeClr val="tx1"/>
                </a:solidFill>
                <a:latin typeface="+mn-lt"/>
                <a:ea typeface="+mn-ea"/>
                <a:cs typeface="+mn-cs"/>
              </a:rPr>
              <a:t>.</a:t>
            </a:r>
          </a:p>
        </p:txBody>
      </p:sp>
      <p:sp>
        <p:nvSpPr>
          <p:cNvPr id="4" name="Marcador de número de diapositiva 3"/>
          <p:cNvSpPr>
            <a:spLocks noGrp="1"/>
          </p:cNvSpPr>
          <p:nvPr>
            <p:ph type="sldNum" sz="quarter" idx="10"/>
          </p:nvPr>
        </p:nvSpPr>
        <p:spPr/>
        <p:txBody>
          <a:bodyPr/>
          <a:lstStyle/>
          <a:p>
            <a:fld id="{D8129B96-90C9-4C4A-9463-7040911BA0B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45179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noProof="0" dirty="0"/>
              <a:t>En</a:t>
            </a:r>
            <a:r>
              <a:rPr lang="es-MX" baseline="0" noProof="0" dirty="0"/>
              <a:t> los temas anteriores se han introducido los fundamentos de los circuitos lógicos y secuenciales, resaltando las diferencias entre éstos. Sin embargo, los sistemas digitales también hacen uso de memorias para almacenar los datos generados y manipulados por ellos mismos. En este apartado se presentan los Arreglos de Memorias que pueden almacenar grandes cantidades de memoria de forma eficiente introduciendo tres tipos de memoria: </a:t>
            </a:r>
            <a:r>
              <a:rPr lang="en-US" sz="1800" b="0" i="1" u="none" strike="noStrike" kern="1200" baseline="0" dirty="0">
                <a:solidFill>
                  <a:schemeClr val="tx1"/>
                </a:solidFill>
                <a:latin typeface="+mn-lt"/>
                <a:ea typeface="+mn-ea"/>
                <a:cs typeface="+mn-cs"/>
              </a:rPr>
              <a:t>dynamic random access memory</a:t>
            </a:r>
            <a:r>
              <a:rPr lang="en-US" sz="1800" b="0" i="0" u="none" strike="noStrike" kern="1200" baseline="0" dirty="0">
                <a:solidFill>
                  <a:schemeClr val="tx1"/>
                </a:solidFill>
                <a:latin typeface="+mn-lt"/>
                <a:ea typeface="+mn-ea"/>
                <a:cs typeface="+mn-cs"/>
              </a:rPr>
              <a:t> (DRAM), </a:t>
            </a:r>
            <a:r>
              <a:rPr lang="en-US" sz="1800" b="0" i="1" u="none" strike="noStrike" kern="1200" baseline="0" dirty="0">
                <a:solidFill>
                  <a:schemeClr val="tx1"/>
                </a:solidFill>
                <a:latin typeface="+mn-lt"/>
                <a:ea typeface="+mn-ea"/>
                <a:cs typeface="+mn-cs"/>
              </a:rPr>
              <a:t>static random access memor</a:t>
            </a:r>
            <a:r>
              <a:rPr lang="en-US" sz="1800" b="0" i="0" u="none" strike="noStrike" kern="1200" baseline="0" dirty="0">
                <a:solidFill>
                  <a:schemeClr val="tx1"/>
                </a:solidFill>
                <a:latin typeface="+mn-lt"/>
                <a:ea typeface="+mn-ea"/>
                <a:cs typeface="+mn-cs"/>
              </a:rPr>
              <a:t>y (SRAM), y </a:t>
            </a:r>
            <a:r>
              <a:rPr lang="en-US" sz="1800" b="0" i="1" u="none" strike="noStrike" kern="1200" baseline="0" dirty="0">
                <a:solidFill>
                  <a:schemeClr val="tx1"/>
                </a:solidFill>
                <a:latin typeface="+mn-lt"/>
                <a:ea typeface="+mn-ea"/>
                <a:cs typeface="+mn-cs"/>
              </a:rPr>
              <a:t>read only memory</a:t>
            </a:r>
            <a:r>
              <a:rPr lang="en-US" sz="1800" b="0" i="0" u="none" strike="noStrike" kern="1200" baseline="0" dirty="0">
                <a:solidFill>
                  <a:schemeClr val="tx1"/>
                </a:solidFill>
                <a:latin typeface="+mn-lt"/>
                <a:ea typeface="+mn-ea"/>
                <a:cs typeface="+mn-cs"/>
              </a:rPr>
              <a:t> (ROM). </a:t>
            </a:r>
            <a:r>
              <a:rPr lang="es-MX" sz="1800" b="0" i="0" u="none" strike="noStrike" kern="1200" baseline="0" noProof="0" dirty="0">
                <a:solidFill>
                  <a:schemeClr val="tx1"/>
                </a:solidFill>
                <a:latin typeface="+mn-lt"/>
                <a:ea typeface="+mn-ea"/>
                <a:cs typeface="+mn-cs"/>
              </a:rPr>
              <a:t>Se discuten los sacrificios a considerar por consumo de área y retardos de operación, además de mostrar como estos arreglos son usados, no solo para almacenar datos, sino también para efectuar operaciones lógicas</a:t>
            </a:r>
            <a:r>
              <a:rPr lang="en-US" sz="1800" b="0" i="0" u="none" strike="noStrike" kern="1200" baseline="0" dirty="0">
                <a:solidFill>
                  <a:schemeClr val="tx1"/>
                </a:solidFill>
                <a:latin typeface="+mn-lt"/>
                <a:ea typeface="+mn-ea"/>
                <a:cs typeface="+mn-cs"/>
              </a:rPr>
              <a:t>.</a:t>
            </a:r>
          </a:p>
        </p:txBody>
      </p:sp>
      <p:sp>
        <p:nvSpPr>
          <p:cNvPr id="4" name="Marcador de número de diapositiva 3"/>
          <p:cNvSpPr>
            <a:spLocks noGrp="1"/>
          </p:cNvSpPr>
          <p:nvPr>
            <p:ph type="sldNum" sz="quarter" idx="10"/>
          </p:nvPr>
        </p:nvSpPr>
        <p:spPr/>
        <p:txBody>
          <a:bodyPr/>
          <a:lstStyle/>
          <a:p>
            <a:fld id="{D8129B96-90C9-4C4A-9463-7040911BA0B2}"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710431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273300" y="3302000"/>
            <a:ext cx="13728700" cy="3586192"/>
          </a:xfrm>
          <a:prstGeom prst="rect">
            <a:avLst/>
          </a:prstGeom>
        </p:spPr>
        <p:txBody>
          <a:bodyPr anchor="b">
            <a:noAutofit/>
          </a:bodyPr>
          <a:lstStyle>
            <a:lvl1pPr algn="l">
              <a:lnSpc>
                <a:spcPts val="12000"/>
              </a:lnSpc>
              <a:defRPr sz="150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Título</a:t>
            </a:r>
            <a:r>
              <a:rPr lang="en-US" dirty="0"/>
              <a:t> de la </a:t>
            </a:r>
            <a:r>
              <a:rPr lang="en-US" dirty="0" err="1"/>
              <a:t>Presentación</a:t>
            </a:r>
            <a:endParaRPr lang="en-US" dirty="0"/>
          </a:p>
        </p:txBody>
      </p:sp>
      <p:sp>
        <p:nvSpPr>
          <p:cNvPr id="3" name="サブタイトル 2"/>
          <p:cNvSpPr>
            <a:spLocks noGrp="1"/>
          </p:cNvSpPr>
          <p:nvPr>
            <p:ph type="subTitle" idx="1" hasCustomPrompt="1"/>
          </p:nvPr>
        </p:nvSpPr>
        <p:spPr>
          <a:xfrm>
            <a:off x="2286000" y="7019632"/>
            <a:ext cx="13716000" cy="613067"/>
          </a:xfrm>
          <a:prstGeom prst="rect">
            <a:avLst/>
          </a:prstGeom>
        </p:spPr>
        <p:txBody>
          <a:bodyPr>
            <a:noAutofit/>
          </a:bodyPr>
          <a:lstStyle>
            <a:lvl1pPr marL="0" indent="0" algn="l">
              <a:buNone/>
              <a:defRPr sz="28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err="1"/>
              <a:t>Autor</a:t>
            </a:r>
            <a:r>
              <a:rPr lang="en-US" altLang="ja-JP" dirty="0"/>
              <a:t> o </a:t>
            </a:r>
            <a:r>
              <a:rPr lang="en-US" altLang="ja-JP" dirty="0" err="1"/>
              <a:t>Subtítulo</a:t>
            </a:r>
            <a:endParaRPr lang="en-US" dirty="0"/>
          </a:p>
        </p:txBody>
      </p:sp>
      <p:sp>
        <p:nvSpPr>
          <p:cNvPr id="4" name="日付プレースホルダー 3"/>
          <p:cNvSpPr>
            <a:spLocks noGrp="1"/>
          </p:cNvSpPr>
          <p:nvPr>
            <p:ph type="dt" sz="half" idx="10"/>
          </p:nvPr>
        </p:nvSpPr>
        <p:spPr>
          <a:xfrm>
            <a:off x="2260600" y="7511113"/>
            <a:ext cx="13716000" cy="379919"/>
          </a:xfrm>
          <a:prstGeom prst="rect">
            <a:avLst/>
          </a:prstGeom>
        </p:spPr>
        <p:txBody>
          <a:bodyPr/>
          <a:lstStyle>
            <a:lvl1pPr algn="l">
              <a:defRPr sz="2000">
                <a:solidFill>
                  <a:schemeClr val="tx1">
                    <a:lumMod val="50000"/>
                    <a:lumOff val="50000"/>
                  </a:schemeClr>
                </a:solidFill>
                <a:latin typeface="+mj-lt"/>
                <a:ea typeface="A-OTF Gothic BBB Pro Medium" panose="020B0400000000000000" pitchFamily="34" charset="-128"/>
                <a:cs typeface="Clear Sans Light" panose="020B0303030202020304" pitchFamily="34" charset="0"/>
              </a:defRPr>
            </a:lvl1pPr>
          </a:lstStyle>
          <a:p>
            <a:endParaRPr lang="en-US" dirty="0"/>
          </a:p>
        </p:txBody>
      </p:sp>
      <p:cxnSp>
        <p:nvCxnSpPr>
          <p:cNvPr id="6" name="直線コネクタ 5"/>
          <p:cNvCxnSpPr/>
          <p:nvPr userDrawn="1"/>
        </p:nvCxnSpPr>
        <p:spPr>
          <a:xfrm>
            <a:off x="2286000" y="6856652"/>
            <a:ext cx="13716000" cy="0"/>
          </a:xfrm>
          <a:prstGeom prst="line">
            <a:avLst/>
          </a:prstGeom>
          <a:ln w="571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TextBox 7">
            <a:extLst>
              <a:ext uri="{FF2B5EF4-FFF2-40B4-BE49-F238E27FC236}">
                <a16:creationId xmlns:a16="http://schemas.microsoft.com/office/drawing/2014/main" id="{BFFA1233-3C66-4A99-B42D-E792E4559FA4}"/>
              </a:ext>
            </a:extLst>
          </p:cNvPr>
          <p:cNvSpPr txBox="1"/>
          <p:nvPr userDrawn="1"/>
        </p:nvSpPr>
        <p:spPr>
          <a:xfrm>
            <a:off x="638417" y="9477991"/>
            <a:ext cx="1097833" cy="600164"/>
          </a:xfrm>
          <a:prstGeom prst="rect">
            <a:avLst/>
          </a:prstGeom>
          <a:noFill/>
        </p:spPr>
        <p:txBody>
          <a:bodyPr wrap="square" rtlCol="0">
            <a:spAutoFit/>
          </a:bodyPr>
          <a:lstStyle/>
          <a:p>
            <a:r>
              <a:rPr lang="es-MX" sz="1100" b="0" dirty="0">
                <a:solidFill>
                  <a:schemeClr val="tx1">
                    <a:lumMod val="50000"/>
                    <a:lumOff val="50000"/>
                  </a:schemeClr>
                </a:solidFill>
                <a:latin typeface="Helvetica" panose="020B0604020202020204" pitchFamily="34" charset="0"/>
              </a:rPr>
              <a:t>Instituto </a:t>
            </a:r>
          </a:p>
          <a:p>
            <a:r>
              <a:rPr lang="es-MX" sz="1100" b="0" dirty="0">
                <a:solidFill>
                  <a:schemeClr val="tx1">
                    <a:lumMod val="50000"/>
                    <a:lumOff val="50000"/>
                  </a:schemeClr>
                </a:solidFill>
                <a:latin typeface="Helvetica" panose="020B0604020202020204" pitchFamily="34" charset="0"/>
              </a:rPr>
              <a:t>Politécnico </a:t>
            </a:r>
          </a:p>
          <a:p>
            <a:r>
              <a:rPr lang="es-MX" sz="1100" b="0" dirty="0">
                <a:solidFill>
                  <a:schemeClr val="tx1">
                    <a:lumMod val="50000"/>
                    <a:lumOff val="50000"/>
                  </a:schemeClr>
                </a:solidFill>
                <a:latin typeface="Helvetica" panose="020B0604020202020204" pitchFamily="34" charset="0"/>
              </a:rPr>
              <a:t>Nacional</a:t>
            </a:r>
          </a:p>
        </p:txBody>
      </p:sp>
      <p:sp>
        <p:nvSpPr>
          <p:cNvPr id="8" name="TextBox 7">
            <a:extLst>
              <a:ext uri="{FF2B5EF4-FFF2-40B4-BE49-F238E27FC236}">
                <a16:creationId xmlns:a16="http://schemas.microsoft.com/office/drawing/2014/main" id="{13E71845-48C4-402D-B237-A5787F20BFAB}"/>
              </a:ext>
            </a:extLst>
          </p:cNvPr>
          <p:cNvSpPr txBox="1"/>
          <p:nvPr userDrawn="1"/>
        </p:nvSpPr>
        <p:spPr>
          <a:xfrm>
            <a:off x="4021917" y="9454073"/>
            <a:ext cx="1647149" cy="600164"/>
          </a:xfrm>
          <a:prstGeom prst="rect">
            <a:avLst/>
          </a:prstGeom>
          <a:noFill/>
        </p:spPr>
        <p:txBody>
          <a:bodyPr wrap="square" rtlCol="0">
            <a:spAutoFit/>
          </a:bodyPr>
          <a:lstStyle/>
          <a:p>
            <a:r>
              <a:rPr lang="es-MX" sz="1100" b="0" dirty="0">
                <a:solidFill>
                  <a:schemeClr val="tx1">
                    <a:lumMod val="50000"/>
                    <a:lumOff val="50000"/>
                  </a:schemeClr>
                </a:solidFill>
                <a:latin typeface="Helvetica" panose="020B0604020202020204" pitchFamily="34" charset="0"/>
              </a:rPr>
              <a:t>Laboratorio de </a:t>
            </a:r>
          </a:p>
          <a:p>
            <a:r>
              <a:rPr lang="es-MX" sz="1100" b="0" dirty="0">
                <a:solidFill>
                  <a:schemeClr val="tx1">
                    <a:lumMod val="50000"/>
                    <a:lumOff val="50000"/>
                  </a:schemeClr>
                </a:solidFill>
                <a:latin typeface="Helvetica" panose="020B0604020202020204" pitchFamily="34" charset="0"/>
              </a:rPr>
              <a:t>Microtecnología y </a:t>
            </a:r>
          </a:p>
          <a:p>
            <a:r>
              <a:rPr lang="es-MX" sz="1100" b="0" dirty="0">
                <a:solidFill>
                  <a:schemeClr val="tx1">
                    <a:lumMod val="50000"/>
                    <a:lumOff val="50000"/>
                  </a:schemeClr>
                </a:solidFill>
                <a:latin typeface="Helvetica" panose="020B0604020202020204" pitchFamily="34" charset="0"/>
              </a:rPr>
              <a:t>Sistemas Embebidos</a:t>
            </a:r>
          </a:p>
        </p:txBody>
      </p:sp>
      <p:pic>
        <p:nvPicPr>
          <p:cNvPr id="9" name="12 Imagen">
            <a:extLst>
              <a:ext uri="{FF2B5EF4-FFF2-40B4-BE49-F238E27FC236}">
                <a16:creationId xmlns:a16="http://schemas.microsoft.com/office/drawing/2014/main" id="{CC9EEB0A-CAB9-4FB1-BD74-59385E01C9E6}"/>
              </a:ext>
            </a:extLst>
          </p:cNvPr>
          <p:cNvPicPr>
            <a:picLocks noChangeAspect="1" noChangeArrowheads="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51093" y="9508072"/>
            <a:ext cx="724486" cy="540001"/>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1D7DD488-164B-4D3A-9E85-C3403A44744D}"/>
              </a:ext>
            </a:extLst>
          </p:cNvPr>
          <p:cNvSpPr txBox="1"/>
          <p:nvPr userDrawn="1"/>
        </p:nvSpPr>
        <p:spPr>
          <a:xfrm>
            <a:off x="2247897" y="9477991"/>
            <a:ext cx="1332198" cy="600164"/>
          </a:xfrm>
          <a:prstGeom prst="rect">
            <a:avLst/>
          </a:prstGeom>
          <a:noFill/>
        </p:spPr>
        <p:txBody>
          <a:bodyPr wrap="square" rtlCol="0">
            <a:spAutoFit/>
          </a:bodyPr>
          <a:lstStyle/>
          <a:p>
            <a:r>
              <a:rPr lang="es-MX" sz="1100" b="0" dirty="0">
                <a:solidFill>
                  <a:schemeClr val="tx1">
                    <a:lumMod val="50000"/>
                    <a:lumOff val="50000"/>
                  </a:schemeClr>
                </a:solidFill>
                <a:latin typeface="Helvetica" panose="020B0604020202020204" pitchFamily="34" charset="0"/>
              </a:rPr>
              <a:t>Centro de </a:t>
            </a:r>
          </a:p>
          <a:p>
            <a:r>
              <a:rPr lang="es-MX" sz="1100" b="0" dirty="0">
                <a:solidFill>
                  <a:schemeClr val="tx1">
                    <a:lumMod val="50000"/>
                    <a:lumOff val="50000"/>
                  </a:schemeClr>
                </a:solidFill>
                <a:latin typeface="Helvetica" panose="020B0604020202020204" pitchFamily="34" charset="0"/>
              </a:rPr>
              <a:t>Investigación en  </a:t>
            </a:r>
          </a:p>
          <a:p>
            <a:r>
              <a:rPr lang="es-MX" sz="1100" b="0" dirty="0">
                <a:solidFill>
                  <a:schemeClr val="tx1">
                    <a:lumMod val="50000"/>
                    <a:lumOff val="50000"/>
                  </a:schemeClr>
                </a:solidFill>
                <a:latin typeface="Helvetica" panose="020B0604020202020204" pitchFamily="34" charset="0"/>
              </a:rPr>
              <a:t>Computación</a:t>
            </a:r>
          </a:p>
        </p:txBody>
      </p:sp>
      <p:pic>
        <p:nvPicPr>
          <p:cNvPr id="11" name="13 Imagen">
            <a:extLst>
              <a:ext uri="{FF2B5EF4-FFF2-40B4-BE49-F238E27FC236}">
                <a16:creationId xmlns:a16="http://schemas.microsoft.com/office/drawing/2014/main" id="{6DC435A6-92E7-4359-A1AE-B0149C848C0B}"/>
              </a:ext>
            </a:extLst>
          </p:cNvPr>
          <p:cNvPicPr>
            <a:picLocks noChangeAspect="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r="71123"/>
          <a:stretch/>
        </p:blipFill>
        <p:spPr>
          <a:xfrm>
            <a:off x="3463306" y="9490072"/>
            <a:ext cx="558611" cy="576000"/>
          </a:xfrm>
          <a:prstGeom prst="roundRect">
            <a:avLst>
              <a:gd name="adj" fmla="val 8594"/>
            </a:avLst>
          </a:prstGeom>
          <a:solidFill>
            <a:srgbClr val="FFFFFF">
              <a:shade val="85000"/>
            </a:srgbClr>
          </a:solidFill>
          <a:ln>
            <a:noFill/>
          </a:ln>
          <a:effectLst/>
        </p:spPr>
      </p:pic>
      <p:pic>
        <p:nvPicPr>
          <p:cNvPr id="12" name="Picture 2" descr="Resultado de imagen para logo ipn"/>
          <p:cNvPicPr>
            <a:picLocks noChangeAspect="1" noChangeArrowheads="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9454073"/>
            <a:ext cx="912676" cy="64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79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1943100"/>
            <a:ext cx="15825168" cy="7327194"/>
          </a:xfrm>
        </p:spPr>
        <p:txBody>
          <a:bodyPr/>
          <a:lstStyle>
            <a:lvl1pPr>
              <a:lnSpc>
                <a:spcPct val="100000"/>
              </a:lnSpc>
              <a:spcBef>
                <a:spcPts val="0"/>
              </a:spcBef>
              <a:defRPr/>
            </a:lvl1pPr>
          </a:lstStyle>
          <a:p>
            <a:pPr lvl="0"/>
            <a:r>
              <a:rPr lang="es-ES" dirty="0"/>
              <a:t>Texto</a:t>
            </a:r>
            <a:endParaRPr lang="en-US" dirty="0"/>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Tree>
    <p:extLst>
      <p:ext uri="{BB962C8B-B14F-4D97-AF65-F5344CB8AC3E}">
        <p14:creationId xmlns:p14="http://schemas.microsoft.com/office/powerpoint/2010/main" val="267213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ódigo">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2374900"/>
            <a:ext cx="158251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texto 3"/>
          <p:cNvSpPr>
            <a:spLocks noGrp="1"/>
          </p:cNvSpPr>
          <p:nvPr>
            <p:ph type="body" sz="quarter" idx="14" hasCustomPrompt="1"/>
          </p:nvPr>
        </p:nvSpPr>
        <p:spPr>
          <a:xfrm>
            <a:off x="1243632" y="1730026"/>
            <a:ext cx="15646400" cy="517874"/>
          </a:xfrm>
        </p:spPr>
        <p:txBody>
          <a:bodyPr anchor="ctr"/>
          <a:lstStyle>
            <a:lvl1pPr>
              <a:defRPr/>
            </a:lvl1pPr>
          </a:lstStyle>
          <a:p>
            <a:pPr lvl="0"/>
            <a:r>
              <a:rPr lang="es-ES" dirty="0"/>
              <a:t>Título</a:t>
            </a:r>
            <a:endParaRPr lang="es-MX" dirty="0"/>
          </a:p>
        </p:txBody>
      </p:sp>
    </p:spTree>
    <p:extLst>
      <p:ext uri="{BB962C8B-B14F-4D97-AF65-F5344CB8AC3E}">
        <p14:creationId xmlns:p14="http://schemas.microsoft.com/office/powerpoint/2010/main" val="25422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ódigo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2374900"/>
            <a:ext cx="75193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texto 3"/>
          <p:cNvSpPr>
            <a:spLocks noGrp="1"/>
          </p:cNvSpPr>
          <p:nvPr>
            <p:ph type="body" sz="quarter" idx="14" hasCustomPrompt="1"/>
          </p:nvPr>
        </p:nvSpPr>
        <p:spPr>
          <a:xfrm>
            <a:off x="1243632" y="1730026"/>
            <a:ext cx="15646400" cy="517874"/>
          </a:xfrm>
        </p:spPr>
        <p:txBody>
          <a:bodyPr anchor="ctr"/>
          <a:lstStyle>
            <a:lvl1pPr>
              <a:defRPr/>
            </a:lvl1pPr>
          </a:lstStyle>
          <a:p>
            <a:pPr lvl="0"/>
            <a:r>
              <a:rPr lang="es-ES" dirty="0"/>
              <a:t>Título</a:t>
            </a:r>
            <a:endParaRPr lang="es-MX" dirty="0"/>
          </a:p>
        </p:txBody>
      </p:sp>
      <p:sp>
        <p:nvSpPr>
          <p:cNvPr id="8" name="Marcador de contenido 10"/>
          <p:cNvSpPr>
            <a:spLocks noGrp="1"/>
          </p:cNvSpPr>
          <p:nvPr>
            <p:ph sz="quarter" idx="15" hasCustomPrompt="1"/>
          </p:nvPr>
        </p:nvSpPr>
        <p:spPr>
          <a:xfrm>
            <a:off x="9257816" y="2374900"/>
            <a:ext cx="75193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Tree>
    <p:extLst>
      <p:ext uri="{BB962C8B-B14F-4D97-AF65-F5344CB8AC3E}">
        <p14:creationId xmlns:p14="http://schemas.microsoft.com/office/powerpoint/2010/main" val="155857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1943100"/>
            <a:ext cx="12967668" cy="7327194"/>
          </a:xfrm>
        </p:spPr>
        <p:txBody>
          <a:bodyPr/>
          <a:lstStyle>
            <a:lvl1pPr>
              <a:lnSpc>
                <a:spcPct val="150000"/>
              </a:lnSpc>
              <a:spcBef>
                <a:spcPts val="1200"/>
              </a:spcBef>
              <a:defRPr/>
            </a:lvl1pPr>
          </a:lstStyle>
          <a:p>
            <a:pPr lvl="0"/>
            <a:r>
              <a:rPr lang="es-MX" noProof="0" dirty="0"/>
              <a:t>Texto</a:t>
            </a:r>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gráfico 3"/>
          <p:cNvSpPr>
            <a:spLocks noGrp="1"/>
          </p:cNvSpPr>
          <p:nvPr>
            <p:ph type="chart" sz="quarter" idx="15" hasCustomPrompt="1"/>
          </p:nvPr>
        </p:nvSpPr>
        <p:spPr>
          <a:xfrm>
            <a:off x="14640242" y="1943100"/>
            <a:ext cx="2377440" cy="3200400"/>
          </a:xfrm>
        </p:spPr>
        <p:txBody>
          <a:bodyPr>
            <a:normAutofit/>
          </a:bodyPr>
          <a:lstStyle>
            <a:lvl1pPr>
              <a:defRPr lang="en-US" sz="2000" kern="1200" baseline="0" dirty="0"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endParaRPr lang="en-US" dirty="0"/>
          </a:p>
        </p:txBody>
      </p:sp>
      <p:sp>
        <p:nvSpPr>
          <p:cNvPr id="7" name="Marcador de contenido 6"/>
          <p:cNvSpPr>
            <a:spLocks noGrp="1"/>
          </p:cNvSpPr>
          <p:nvPr>
            <p:ph sz="quarter" idx="16" hasCustomPrompt="1"/>
          </p:nvPr>
        </p:nvSpPr>
        <p:spPr>
          <a:xfrm>
            <a:off x="14640241" y="5308600"/>
            <a:ext cx="3043601" cy="3961694"/>
          </a:xfrm>
        </p:spPr>
        <p:txBody>
          <a:bodyPr>
            <a:normAutofit/>
          </a:bodyPr>
          <a:lstStyle>
            <a:lvl1pPr>
              <a:lnSpc>
                <a:spcPct val="140000"/>
              </a:lnSpc>
              <a:defRPr sz="1300" baseline="0"/>
            </a:lvl1pPr>
          </a:lstStyle>
          <a:p>
            <a:pPr lvl="0"/>
            <a:r>
              <a:rPr lang="es-ES" dirty="0"/>
              <a:t>Texto</a:t>
            </a:r>
            <a:endParaRPr lang="en-US" dirty="0"/>
          </a:p>
        </p:txBody>
      </p:sp>
    </p:spTree>
    <p:extLst>
      <p:ext uri="{BB962C8B-B14F-4D97-AF65-F5344CB8AC3E}">
        <p14:creationId xmlns:p14="http://schemas.microsoft.com/office/powerpoint/2010/main" val="418002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b="1">
                <a:latin typeface="Helvetica Condensed" panose="020B0606020202030204" pitchFamily="34" charset="0"/>
              </a:defRPr>
            </a:lvl1pPr>
          </a:lstStyle>
          <a:p>
            <a:fld id="{DAEF4D36-AE85-49C9-90DE-66D02B257272}" type="slidenum">
              <a:rPr lang="en-US" smtClean="0"/>
              <a:pPr/>
              <a:t>‹Nº›</a:t>
            </a:fld>
            <a:endParaRPr lang="en-US" dirty="0"/>
          </a:p>
        </p:txBody>
      </p:sp>
      <p:sp>
        <p:nvSpPr>
          <p:cNvPr id="9" name="テキスト プレースホルダー 8"/>
          <p:cNvSpPr>
            <a:spLocks noGrp="1"/>
          </p:cNvSpPr>
          <p:nvPr>
            <p:ph type="body" sz="quarter" idx="12" hasCustomPrompt="1"/>
          </p:nvPr>
        </p:nvSpPr>
        <p:spPr>
          <a:xfrm>
            <a:off x="0" y="4894169"/>
            <a:ext cx="6481482" cy="928687"/>
          </a:xfrm>
          <a:prstGeom prst="rect">
            <a:avLst/>
          </a:prstGeom>
        </p:spPr>
        <p:txBody>
          <a:bodyPr/>
          <a:lstStyle>
            <a:lvl1pPr algn="r">
              <a:defRPr sz="8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2" name="正方形/長方形 11"/>
          <p:cNvSpPr/>
          <p:nvPr userDrawn="1"/>
        </p:nvSpPr>
        <p:spPr>
          <a:xfrm>
            <a:off x="-1" y="5876924"/>
            <a:ext cx="6481483" cy="1473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3" name="テキスト プレースホルダー 8"/>
          <p:cNvSpPr>
            <a:spLocks noGrp="1"/>
          </p:cNvSpPr>
          <p:nvPr>
            <p:ph type="body" sz="quarter" idx="14" hasCustomPrompt="1"/>
          </p:nvPr>
        </p:nvSpPr>
        <p:spPr>
          <a:xfrm>
            <a:off x="7107085" y="2635625"/>
            <a:ext cx="9809315" cy="5775302"/>
          </a:xfrm>
          <a:prstGeom prst="rect">
            <a:avLst/>
          </a:prstGeom>
        </p:spPr>
        <p:txBody>
          <a:bodyPr anchor="ctr">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0"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1"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5"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350750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ingle Column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normAutofit/>
          </a:bodyPr>
          <a:lstStyle>
            <a:lvl1pPr>
              <a:defRPr lang="en-US" sz="2500" kern="1200" baseline="0" dirty="0" err="1"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3" name="テキスト プレースホルダー 8"/>
          <p:cNvSpPr>
            <a:spLocks noGrp="1"/>
          </p:cNvSpPr>
          <p:nvPr>
            <p:ph type="body" sz="quarter" idx="14" hasCustomPrompt="1"/>
          </p:nvPr>
        </p:nvSpPr>
        <p:spPr>
          <a:xfrm>
            <a:off x="7315200" y="2430381"/>
            <a:ext cx="9601200" cy="5980546"/>
          </a:xfrm>
          <a:prstGeom prst="rect">
            <a:avLst/>
          </a:prstGeom>
        </p:spPr>
        <p:txBody>
          <a:bodyPr anchor="t">
            <a:normAutofit/>
          </a:bodyPr>
          <a:lstStyle>
            <a:lvl1pPr algn="l">
              <a:lnSpc>
                <a:spcPct val="100000"/>
              </a:lnSpc>
              <a:spcBef>
                <a:spcPts val="0"/>
              </a:spcBef>
              <a:defRPr sz="25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5"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5"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351533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Column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normAutofit/>
          </a:bodyPr>
          <a:lstStyle>
            <a:lvl1pPr>
              <a:defRPr lang="en-US" sz="2500" kern="1200" baseline="0" dirty="0" err="1"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7107085" y="2430380"/>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7107085" y="3119717"/>
            <a:ext cx="9809315" cy="5291209"/>
          </a:xfrm>
          <a:prstGeom prst="rect">
            <a:avLst/>
          </a:prstGeom>
        </p:spPr>
        <p:txBody>
          <a:bodyPr anchor="t">
            <a:normAutofit/>
          </a:bodyPr>
          <a:lstStyle>
            <a:lvl1pPr algn="l">
              <a:lnSpc>
                <a:spcPct val="100000"/>
              </a:lnSpc>
              <a:spcBef>
                <a:spcPts val="0"/>
              </a:spcBef>
              <a:defRPr sz="25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7131895" y="3012141"/>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5"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85838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rizontal 2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7107085" y="2430380"/>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7107085" y="3119717"/>
            <a:ext cx="9809315" cy="2101166"/>
          </a:xfrm>
          <a:prstGeom prst="rect">
            <a:avLst/>
          </a:prstGeom>
        </p:spPr>
        <p:txBody>
          <a:bodyPr anchor="t">
            <a:normAutofit/>
          </a:bodyPr>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7131895" y="3012141"/>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8"/>
          <p:cNvSpPr>
            <a:spLocks noGrp="1"/>
          </p:cNvSpPr>
          <p:nvPr>
            <p:ph type="body" sz="quarter" idx="15" hasCustomPrompt="1"/>
          </p:nvPr>
        </p:nvSpPr>
        <p:spPr>
          <a:xfrm>
            <a:off x="7107085" y="5478616"/>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6" name="テキスト プレースホルダー 8"/>
          <p:cNvSpPr>
            <a:spLocks noGrp="1"/>
          </p:cNvSpPr>
          <p:nvPr>
            <p:ph type="body" sz="quarter" idx="16" hasCustomPrompt="1"/>
          </p:nvPr>
        </p:nvSpPr>
        <p:spPr>
          <a:xfrm>
            <a:off x="7107085" y="6167953"/>
            <a:ext cx="9809315" cy="2101166"/>
          </a:xfrm>
          <a:prstGeom prst="rect">
            <a:avLst/>
          </a:prstGeom>
        </p:spPr>
        <p:txBody>
          <a:bodyPr anchor="t">
            <a:normAutofit/>
          </a:bodyPr>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7" name="直線コネクタ 16"/>
          <p:cNvCxnSpPr/>
          <p:nvPr userDrawn="1"/>
        </p:nvCxnSpPr>
        <p:spPr>
          <a:xfrm>
            <a:off x="7131895" y="6060377"/>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9"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20" name="Marcador de texto 12"/>
          <p:cNvSpPr>
            <a:spLocks noGrp="1"/>
          </p:cNvSpPr>
          <p:nvPr>
            <p:ph type="body" sz="quarter" idx="17"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410454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86224"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1" name="正方形/長方形 10"/>
          <p:cNvSpPr/>
          <p:nvPr userDrawn="1"/>
        </p:nvSpPr>
        <p:spPr>
          <a:xfrm>
            <a:off x="839052"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839053"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831956"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839053"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5239977"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9" name="正方形/長方形 18"/>
          <p:cNvSpPr/>
          <p:nvPr userDrawn="1"/>
        </p:nvSpPr>
        <p:spPr>
          <a:xfrm>
            <a:off x="5092805"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0" name="テキスト プレースホルダー 8"/>
          <p:cNvSpPr>
            <a:spLocks noGrp="1"/>
          </p:cNvSpPr>
          <p:nvPr>
            <p:ph type="body" sz="quarter" idx="16" hasCustomPrompt="1"/>
          </p:nvPr>
        </p:nvSpPr>
        <p:spPr>
          <a:xfrm>
            <a:off x="5092806"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5085709"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5092806"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9500079"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4" name="正方形/長方形 23"/>
          <p:cNvSpPr/>
          <p:nvPr userDrawn="1"/>
        </p:nvSpPr>
        <p:spPr>
          <a:xfrm>
            <a:off x="9352907"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5" name="テキスト プレースホルダー 8"/>
          <p:cNvSpPr>
            <a:spLocks noGrp="1"/>
          </p:cNvSpPr>
          <p:nvPr>
            <p:ph type="body" sz="quarter" idx="19" hasCustomPrompt="1"/>
          </p:nvPr>
        </p:nvSpPr>
        <p:spPr>
          <a:xfrm>
            <a:off x="9352908"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9345811"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9352908"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図プレースホルダー 8"/>
          <p:cNvSpPr>
            <a:spLocks noGrp="1"/>
          </p:cNvSpPr>
          <p:nvPr>
            <p:ph type="pic" sz="quarter" idx="21" hasCustomPrompt="1"/>
          </p:nvPr>
        </p:nvSpPr>
        <p:spPr>
          <a:xfrm>
            <a:off x="13753832"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9" name="正方形/長方形 28"/>
          <p:cNvSpPr/>
          <p:nvPr userDrawn="1"/>
        </p:nvSpPr>
        <p:spPr>
          <a:xfrm>
            <a:off x="13606660"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30" name="テキスト プレースホルダー 8"/>
          <p:cNvSpPr>
            <a:spLocks noGrp="1"/>
          </p:cNvSpPr>
          <p:nvPr>
            <p:ph type="body" sz="quarter" idx="22" hasCustomPrompt="1"/>
          </p:nvPr>
        </p:nvSpPr>
        <p:spPr>
          <a:xfrm>
            <a:off x="13606661"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31" name="テキスト プレースホルダー 8"/>
          <p:cNvSpPr>
            <a:spLocks noGrp="1"/>
          </p:cNvSpPr>
          <p:nvPr>
            <p:ph type="body" sz="quarter" idx="23" hasCustomPrompt="1"/>
          </p:nvPr>
        </p:nvSpPr>
        <p:spPr>
          <a:xfrm>
            <a:off x="13599564"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32" name="直線コネクタ 31"/>
          <p:cNvCxnSpPr/>
          <p:nvPr userDrawn="1"/>
        </p:nvCxnSpPr>
        <p:spPr>
          <a:xfrm>
            <a:off x="13606661"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34"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35" name="Marcador de texto 12"/>
          <p:cNvSpPr>
            <a:spLocks noGrp="1"/>
          </p:cNvSpPr>
          <p:nvPr>
            <p:ph type="body" sz="quarter" idx="24"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37" name="Marcador de texto 14"/>
          <p:cNvSpPr>
            <a:spLocks noGrp="1"/>
          </p:cNvSpPr>
          <p:nvPr>
            <p:ph type="body" sz="quarter" idx="25" hasCustomPrompt="1"/>
          </p:nvPr>
        </p:nvSpPr>
        <p:spPr>
          <a:xfrm>
            <a:off x="0" y="9721516"/>
            <a:ext cx="8242300" cy="547688"/>
          </a:xfrm>
        </p:spPr>
        <p:txBody>
          <a:bodyPr anchor="ctr"/>
          <a:lstStyle>
            <a:lvl1pPr>
              <a:defRPr lang="en-US" sz="1800" kern="1200" baseline="0" dirty="0" err="1" smtClean="0">
                <a:solidFill>
                  <a:schemeClr val="bg1">
                    <a:lumMod val="95000"/>
                  </a:schemeClr>
                </a:solidFill>
                <a:latin typeface="Helvetica Condensed" panose="020B0606020202030204" pitchFamily="34" charset="0"/>
                <a:ea typeface="+mn-ea"/>
                <a:cs typeface="+mn-cs"/>
              </a:defRPr>
            </a:lvl1pPr>
          </a:lstStyle>
          <a:p>
            <a:pPr lvl="0"/>
            <a:r>
              <a:rPr lang="en-US" dirty="0" err="1"/>
              <a:t>Institución</a:t>
            </a:r>
            <a:endParaRPr lang="en-US" dirty="0"/>
          </a:p>
        </p:txBody>
      </p:sp>
    </p:spTree>
    <p:extLst>
      <p:ext uri="{BB962C8B-B14F-4D97-AF65-F5344CB8AC3E}">
        <p14:creationId xmlns:p14="http://schemas.microsoft.com/office/powerpoint/2010/main" val="203898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1610338"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1" name="正方形/長方形 10"/>
          <p:cNvSpPr/>
          <p:nvPr userDrawn="1"/>
        </p:nvSpPr>
        <p:spPr>
          <a:xfrm>
            <a:off x="1463166"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7286491"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9" name="正方形/長方形 18"/>
          <p:cNvSpPr/>
          <p:nvPr userDrawn="1"/>
        </p:nvSpPr>
        <p:spPr>
          <a:xfrm>
            <a:off x="7139319"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12969740" y="2094204"/>
            <a:ext cx="3794644"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4" name="正方形/長方形 23"/>
          <p:cNvSpPr/>
          <p:nvPr userDrawn="1"/>
        </p:nvSpPr>
        <p:spPr>
          <a:xfrm>
            <a:off x="12822568"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9"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30" name="Marcador de texto 12"/>
          <p:cNvSpPr>
            <a:spLocks noGrp="1"/>
          </p:cNvSpPr>
          <p:nvPr>
            <p:ph type="body" sz="quarter" idx="21"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4528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Sub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4572000" y="6203398"/>
            <a:ext cx="13703862" cy="1745964"/>
          </a:xfrm>
          <a:prstGeom prst="rect">
            <a:avLst/>
          </a:prstGeom>
        </p:spPr>
        <p:txBody>
          <a:bodyPr anchor="b">
            <a:noAutofit/>
          </a:bodyPr>
          <a:lstStyle>
            <a:lvl1pPr algn="l">
              <a:defRPr sz="66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Subtítulo</a:t>
            </a:r>
            <a:endParaRPr lang="en-US" dirty="0"/>
          </a:p>
        </p:txBody>
      </p:sp>
      <p:sp>
        <p:nvSpPr>
          <p:cNvPr id="3" name="サブタイトル 2"/>
          <p:cNvSpPr>
            <a:spLocks noGrp="1"/>
          </p:cNvSpPr>
          <p:nvPr>
            <p:ph type="subTitle" idx="1" hasCustomPrompt="1"/>
          </p:nvPr>
        </p:nvSpPr>
        <p:spPr>
          <a:xfrm>
            <a:off x="4559862" y="7911791"/>
            <a:ext cx="13716000" cy="445226"/>
          </a:xfrm>
          <a:prstGeom prst="rect">
            <a:avLst/>
          </a:prstGeom>
        </p:spPr>
        <p:txBody>
          <a:bodyPr>
            <a:normAutofit/>
          </a:bodyPr>
          <a:lstStyle>
            <a:lvl1pPr marL="0" indent="0" algn="l">
              <a:buNone/>
              <a:defRPr sz="3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cxnSp>
        <p:nvCxnSpPr>
          <p:cNvPr id="6" name="直線コネクタ 5"/>
          <p:cNvCxnSpPr/>
          <p:nvPr userDrawn="1"/>
        </p:nvCxnSpPr>
        <p:spPr>
          <a:xfrm>
            <a:off x="4572000" y="7829045"/>
            <a:ext cx="13716000" cy="0"/>
          </a:xfrm>
          <a:prstGeom prst="line">
            <a:avLst/>
          </a:prstGeom>
          <a:ln w="38100">
            <a:solidFill>
              <a:srgbClr val="0070C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02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11624" y="2105047"/>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904527" y="2791870"/>
            <a:ext cx="5046330"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11624" y="2693323"/>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6587777" y="2105047"/>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en-US" altLang="ja-JP" dirty="0"/>
          </a:p>
        </p:txBody>
      </p:sp>
      <p:sp>
        <p:nvSpPr>
          <p:cNvPr id="21" name="テキスト プレースホルダー 8"/>
          <p:cNvSpPr>
            <a:spLocks noGrp="1"/>
          </p:cNvSpPr>
          <p:nvPr>
            <p:ph type="body" sz="quarter" idx="17" hasCustomPrompt="1"/>
          </p:nvPr>
        </p:nvSpPr>
        <p:spPr>
          <a:xfrm>
            <a:off x="6580680" y="2791870"/>
            <a:ext cx="5046330"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6587777" y="2693323"/>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271026" y="2105047"/>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12263929" y="2791870"/>
            <a:ext cx="5046330"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7" name="直線コネクタ 26"/>
          <p:cNvCxnSpPr/>
          <p:nvPr userDrawn="1"/>
        </p:nvCxnSpPr>
        <p:spPr>
          <a:xfrm>
            <a:off x="12271026" y="2693323"/>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21"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02064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11624" y="2105047"/>
            <a:ext cx="7427242"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904527" y="2791870"/>
            <a:ext cx="7440614"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11624" y="2693323"/>
            <a:ext cx="7427242"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133967" y="2105047"/>
            <a:ext cx="7427242" cy="635549"/>
          </a:xfrm>
          <a:prstGeom prst="rect">
            <a:avLst/>
          </a:prstGeom>
        </p:spPr>
        <p:txBody>
          <a:bodyPr anchor="b">
            <a:normAutofit/>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marL="0" marR="0" lvl="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pPr>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9126870" y="2791870"/>
            <a:ext cx="7440614" cy="6323101"/>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9133967" y="2693323"/>
            <a:ext cx="7427242"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8"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06388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1463166" y="5994876"/>
            <a:ext cx="6893572"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1456069" y="6681699"/>
            <a:ext cx="6905983" cy="2534490"/>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1463166" y="6583152"/>
            <a:ext cx="6893572"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685509" y="5994876"/>
            <a:ext cx="6893572"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9678412" y="6681699"/>
            <a:ext cx="6905983" cy="2534490"/>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9685509" y="6583152"/>
            <a:ext cx="6893572"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図プレースホルダー 8"/>
          <p:cNvSpPr>
            <a:spLocks noGrp="1"/>
          </p:cNvSpPr>
          <p:nvPr>
            <p:ph type="pic" sz="quarter" idx="12" hasCustomPrompt="1"/>
          </p:nvPr>
        </p:nvSpPr>
        <p:spPr>
          <a:xfrm>
            <a:off x="1610338" y="2094204"/>
            <a:ext cx="6746400"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16:9</a:t>
            </a:r>
          </a:p>
        </p:txBody>
      </p:sp>
      <p:sp>
        <p:nvSpPr>
          <p:cNvPr id="16" name="正方形/長方形 15"/>
          <p:cNvSpPr/>
          <p:nvPr userDrawn="1"/>
        </p:nvSpPr>
        <p:spPr>
          <a:xfrm>
            <a:off x="1463166" y="2094204"/>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7" name="図プレースホルダー 8"/>
          <p:cNvSpPr>
            <a:spLocks noGrp="1"/>
          </p:cNvSpPr>
          <p:nvPr>
            <p:ph type="pic" sz="quarter" idx="18" hasCustomPrompt="1"/>
          </p:nvPr>
        </p:nvSpPr>
        <p:spPr>
          <a:xfrm>
            <a:off x="9825584" y="2095656"/>
            <a:ext cx="6746400" cy="379560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16:9</a:t>
            </a:r>
          </a:p>
        </p:txBody>
      </p:sp>
      <p:sp>
        <p:nvSpPr>
          <p:cNvPr id="18" name="正方形/長方形 17"/>
          <p:cNvSpPr/>
          <p:nvPr userDrawn="1"/>
        </p:nvSpPr>
        <p:spPr>
          <a:xfrm>
            <a:off x="9678412" y="2095656"/>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9"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3"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24" name="Marcador de texto 12"/>
          <p:cNvSpPr>
            <a:spLocks noGrp="1"/>
          </p:cNvSpPr>
          <p:nvPr>
            <p:ph type="body" sz="quarter" idx="19"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19927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0" y="1461675"/>
            <a:ext cx="18289652" cy="4572413"/>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1:1</a:t>
            </a:r>
          </a:p>
        </p:txBody>
      </p:sp>
      <p:sp>
        <p:nvSpPr>
          <p:cNvPr id="12" name="テキスト プレースホルダー 8"/>
          <p:cNvSpPr>
            <a:spLocks noGrp="1"/>
          </p:cNvSpPr>
          <p:nvPr>
            <p:ph type="body" sz="quarter" idx="13" hasCustomPrompt="1"/>
          </p:nvPr>
        </p:nvSpPr>
        <p:spPr>
          <a:xfrm>
            <a:off x="0" y="6322834"/>
            <a:ext cx="6481482" cy="635549"/>
          </a:xfrm>
          <a:prstGeom prst="rect">
            <a:avLst/>
          </a:prstGeom>
        </p:spPr>
        <p:txBody>
          <a:bodyPr anchor="b"/>
          <a:lstStyle>
            <a:lvl1pPr algn="r">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6618515" y="6322834"/>
            <a:ext cx="11088914" cy="3067909"/>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8" name="正方形/長方形 27"/>
          <p:cNvSpPr/>
          <p:nvPr userDrawn="1"/>
        </p:nvSpPr>
        <p:spPr>
          <a:xfrm>
            <a:off x="-2" y="6958383"/>
            <a:ext cx="6481483" cy="1473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4050" dirty="0">
              <a:latin typeface="+mj-lt"/>
            </a:endParaRPr>
          </a:p>
        </p:txBody>
      </p:sp>
      <p:sp>
        <p:nvSpPr>
          <p:cNvPr id="10"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1"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4" name="Marcador de texto 12"/>
          <p:cNvSpPr>
            <a:spLocks noGrp="1"/>
          </p:cNvSpPr>
          <p:nvPr>
            <p:ph type="body" sz="quarter" idx="15"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6" name="Marcador de texto 14"/>
          <p:cNvSpPr>
            <a:spLocks noGrp="1"/>
          </p:cNvSpPr>
          <p:nvPr>
            <p:ph type="body" sz="quarter" idx="16" hasCustomPrompt="1"/>
          </p:nvPr>
        </p:nvSpPr>
        <p:spPr>
          <a:xfrm>
            <a:off x="0" y="9721516"/>
            <a:ext cx="8242300" cy="547688"/>
          </a:xfrm>
        </p:spPr>
        <p:txBody>
          <a:bodyPr anchor="ctr"/>
          <a:lstStyle>
            <a:lvl1pPr>
              <a:defRPr lang="en-US" sz="1800" kern="1200" baseline="0" dirty="0" err="1" smtClean="0">
                <a:solidFill>
                  <a:schemeClr val="bg1">
                    <a:lumMod val="95000"/>
                  </a:schemeClr>
                </a:solidFill>
                <a:latin typeface="Helvetica Condensed" panose="020B0606020202030204" pitchFamily="34" charset="0"/>
                <a:ea typeface="+mn-ea"/>
                <a:cs typeface="+mn-cs"/>
              </a:defRPr>
            </a:lvl1pPr>
          </a:lstStyle>
          <a:p>
            <a:pPr lvl="0"/>
            <a:r>
              <a:rPr lang="en-US" dirty="0" err="1"/>
              <a:t>Institución</a:t>
            </a:r>
            <a:endParaRPr lang="en-US" dirty="0"/>
          </a:p>
        </p:txBody>
      </p:sp>
    </p:spTree>
    <p:extLst>
      <p:ext uri="{BB962C8B-B14F-4D97-AF65-F5344CB8AC3E}">
        <p14:creationId xmlns:p14="http://schemas.microsoft.com/office/powerpoint/2010/main" val="132802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1463167"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7139320"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ct val="100000"/>
              </a:lnSpc>
              <a:spcBef>
                <a:spcPts val="0"/>
              </a:spcBef>
              <a:defRPr sz="22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7" name="直線コネクタ 26"/>
          <p:cNvCxnSpPr/>
          <p:nvPr userDrawn="1"/>
        </p:nvCxnSpPr>
        <p:spPr>
          <a:xfrm>
            <a:off x="12822569" y="6583152"/>
            <a:ext cx="3941815"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5" y="1927449"/>
            <a:ext cx="3965349" cy="3965348"/>
          </a:xfrm>
          <a:prstGeom prst="rect">
            <a:avLst/>
          </a:prstGeom>
        </p:spPr>
        <p:txBody>
          <a:bodyPr/>
          <a:lstStyle>
            <a:lvl1pPr>
              <a:defRPr sz="250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28" name="グラフ プレースホルダー 6"/>
          <p:cNvSpPr>
            <a:spLocks noGrp="1"/>
          </p:cNvSpPr>
          <p:nvPr>
            <p:ph type="chart" sz="quarter" idx="22" hasCustomPrompt="1"/>
          </p:nvPr>
        </p:nvSpPr>
        <p:spPr>
          <a:xfrm>
            <a:off x="7115786" y="1927449"/>
            <a:ext cx="3965349" cy="3965348"/>
          </a:xfrm>
          <a:prstGeom prst="rect">
            <a:avLst/>
          </a:prstGeom>
        </p:spPr>
        <p:txBody>
          <a:bodyPr>
            <a:normAutofit/>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sz="250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a:p>
            <a:endParaRPr lang="en-US" dirty="0"/>
          </a:p>
        </p:txBody>
      </p:sp>
      <p:sp>
        <p:nvSpPr>
          <p:cNvPr id="29" name="グラフ プレースホルダー 6"/>
          <p:cNvSpPr>
            <a:spLocks noGrp="1"/>
          </p:cNvSpPr>
          <p:nvPr>
            <p:ph type="chart" sz="quarter" idx="23" hasCustomPrompt="1"/>
          </p:nvPr>
        </p:nvSpPr>
        <p:spPr>
          <a:xfrm>
            <a:off x="12822569" y="1924689"/>
            <a:ext cx="3965349" cy="3965348"/>
          </a:xfrm>
          <a:prstGeom prst="rect">
            <a:avLst/>
          </a:prstGeom>
        </p:spPr>
        <p:txBody>
          <a:bodyPr>
            <a:normAutofit/>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a:p>
            <a:endParaRPr lang="en-US" dirty="0"/>
          </a:p>
        </p:txBody>
      </p:sp>
      <p:sp>
        <p:nvSpPr>
          <p:cNvPr id="18" name="Marcador de texto 12"/>
          <p:cNvSpPr>
            <a:spLocks noGrp="1"/>
          </p:cNvSpPr>
          <p:nvPr>
            <p:ph type="body" sz="quarter" idx="24"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4"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39450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067502" y="2862602"/>
            <a:ext cx="8318843"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9060404" y="3549425"/>
            <a:ext cx="8333821" cy="4541845"/>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067502" y="3450878"/>
            <a:ext cx="8318843" cy="0"/>
          </a:xfrm>
          <a:prstGeom prst="line">
            <a:avLst/>
          </a:prstGeom>
          <a:ln w="190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10" name="Marcador de texto 12"/>
          <p:cNvSpPr>
            <a:spLocks noGrp="1"/>
          </p:cNvSpPr>
          <p:nvPr>
            <p:ph type="body" sz="quarter" idx="22"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1"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41769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Sub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4572000" y="6203398"/>
            <a:ext cx="13703862" cy="1745964"/>
          </a:xfrm>
          <a:prstGeom prst="rect">
            <a:avLst/>
          </a:prstGeom>
        </p:spPr>
        <p:txBody>
          <a:bodyPr anchor="b">
            <a:noAutofit/>
          </a:bodyPr>
          <a:lstStyle>
            <a:lvl1pPr algn="l">
              <a:defRPr sz="66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Subtítulo</a:t>
            </a:r>
            <a:endParaRPr lang="en-US" dirty="0"/>
          </a:p>
        </p:txBody>
      </p:sp>
      <p:sp>
        <p:nvSpPr>
          <p:cNvPr id="3" name="サブタイトル 2"/>
          <p:cNvSpPr>
            <a:spLocks noGrp="1"/>
          </p:cNvSpPr>
          <p:nvPr>
            <p:ph type="subTitle" idx="1" hasCustomPrompt="1"/>
          </p:nvPr>
        </p:nvSpPr>
        <p:spPr>
          <a:xfrm>
            <a:off x="4559862" y="7911791"/>
            <a:ext cx="13716000" cy="445226"/>
          </a:xfrm>
          <a:prstGeom prst="rect">
            <a:avLst/>
          </a:prstGeom>
        </p:spPr>
        <p:txBody>
          <a:bodyPr>
            <a:normAutofit/>
          </a:bodyPr>
          <a:lstStyle>
            <a:lvl1pPr marL="0" indent="0" algn="l">
              <a:buNone/>
              <a:defRPr sz="3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cxnSp>
        <p:nvCxnSpPr>
          <p:cNvPr id="6" name="直線コネクタ 5"/>
          <p:cNvCxnSpPr/>
          <p:nvPr userDrawn="1"/>
        </p:nvCxnSpPr>
        <p:spPr>
          <a:xfrm>
            <a:off x="4572000" y="7829045"/>
            <a:ext cx="13716000" cy="0"/>
          </a:xfrm>
          <a:prstGeom prst="line">
            <a:avLst/>
          </a:prstGeom>
          <a:ln w="38100">
            <a:solidFill>
              <a:srgbClr val="0070C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96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Helvetica" panose="020B0604020202020204" pitchFamily="34" charset="0"/>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77CEEF"/>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0" name="Marcador de texto 9"/>
          <p:cNvSpPr>
            <a:spLocks noGrp="1"/>
          </p:cNvSpPr>
          <p:nvPr>
            <p:ph type="body" sz="quarter" idx="12" hasCustomPrompt="1"/>
          </p:nvPr>
        </p:nvSpPr>
        <p:spPr>
          <a:xfrm>
            <a:off x="914399" y="2019300"/>
            <a:ext cx="17217189" cy="7250994"/>
          </a:xfrm>
          <a:prstGeom prst="rect">
            <a:avLst/>
          </a:prstGeom>
        </p:spPr>
        <p:txBody>
          <a:bodyPr/>
          <a:lstStyle>
            <a:lvl1pPr>
              <a:defRPr sz="2200">
                <a:solidFill>
                  <a:schemeClr val="tx1">
                    <a:lumMod val="65000"/>
                    <a:lumOff val="35000"/>
                  </a:schemeClr>
                </a:solidFill>
                <a:latin typeface="Helvetica Condensed" panose="020B0606020202030204" pitchFamily="34" charset="0"/>
              </a:defRPr>
            </a:lvl1pPr>
          </a:lstStyle>
          <a:p>
            <a:pPr lvl="0"/>
            <a:r>
              <a:rPr lang="es-ES" dirty="0"/>
              <a:t>Texto</a:t>
            </a:r>
            <a:endParaRPr lang="es-MX" dirty="0"/>
          </a:p>
        </p:txBody>
      </p:sp>
    </p:spTree>
    <p:extLst>
      <p:ext uri="{BB962C8B-B14F-4D97-AF65-F5344CB8AC3E}">
        <p14:creationId xmlns:p14="http://schemas.microsoft.com/office/powerpoint/2010/main" val="34865432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77CEEF"/>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テキスト プレースホルダー 8"/>
          <p:cNvSpPr>
            <a:spLocks noGrp="1"/>
          </p:cNvSpPr>
          <p:nvPr>
            <p:ph type="body" sz="quarter" idx="12" hasCustomPrompt="1"/>
          </p:nvPr>
        </p:nvSpPr>
        <p:spPr>
          <a:xfrm>
            <a:off x="-309282" y="4894169"/>
            <a:ext cx="6790764" cy="928687"/>
          </a:xfrm>
          <a:prstGeom prst="rect">
            <a:avLst/>
          </a:prstGeom>
        </p:spPr>
        <p:txBody>
          <a:bodyPr/>
          <a:lstStyle>
            <a:lvl1pPr algn="r">
              <a:defRPr sz="8000" baseline="0">
                <a:solidFill>
                  <a:schemeClr val="tx1">
                    <a:lumMod val="75000"/>
                    <a:lumOff val="2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2" name="正方形/長方形 11"/>
          <p:cNvSpPr/>
          <p:nvPr userDrawn="1"/>
        </p:nvSpPr>
        <p:spPr>
          <a:xfrm>
            <a:off x="-1" y="5876924"/>
            <a:ext cx="6481483" cy="1473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3" name="テキスト プレースホルダー 8"/>
          <p:cNvSpPr>
            <a:spLocks noGrp="1"/>
          </p:cNvSpPr>
          <p:nvPr>
            <p:ph type="body" sz="quarter" idx="14" hasCustomPrompt="1"/>
          </p:nvPr>
        </p:nvSpPr>
        <p:spPr>
          <a:xfrm>
            <a:off x="7107085" y="2635625"/>
            <a:ext cx="11024504" cy="5775302"/>
          </a:xfrm>
          <a:prstGeom prst="rect">
            <a:avLst/>
          </a:prstGeom>
        </p:spPr>
        <p:txBody>
          <a:bodyPr anchor="ctr"/>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878761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Column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dirty="0">
                <a:solidFill>
                  <a:prstClr val="white">
                    <a:lumMod val="95000"/>
                  </a:prstClr>
                </a:solidFill>
              </a:rPr>
              <a:t>Presentation Title Here</a:t>
            </a: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lstStyle>
            <a:lvl1pPr>
              <a:defRPr baseline="0">
                <a:latin typeface="+mn-lt"/>
                <a:ea typeface="Roboto Light" panose="02000000000000000000" pitchFamily="2" charset="0"/>
              </a:defRPr>
            </a:lvl1pPr>
          </a:lstStyle>
          <a:p>
            <a:r>
              <a:rPr lang="en-US" dirty="0"/>
              <a:t>Add picture here – 1:1</a:t>
            </a:r>
          </a:p>
        </p:txBody>
      </p:sp>
      <p:sp>
        <p:nvSpPr>
          <p:cNvPr id="11" name="正方形/長方形 10"/>
          <p:cNvSpPr/>
          <p:nvPr userDrawn="1"/>
        </p:nvSpPr>
        <p:spPr>
          <a:xfrm>
            <a:off x="726141" y="2430380"/>
            <a:ext cx="236007" cy="598054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7107085" y="2430380"/>
            <a:ext cx="11024504"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7107085" y="3119717"/>
            <a:ext cx="11024504" cy="5291209"/>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7131895" y="3012141"/>
            <a:ext cx="10999694"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213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mpact - Single Line">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1132115" y="3614057"/>
            <a:ext cx="15748000" cy="2786740"/>
          </a:xfrm>
          <a:prstGeom prst="rect">
            <a:avLst/>
          </a:prstGeom>
        </p:spPr>
        <p:txBody>
          <a:bodyPr anchor="b">
            <a:noAutofit/>
          </a:bodyPr>
          <a:lstStyle>
            <a:lvl1pPr algn="l">
              <a:defRPr sz="180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Texto</a:t>
            </a:r>
            <a:endParaRPr lang="en-US" dirty="0"/>
          </a:p>
        </p:txBody>
      </p:sp>
      <p:sp>
        <p:nvSpPr>
          <p:cNvPr id="4" name="サブタイトル 2"/>
          <p:cNvSpPr>
            <a:spLocks noGrp="1"/>
          </p:cNvSpPr>
          <p:nvPr>
            <p:ph type="subTitle" idx="1" hasCustomPrompt="1"/>
          </p:nvPr>
        </p:nvSpPr>
        <p:spPr>
          <a:xfrm>
            <a:off x="1132115" y="6110512"/>
            <a:ext cx="13716000" cy="1016000"/>
          </a:xfrm>
          <a:prstGeom prst="rect">
            <a:avLst/>
          </a:prstGeom>
        </p:spPr>
        <p:txBody>
          <a:bodyPr>
            <a:noAutofit/>
          </a:bodyPr>
          <a:lstStyle>
            <a:lvl1pPr marL="0" indent="0" algn="l">
              <a:buNone/>
              <a:defRPr sz="6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err="1"/>
              <a:t>Texto</a:t>
            </a:r>
            <a:endParaRPr lang="en-US" dirty="0"/>
          </a:p>
        </p:txBody>
      </p:sp>
    </p:spTree>
    <p:extLst>
      <p:ext uri="{BB962C8B-B14F-4D97-AF65-F5344CB8AC3E}">
        <p14:creationId xmlns:p14="http://schemas.microsoft.com/office/powerpoint/2010/main" val="408614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orizontal 2 Columns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sz="1600">
                <a:latin typeface="+mj-lt"/>
              </a:defRPr>
            </a:lvl1pPr>
          </a:lstStyle>
          <a:p>
            <a:r>
              <a:rPr lang="en-US" dirty="0">
                <a:solidFill>
                  <a:prstClr val="white">
                    <a:lumMod val="95000"/>
                  </a:prstClr>
                </a:solidFill>
              </a:rPr>
              <a:t>Presentation Title Here</a:t>
            </a: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1" name="正方形/長方形 10"/>
          <p:cNvSpPr/>
          <p:nvPr userDrawn="1"/>
        </p:nvSpPr>
        <p:spPr>
          <a:xfrm>
            <a:off x="726141" y="2430380"/>
            <a:ext cx="236007" cy="598054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7107085" y="2430380"/>
            <a:ext cx="11024504"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Caption1 Here</a:t>
            </a:r>
            <a:endParaRPr lang="ja-JP" altLang="en-US" dirty="0"/>
          </a:p>
        </p:txBody>
      </p:sp>
      <p:sp>
        <p:nvSpPr>
          <p:cNvPr id="13" name="テキスト プレースホルダー 8"/>
          <p:cNvSpPr>
            <a:spLocks noGrp="1"/>
          </p:cNvSpPr>
          <p:nvPr>
            <p:ph type="body" sz="quarter" idx="14" hasCustomPrompt="1"/>
          </p:nvPr>
        </p:nvSpPr>
        <p:spPr>
          <a:xfrm>
            <a:off x="7107085" y="3119717"/>
            <a:ext cx="11024504" cy="2101166"/>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7131895" y="3012141"/>
            <a:ext cx="10999694"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8"/>
          <p:cNvSpPr>
            <a:spLocks noGrp="1"/>
          </p:cNvSpPr>
          <p:nvPr>
            <p:ph type="body" sz="quarter" idx="15" hasCustomPrompt="1"/>
          </p:nvPr>
        </p:nvSpPr>
        <p:spPr>
          <a:xfrm>
            <a:off x="7107085" y="5478616"/>
            <a:ext cx="11024504"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Caption2 Here</a:t>
            </a:r>
            <a:endParaRPr lang="ja-JP" altLang="en-US" dirty="0"/>
          </a:p>
        </p:txBody>
      </p:sp>
      <p:sp>
        <p:nvSpPr>
          <p:cNvPr id="16" name="テキスト プレースホルダー 8"/>
          <p:cNvSpPr>
            <a:spLocks noGrp="1"/>
          </p:cNvSpPr>
          <p:nvPr>
            <p:ph type="body" sz="quarter" idx="16" hasCustomPrompt="1"/>
          </p:nvPr>
        </p:nvSpPr>
        <p:spPr>
          <a:xfrm>
            <a:off x="7107085" y="6167953"/>
            <a:ext cx="11024504" cy="2101166"/>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7" name="直線コネクタ 16"/>
          <p:cNvCxnSpPr/>
          <p:nvPr userDrawn="1"/>
        </p:nvCxnSpPr>
        <p:spPr>
          <a:xfrm>
            <a:off x="7131895" y="6060377"/>
            <a:ext cx="10999694"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8"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3138637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dirty="0">
                <a:solidFill>
                  <a:prstClr val="white">
                    <a:lumMod val="95000"/>
                  </a:prstClr>
                </a:solidFill>
              </a:rPr>
              <a:t>Presentation Title Here</a:t>
            </a: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986224"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1" name="正方形/長方形 10"/>
          <p:cNvSpPr/>
          <p:nvPr userDrawn="1"/>
        </p:nvSpPr>
        <p:spPr>
          <a:xfrm>
            <a:off x="839052"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839053"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831956"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839053"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5239977"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9" name="正方形/長方形 18"/>
          <p:cNvSpPr/>
          <p:nvPr userDrawn="1"/>
        </p:nvSpPr>
        <p:spPr>
          <a:xfrm>
            <a:off x="5092805"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0" name="テキスト プレースホルダー 8"/>
          <p:cNvSpPr>
            <a:spLocks noGrp="1"/>
          </p:cNvSpPr>
          <p:nvPr>
            <p:ph type="body" sz="quarter" idx="16" hasCustomPrompt="1"/>
          </p:nvPr>
        </p:nvSpPr>
        <p:spPr>
          <a:xfrm>
            <a:off x="5092806"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5085709"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5092806"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9500079"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24" name="正方形/長方形 23"/>
          <p:cNvSpPr/>
          <p:nvPr userDrawn="1"/>
        </p:nvSpPr>
        <p:spPr>
          <a:xfrm>
            <a:off x="9352907"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5" name="テキスト プレースホルダー 8"/>
          <p:cNvSpPr>
            <a:spLocks noGrp="1"/>
          </p:cNvSpPr>
          <p:nvPr>
            <p:ph type="body" sz="quarter" idx="19" hasCustomPrompt="1"/>
          </p:nvPr>
        </p:nvSpPr>
        <p:spPr>
          <a:xfrm>
            <a:off x="9352908"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9345811"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9352908"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8" name="図プレースホルダー 8"/>
          <p:cNvSpPr>
            <a:spLocks noGrp="1"/>
          </p:cNvSpPr>
          <p:nvPr>
            <p:ph type="pic" sz="quarter" idx="21" hasCustomPrompt="1"/>
          </p:nvPr>
        </p:nvSpPr>
        <p:spPr>
          <a:xfrm>
            <a:off x="13753832"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29" name="正方形/長方形 28"/>
          <p:cNvSpPr/>
          <p:nvPr userDrawn="1"/>
        </p:nvSpPr>
        <p:spPr>
          <a:xfrm>
            <a:off x="13606660"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30" name="テキスト プレースホルダー 8"/>
          <p:cNvSpPr>
            <a:spLocks noGrp="1"/>
          </p:cNvSpPr>
          <p:nvPr>
            <p:ph type="body" sz="quarter" idx="22" hasCustomPrompt="1"/>
          </p:nvPr>
        </p:nvSpPr>
        <p:spPr>
          <a:xfrm>
            <a:off x="13606661"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31" name="テキスト プレースホルダー 8"/>
          <p:cNvSpPr>
            <a:spLocks noGrp="1"/>
          </p:cNvSpPr>
          <p:nvPr>
            <p:ph type="body" sz="quarter" idx="23" hasCustomPrompt="1"/>
          </p:nvPr>
        </p:nvSpPr>
        <p:spPr>
          <a:xfrm>
            <a:off x="13599564"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32" name="直線コネクタ 31"/>
          <p:cNvCxnSpPr/>
          <p:nvPr userDrawn="1"/>
        </p:nvCxnSpPr>
        <p:spPr>
          <a:xfrm>
            <a:off x="13606661"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33"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1324378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1610338"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1" name="正方形/長方形 10"/>
          <p:cNvSpPr/>
          <p:nvPr userDrawn="1"/>
        </p:nvSpPr>
        <p:spPr>
          <a:xfrm>
            <a:off x="1463166"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7286491"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9" name="正方形/長方形 18"/>
          <p:cNvSpPr/>
          <p:nvPr userDrawn="1"/>
        </p:nvSpPr>
        <p:spPr>
          <a:xfrm>
            <a:off x="7139319"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12969740"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24" name="正方形/長方形 23"/>
          <p:cNvSpPr/>
          <p:nvPr userDrawn="1"/>
        </p:nvSpPr>
        <p:spPr>
          <a:xfrm>
            <a:off x="12822568"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8"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41662752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11624" y="2105047"/>
            <a:ext cx="5037261"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4527" y="2791870"/>
            <a:ext cx="5046330"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11624" y="2693323"/>
            <a:ext cx="5037261"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6587777" y="2105047"/>
            <a:ext cx="5037261"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テキスト プレースホルダー 8"/>
          <p:cNvSpPr>
            <a:spLocks noGrp="1"/>
          </p:cNvSpPr>
          <p:nvPr>
            <p:ph type="body" sz="quarter" idx="17" hasCustomPrompt="1"/>
          </p:nvPr>
        </p:nvSpPr>
        <p:spPr>
          <a:xfrm>
            <a:off x="6580680" y="2791870"/>
            <a:ext cx="5046330"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6587777" y="2693323"/>
            <a:ext cx="5037261"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271026" y="2105047"/>
            <a:ext cx="5037261"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6" name="テキスト プレースホルダー 8"/>
          <p:cNvSpPr>
            <a:spLocks noGrp="1"/>
          </p:cNvSpPr>
          <p:nvPr>
            <p:ph type="body" sz="quarter" idx="20" hasCustomPrompt="1"/>
          </p:nvPr>
        </p:nvSpPr>
        <p:spPr>
          <a:xfrm>
            <a:off x="12263929" y="2791870"/>
            <a:ext cx="5046330"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271026" y="2693323"/>
            <a:ext cx="5037261"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1291892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11624" y="2105047"/>
            <a:ext cx="7427242"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4527" y="2791870"/>
            <a:ext cx="7440614"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11624" y="2693323"/>
            <a:ext cx="742724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133967" y="2105047"/>
            <a:ext cx="7427242" cy="635549"/>
          </a:xfrm>
          <a:prstGeom prst="rect">
            <a:avLst/>
          </a:prstGeom>
        </p:spPr>
        <p:txBody>
          <a:bodyPr anchor="b"/>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marL="0" marR="0" lvl="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pPr>
            <a:r>
              <a:rPr lang="en-US" altLang="ja-JP" dirty="0"/>
              <a:t>Text here</a:t>
            </a:r>
            <a:endParaRPr lang="ja-JP" altLang="en-US" dirty="0"/>
          </a:p>
        </p:txBody>
      </p:sp>
      <p:sp>
        <p:nvSpPr>
          <p:cNvPr id="21" name="テキスト プレースホルダー 8"/>
          <p:cNvSpPr>
            <a:spLocks noGrp="1"/>
          </p:cNvSpPr>
          <p:nvPr>
            <p:ph type="body" sz="quarter" idx="17" hasCustomPrompt="1"/>
          </p:nvPr>
        </p:nvSpPr>
        <p:spPr>
          <a:xfrm>
            <a:off x="9126870" y="2791870"/>
            <a:ext cx="7440614"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9133967" y="2693323"/>
            <a:ext cx="742724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171238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6" y="5994876"/>
            <a:ext cx="6893572"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69" y="6681699"/>
            <a:ext cx="6905983" cy="2534490"/>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6" y="6583152"/>
            <a:ext cx="689357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685509" y="5994876"/>
            <a:ext cx="6893572"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9678412" y="6681699"/>
            <a:ext cx="6905983" cy="2534490"/>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9685509" y="6583152"/>
            <a:ext cx="689357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図プレースホルダー 8"/>
          <p:cNvSpPr>
            <a:spLocks noGrp="1"/>
          </p:cNvSpPr>
          <p:nvPr>
            <p:ph type="pic" sz="quarter" idx="12" hasCustomPrompt="1"/>
          </p:nvPr>
        </p:nvSpPr>
        <p:spPr>
          <a:xfrm>
            <a:off x="1610338" y="2094204"/>
            <a:ext cx="6746400"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16:9</a:t>
            </a:r>
          </a:p>
        </p:txBody>
      </p:sp>
      <p:sp>
        <p:nvSpPr>
          <p:cNvPr id="16" name="正方形/長方形 15"/>
          <p:cNvSpPr/>
          <p:nvPr userDrawn="1"/>
        </p:nvSpPr>
        <p:spPr>
          <a:xfrm>
            <a:off x="1463166"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7" name="図プレースホルダー 8"/>
          <p:cNvSpPr>
            <a:spLocks noGrp="1"/>
          </p:cNvSpPr>
          <p:nvPr>
            <p:ph type="pic" sz="quarter" idx="18" hasCustomPrompt="1"/>
          </p:nvPr>
        </p:nvSpPr>
        <p:spPr>
          <a:xfrm>
            <a:off x="9825584" y="2095656"/>
            <a:ext cx="6746400"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16:9</a:t>
            </a:r>
          </a:p>
        </p:txBody>
      </p:sp>
      <p:sp>
        <p:nvSpPr>
          <p:cNvPr id="18" name="正方形/長方形 17"/>
          <p:cNvSpPr/>
          <p:nvPr userDrawn="1"/>
        </p:nvSpPr>
        <p:spPr>
          <a:xfrm>
            <a:off x="9678412" y="2095656"/>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9"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2140427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0" y="1461675"/>
            <a:ext cx="18289652" cy="4572413"/>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2" name="テキスト プレースホルダー 8"/>
          <p:cNvSpPr>
            <a:spLocks noGrp="1"/>
          </p:cNvSpPr>
          <p:nvPr>
            <p:ph type="body" sz="quarter" idx="13" hasCustomPrompt="1"/>
          </p:nvPr>
        </p:nvSpPr>
        <p:spPr>
          <a:xfrm>
            <a:off x="0" y="6322834"/>
            <a:ext cx="6481482" cy="635549"/>
          </a:xfrm>
          <a:prstGeom prst="rect">
            <a:avLst/>
          </a:prstGeom>
        </p:spPr>
        <p:txBody>
          <a:bodyPr anchor="b"/>
          <a:lstStyle>
            <a:lvl1pPr algn="r">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6618515" y="6322834"/>
            <a:ext cx="11088914" cy="3067909"/>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8" name="正方形/長方形 27"/>
          <p:cNvSpPr/>
          <p:nvPr userDrawn="1"/>
        </p:nvSpPr>
        <p:spPr>
          <a:xfrm>
            <a:off x="-2" y="6958383"/>
            <a:ext cx="6481483" cy="14735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4050" dirty="0">
              <a:solidFill>
                <a:prstClr val="white"/>
              </a:solidFill>
              <a:latin typeface="Bebas Neue Regular"/>
            </a:endParaRPr>
          </a:p>
        </p:txBody>
      </p:sp>
      <p:sp>
        <p:nvSpPr>
          <p:cNvPr id="10"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16152087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5" y="1927449"/>
            <a:ext cx="3965349" cy="396534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28" name="グラフ プレースホルダー 6"/>
          <p:cNvSpPr>
            <a:spLocks noGrp="1"/>
          </p:cNvSpPr>
          <p:nvPr>
            <p:ph type="chart" sz="quarter" idx="22" hasCustomPrompt="1"/>
          </p:nvPr>
        </p:nvSpPr>
        <p:spPr>
          <a:xfrm>
            <a:off x="7115786" y="192744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29" name="グラフ プレースホルダー 6"/>
          <p:cNvSpPr>
            <a:spLocks noGrp="1"/>
          </p:cNvSpPr>
          <p:nvPr>
            <p:ph type="chart" sz="quarter" idx="23" hasCustomPrompt="1"/>
          </p:nvPr>
        </p:nvSpPr>
        <p:spPr>
          <a:xfrm>
            <a:off x="12822569" y="192468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18"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40173766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067502" y="2862602"/>
            <a:ext cx="8318843"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60404" y="3549425"/>
            <a:ext cx="8333821" cy="454184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067502" y="3450878"/>
            <a:ext cx="8318843"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10"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8831563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Helvetica" panose="020B0604020202020204" pitchFamily="34" charset="0"/>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77CEEF"/>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0" name="Marcador de texto 9"/>
          <p:cNvSpPr>
            <a:spLocks noGrp="1"/>
          </p:cNvSpPr>
          <p:nvPr>
            <p:ph type="body" sz="quarter" idx="12" hasCustomPrompt="1"/>
          </p:nvPr>
        </p:nvSpPr>
        <p:spPr>
          <a:xfrm>
            <a:off x="914399" y="2019300"/>
            <a:ext cx="17217189" cy="7250994"/>
          </a:xfrm>
          <a:prstGeom prst="rect">
            <a:avLst/>
          </a:prstGeom>
        </p:spPr>
        <p:txBody>
          <a:bodyPr/>
          <a:lstStyle>
            <a:lvl1pPr>
              <a:defRPr sz="2200">
                <a:solidFill>
                  <a:schemeClr val="tx1">
                    <a:lumMod val="65000"/>
                    <a:lumOff val="35000"/>
                  </a:schemeClr>
                </a:solidFill>
                <a:latin typeface="Helvetica Condensed" panose="020B0606020202030204" pitchFamily="34" charset="0"/>
              </a:defRPr>
            </a:lvl1pPr>
          </a:lstStyle>
          <a:p>
            <a:pPr lvl="0"/>
            <a:r>
              <a:rPr lang="es-ES" dirty="0"/>
              <a:t>Texto</a:t>
            </a:r>
            <a:endParaRPr lang="es-MX" dirty="0"/>
          </a:p>
        </p:txBody>
      </p:sp>
    </p:spTree>
    <p:extLst>
      <p:ext uri="{BB962C8B-B14F-4D97-AF65-F5344CB8AC3E}">
        <p14:creationId xmlns:p14="http://schemas.microsoft.com/office/powerpoint/2010/main" val="2181113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mpact - Double Lines">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1132115" y="2148114"/>
            <a:ext cx="15748000" cy="4934854"/>
          </a:xfrm>
          <a:prstGeom prst="rect">
            <a:avLst/>
          </a:prstGeom>
        </p:spPr>
        <p:txBody>
          <a:bodyPr anchor="b">
            <a:noAutofit/>
          </a:bodyPr>
          <a:lstStyle>
            <a:lvl1pPr algn="l">
              <a:lnSpc>
                <a:spcPts val="15000"/>
              </a:lnSpc>
              <a:defRPr sz="180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Texto</a:t>
            </a:r>
            <a:endParaRPr lang="en-US" dirty="0"/>
          </a:p>
        </p:txBody>
      </p:sp>
      <p:sp>
        <p:nvSpPr>
          <p:cNvPr id="4" name="サブタイトル 2"/>
          <p:cNvSpPr>
            <a:spLocks noGrp="1"/>
          </p:cNvSpPr>
          <p:nvPr>
            <p:ph type="subTitle" idx="1" hasCustomPrompt="1"/>
          </p:nvPr>
        </p:nvSpPr>
        <p:spPr>
          <a:xfrm>
            <a:off x="1132115" y="6792683"/>
            <a:ext cx="13716000" cy="1016000"/>
          </a:xfrm>
          <a:prstGeom prst="rect">
            <a:avLst/>
          </a:prstGeom>
        </p:spPr>
        <p:txBody>
          <a:bodyPr>
            <a:noAutofit/>
          </a:bodyPr>
          <a:lstStyle>
            <a:lvl1pPr marL="0" indent="0" algn="l">
              <a:buNone/>
              <a:defRPr sz="6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err="1"/>
              <a:t>Texto</a:t>
            </a:r>
            <a:endParaRPr lang="en-US" dirty="0"/>
          </a:p>
        </p:txBody>
      </p:sp>
    </p:spTree>
    <p:extLst>
      <p:ext uri="{BB962C8B-B14F-4D97-AF65-F5344CB8AC3E}">
        <p14:creationId xmlns:p14="http://schemas.microsoft.com/office/powerpoint/2010/main" val="14550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77CEEF"/>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テキスト プレースホルダー 8"/>
          <p:cNvSpPr>
            <a:spLocks noGrp="1"/>
          </p:cNvSpPr>
          <p:nvPr>
            <p:ph type="body" sz="quarter" idx="12" hasCustomPrompt="1"/>
          </p:nvPr>
        </p:nvSpPr>
        <p:spPr>
          <a:xfrm>
            <a:off x="-309282" y="4894169"/>
            <a:ext cx="6790764" cy="928687"/>
          </a:xfrm>
          <a:prstGeom prst="rect">
            <a:avLst/>
          </a:prstGeom>
        </p:spPr>
        <p:txBody>
          <a:bodyPr/>
          <a:lstStyle>
            <a:lvl1pPr algn="r">
              <a:defRPr sz="8000" baseline="0">
                <a:solidFill>
                  <a:schemeClr val="tx1">
                    <a:lumMod val="75000"/>
                    <a:lumOff val="2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2" name="正方形/長方形 11"/>
          <p:cNvSpPr/>
          <p:nvPr userDrawn="1"/>
        </p:nvSpPr>
        <p:spPr>
          <a:xfrm>
            <a:off x="-1" y="5876924"/>
            <a:ext cx="6481483" cy="1473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3" name="テキスト プレースホルダー 8"/>
          <p:cNvSpPr>
            <a:spLocks noGrp="1"/>
          </p:cNvSpPr>
          <p:nvPr>
            <p:ph type="body" sz="quarter" idx="14" hasCustomPrompt="1"/>
          </p:nvPr>
        </p:nvSpPr>
        <p:spPr>
          <a:xfrm>
            <a:off x="7107085" y="2635625"/>
            <a:ext cx="11024504" cy="5775302"/>
          </a:xfrm>
          <a:prstGeom prst="rect">
            <a:avLst/>
          </a:prstGeom>
        </p:spPr>
        <p:txBody>
          <a:bodyPr anchor="ctr"/>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27692892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Column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dirty="0">
                <a:solidFill>
                  <a:prstClr val="white">
                    <a:lumMod val="95000"/>
                  </a:prstClr>
                </a:solidFill>
              </a:rPr>
              <a:t>Presentation Title Here</a:t>
            </a: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lstStyle>
            <a:lvl1pPr>
              <a:defRPr baseline="0">
                <a:latin typeface="+mn-lt"/>
                <a:ea typeface="Roboto Light" panose="02000000000000000000" pitchFamily="2" charset="0"/>
              </a:defRPr>
            </a:lvl1pPr>
          </a:lstStyle>
          <a:p>
            <a:r>
              <a:rPr lang="en-US" dirty="0"/>
              <a:t>Add picture here – 1:1</a:t>
            </a:r>
          </a:p>
        </p:txBody>
      </p:sp>
      <p:sp>
        <p:nvSpPr>
          <p:cNvPr id="11" name="正方形/長方形 10"/>
          <p:cNvSpPr/>
          <p:nvPr userDrawn="1"/>
        </p:nvSpPr>
        <p:spPr>
          <a:xfrm>
            <a:off x="726141" y="2430380"/>
            <a:ext cx="236007" cy="598054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7107085" y="2430380"/>
            <a:ext cx="11024504"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7107085" y="3119717"/>
            <a:ext cx="11024504" cy="5291209"/>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7131895" y="3012141"/>
            <a:ext cx="10999694"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38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orizontal 2 Columns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sz="1600">
                <a:latin typeface="+mj-lt"/>
              </a:defRPr>
            </a:lvl1pPr>
          </a:lstStyle>
          <a:p>
            <a:r>
              <a:rPr lang="en-US" dirty="0">
                <a:solidFill>
                  <a:prstClr val="white">
                    <a:lumMod val="95000"/>
                  </a:prstClr>
                </a:solidFill>
              </a:rPr>
              <a:t>Presentation Title Here</a:t>
            </a: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1" name="正方形/長方形 10"/>
          <p:cNvSpPr/>
          <p:nvPr userDrawn="1"/>
        </p:nvSpPr>
        <p:spPr>
          <a:xfrm>
            <a:off x="726141" y="2430380"/>
            <a:ext cx="236007" cy="598054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7107085" y="2430380"/>
            <a:ext cx="11024504"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Caption1 Here</a:t>
            </a:r>
            <a:endParaRPr lang="ja-JP" altLang="en-US" dirty="0"/>
          </a:p>
        </p:txBody>
      </p:sp>
      <p:sp>
        <p:nvSpPr>
          <p:cNvPr id="13" name="テキスト プレースホルダー 8"/>
          <p:cNvSpPr>
            <a:spLocks noGrp="1"/>
          </p:cNvSpPr>
          <p:nvPr>
            <p:ph type="body" sz="quarter" idx="14" hasCustomPrompt="1"/>
          </p:nvPr>
        </p:nvSpPr>
        <p:spPr>
          <a:xfrm>
            <a:off x="7107085" y="3119717"/>
            <a:ext cx="11024504" cy="2101166"/>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7131895" y="3012141"/>
            <a:ext cx="10999694"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8"/>
          <p:cNvSpPr>
            <a:spLocks noGrp="1"/>
          </p:cNvSpPr>
          <p:nvPr>
            <p:ph type="body" sz="quarter" idx="15" hasCustomPrompt="1"/>
          </p:nvPr>
        </p:nvSpPr>
        <p:spPr>
          <a:xfrm>
            <a:off x="7107085" y="5478616"/>
            <a:ext cx="11024504"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Caption2 Here</a:t>
            </a:r>
            <a:endParaRPr lang="ja-JP" altLang="en-US" dirty="0"/>
          </a:p>
        </p:txBody>
      </p:sp>
      <p:sp>
        <p:nvSpPr>
          <p:cNvPr id="16" name="テキスト プレースホルダー 8"/>
          <p:cNvSpPr>
            <a:spLocks noGrp="1"/>
          </p:cNvSpPr>
          <p:nvPr>
            <p:ph type="body" sz="quarter" idx="16" hasCustomPrompt="1"/>
          </p:nvPr>
        </p:nvSpPr>
        <p:spPr>
          <a:xfrm>
            <a:off x="7107085" y="6167953"/>
            <a:ext cx="11024504" cy="2101166"/>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7" name="直線コネクタ 16"/>
          <p:cNvCxnSpPr/>
          <p:nvPr userDrawn="1"/>
        </p:nvCxnSpPr>
        <p:spPr>
          <a:xfrm>
            <a:off x="7131895" y="6060377"/>
            <a:ext cx="10999694"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8"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15910933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dirty="0">
                <a:solidFill>
                  <a:prstClr val="white">
                    <a:lumMod val="95000"/>
                  </a:prstClr>
                </a:solidFill>
              </a:rPr>
              <a:t>Presentation Title Here</a:t>
            </a: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986224"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1" name="正方形/長方形 10"/>
          <p:cNvSpPr/>
          <p:nvPr userDrawn="1"/>
        </p:nvSpPr>
        <p:spPr>
          <a:xfrm>
            <a:off x="839052"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839053"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831956"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839053"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5239977"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9" name="正方形/長方形 18"/>
          <p:cNvSpPr/>
          <p:nvPr userDrawn="1"/>
        </p:nvSpPr>
        <p:spPr>
          <a:xfrm>
            <a:off x="5092805"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0" name="テキスト プレースホルダー 8"/>
          <p:cNvSpPr>
            <a:spLocks noGrp="1"/>
          </p:cNvSpPr>
          <p:nvPr>
            <p:ph type="body" sz="quarter" idx="16" hasCustomPrompt="1"/>
          </p:nvPr>
        </p:nvSpPr>
        <p:spPr>
          <a:xfrm>
            <a:off x="5092806"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5085709"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5092806"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9500079"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24" name="正方形/長方形 23"/>
          <p:cNvSpPr/>
          <p:nvPr userDrawn="1"/>
        </p:nvSpPr>
        <p:spPr>
          <a:xfrm>
            <a:off x="9352907"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5" name="テキスト プレースホルダー 8"/>
          <p:cNvSpPr>
            <a:spLocks noGrp="1"/>
          </p:cNvSpPr>
          <p:nvPr>
            <p:ph type="body" sz="quarter" idx="19" hasCustomPrompt="1"/>
          </p:nvPr>
        </p:nvSpPr>
        <p:spPr>
          <a:xfrm>
            <a:off x="9352908"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9345811"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9352908"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8" name="図プレースホルダー 8"/>
          <p:cNvSpPr>
            <a:spLocks noGrp="1"/>
          </p:cNvSpPr>
          <p:nvPr>
            <p:ph type="pic" sz="quarter" idx="21" hasCustomPrompt="1"/>
          </p:nvPr>
        </p:nvSpPr>
        <p:spPr>
          <a:xfrm>
            <a:off x="13753832"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29" name="正方形/長方形 28"/>
          <p:cNvSpPr/>
          <p:nvPr userDrawn="1"/>
        </p:nvSpPr>
        <p:spPr>
          <a:xfrm>
            <a:off x="13606660"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30" name="テキスト プレースホルダー 8"/>
          <p:cNvSpPr>
            <a:spLocks noGrp="1"/>
          </p:cNvSpPr>
          <p:nvPr>
            <p:ph type="body" sz="quarter" idx="22" hasCustomPrompt="1"/>
          </p:nvPr>
        </p:nvSpPr>
        <p:spPr>
          <a:xfrm>
            <a:off x="13606661"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31" name="テキスト プレースホルダー 8"/>
          <p:cNvSpPr>
            <a:spLocks noGrp="1"/>
          </p:cNvSpPr>
          <p:nvPr>
            <p:ph type="body" sz="quarter" idx="23" hasCustomPrompt="1"/>
          </p:nvPr>
        </p:nvSpPr>
        <p:spPr>
          <a:xfrm>
            <a:off x="13599564"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32" name="直線コネクタ 31"/>
          <p:cNvCxnSpPr/>
          <p:nvPr userDrawn="1"/>
        </p:nvCxnSpPr>
        <p:spPr>
          <a:xfrm>
            <a:off x="13606661"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33"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4114830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1610338"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1" name="正方形/長方形 10"/>
          <p:cNvSpPr/>
          <p:nvPr userDrawn="1"/>
        </p:nvSpPr>
        <p:spPr>
          <a:xfrm>
            <a:off x="1463166"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7286491"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9" name="正方形/長方形 18"/>
          <p:cNvSpPr/>
          <p:nvPr userDrawn="1"/>
        </p:nvSpPr>
        <p:spPr>
          <a:xfrm>
            <a:off x="7139319"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12969740"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24" name="正方形/長方形 23"/>
          <p:cNvSpPr/>
          <p:nvPr userDrawn="1"/>
        </p:nvSpPr>
        <p:spPr>
          <a:xfrm>
            <a:off x="12822568"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8"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20758073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11624" y="2105047"/>
            <a:ext cx="5037261"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4527" y="2791870"/>
            <a:ext cx="5046330"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11624" y="2693323"/>
            <a:ext cx="5037261"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6587777" y="2105047"/>
            <a:ext cx="5037261"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テキスト プレースホルダー 8"/>
          <p:cNvSpPr>
            <a:spLocks noGrp="1"/>
          </p:cNvSpPr>
          <p:nvPr>
            <p:ph type="body" sz="quarter" idx="17" hasCustomPrompt="1"/>
          </p:nvPr>
        </p:nvSpPr>
        <p:spPr>
          <a:xfrm>
            <a:off x="6580680" y="2791870"/>
            <a:ext cx="5046330"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6587777" y="2693323"/>
            <a:ext cx="5037261"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271026" y="2105047"/>
            <a:ext cx="5037261"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6" name="テキスト プレースホルダー 8"/>
          <p:cNvSpPr>
            <a:spLocks noGrp="1"/>
          </p:cNvSpPr>
          <p:nvPr>
            <p:ph type="body" sz="quarter" idx="20" hasCustomPrompt="1"/>
          </p:nvPr>
        </p:nvSpPr>
        <p:spPr>
          <a:xfrm>
            <a:off x="12263929" y="2791870"/>
            <a:ext cx="5046330"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271026" y="2693323"/>
            <a:ext cx="5037261"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31719307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11624" y="2105047"/>
            <a:ext cx="7427242"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4527" y="2791870"/>
            <a:ext cx="7440614"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11624" y="2693323"/>
            <a:ext cx="742724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133967" y="2105047"/>
            <a:ext cx="7427242" cy="635549"/>
          </a:xfrm>
          <a:prstGeom prst="rect">
            <a:avLst/>
          </a:prstGeom>
        </p:spPr>
        <p:txBody>
          <a:bodyPr anchor="b"/>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marL="0" marR="0" lvl="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pPr>
            <a:r>
              <a:rPr lang="en-US" altLang="ja-JP" dirty="0"/>
              <a:t>Text here</a:t>
            </a:r>
            <a:endParaRPr lang="ja-JP" altLang="en-US" dirty="0"/>
          </a:p>
        </p:txBody>
      </p:sp>
      <p:sp>
        <p:nvSpPr>
          <p:cNvPr id="21" name="テキスト プレースホルダー 8"/>
          <p:cNvSpPr>
            <a:spLocks noGrp="1"/>
          </p:cNvSpPr>
          <p:nvPr>
            <p:ph type="body" sz="quarter" idx="17" hasCustomPrompt="1"/>
          </p:nvPr>
        </p:nvSpPr>
        <p:spPr>
          <a:xfrm>
            <a:off x="9126870" y="2791870"/>
            <a:ext cx="7440614"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9133967" y="2693323"/>
            <a:ext cx="742724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3815440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6" y="5994876"/>
            <a:ext cx="6893572"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69" y="6681699"/>
            <a:ext cx="6905983" cy="2534490"/>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6" y="6583152"/>
            <a:ext cx="689357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685509" y="5994876"/>
            <a:ext cx="6893572"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9678412" y="6681699"/>
            <a:ext cx="6905983" cy="2534490"/>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9685509" y="6583152"/>
            <a:ext cx="689357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図プレースホルダー 8"/>
          <p:cNvSpPr>
            <a:spLocks noGrp="1"/>
          </p:cNvSpPr>
          <p:nvPr>
            <p:ph type="pic" sz="quarter" idx="12" hasCustomPrompt="1"/>
          </p:nvPr>
        </p:nvSpPr>
        <p:spPr>
          <a:xfrm>
            <a:off x="1610338" y="2094204"/>
            <a:ext cx="6746400"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16:9</a:t>
            </a:r>
          </a:p>
        </p:txBody>
      </p:sp>
      <p:sp>
        <p:nvSpPr>
          <p:cNvPr id="16" name="正方形/長方形 15"/>
          <p:cNvSpPr/>
          <p:nvPr userDrawn="1"/>
        </p:nvSpPr>
        <p:spPr>
          <a:xfrm>
            <a:off x="1463166"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7" name="図プレースホルダー 8"/>
          <p:cNvSpPr>
            <a:spLocks noGrp="1"/>
          </p:cNvSpPr>
          <p:nvPr>
            <p:ph type="pic" sz="quarter" idx="18" hasCustomPrompt="1"/>
          </p:nvPr>
        </p:nvSpPr>
        <p:spPr>
          <a:xfrm>
            <a:off x="9825584" y="2095656"/>
            <a:ext cx="6746400"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16:9</a:t>
            </a:r>
          </a:p>
        </p:txBody>
      </p:sp>
      <p:sp>
        <p:nvSpPr>
          <p:cNvPr id="18" name="正方形/長方形 17"/>
          <p:cNvSpPr/>
          <p:nvPr userDrawn="1"/>
        </p:nvSpPr>
        <p:spPr>
          <a:xfrm>
            <a:off x="9678412" y="2095656"/>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9"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34777383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0" y="1461675"/>
            <a:ext cx="18289652" cy="4572413"/>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2" name="テキスト プレースホルダー 8"/>
          <p:cNvSpPr>
            <a:spLocks noGrp="1"/>
          </p:cNvSpPr>
          <p:nvPr>
            <p:ph type="body" sz="quarter" idx="13" hasCustomPrompt="1"/>
          </p:nvPr>
        </p:nvSpPr>
        <p:spPr>
          <a:xfrm>
            <a:off x="0" y="6322834"/>
            <a:ext cx="6481482" cy="635549"/>
          </a:xfrm>
          <a:prstGeom prst="rect">
            <a:avLst/>
          </a:prstGeom>
        </p:spPr>
        <p:txBody>
          <a:bodyPr anchor="b"/>
          <a:lstStyle>
            <a:lvl1pPr algn="r">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6618515" y="6322834"/>
            <a:ext cx="11088914" cy="3067909"/>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8" name="正方形/長方形 27"/>
          <p:cNvSpPr/>
          <p:nvPr userDrawn="1"/>
        </p:nvSpPr>
        <p:spPr>
          <a:xfrm>
            <a:off x="-2" y="6958383"/>
            <a:ext cx="6481483" cy="14735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4050" dirty="0">
              <a:solidFill>
                <a:prstClr val="white"/>
              </a:solidFill>
              <a:latin typeface="Bebas Neue Regular"/>
            </a:endParaRPr>
          </a:p>
        </p:txBody>
      </p:sp>
      <p:sp>
        <p:nvSpPr>
          <p:cNvPr id="10"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25497228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5" y="1927449"/>
            <a:ext cx="3965349" cy="396534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28" name="グラフ プレースホルダー 6"/>
          <p:cNvSpPr>
            <a:spLocks noGrp="1"/>
          </p:cNvSpPr>
          <p:nvPr>
            <p:ph type="chart" sz="quarter" idx="22" hasCustomPrompt="1"/>
          </p:nvPr>
        </p:nvSpPr>
        <p:spPr>
          <a:xfrm>
            <a:off x="7115786" y="192744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29" name="グラフ プレースホルダー 6"/>
          <p:cNvSpPr>
            <a:spLocks noGrp="1"/>
          </p:cNvSpPr>
          <p:nvPr>
            <p:ph type="chart" sz="quarter" idx="23" hasCustomPrompt="1"/>
          </p:nvPr>
        </p:nvSpPr>
        <p:spPr>
          <a:xfrm>
            <a:off x="12822569" y="192468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18"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44469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mpact - Separated">
    <p:spTree>
      <p:nvGrpSpPr>
        <p:cNvPr id="1" name=""/>
        <p:cNvGrpSpPr/>
        <p:nvPr/>
      </p:nvGrpSpPr>
      <p:grpSpPr>
        <a:xfrm>
          <a:off x="0" y="0"/>
          <a:ext cx="0" cy="0"/>
          <a:chOff x="0" y="0"/>
          <a:chExt cx="0" cy="0"/>
        </a:xfrm>
      </p:grpSpPr>
      <p:sp>
        <p:nvSpPr>
          <p:cNvPr id="5" name="正方形/長方形 4"/>
          <p:cNvSpPr/>
          <p:nvPr userDrawn="1"/>
        </p:nvSpPr>
        <p:spPr>
          <a:xfrm>
            <a:off x="10508342" y="0"/>
            <a:ext cx="7779657" cy="10287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 name="タイトル 1"/>
          <p:cNvSpPr>
            <a:spLocks noGrp="1"/>
          </p:cNvSpPr>
          <p:nvPr>
            <p:ph type="ctrTitle" hasCustomPrompt="1"/>
          </p:nvPr>
        </p:nvSpPr>
        <p:spPr>
          <a:xfrm>
            <a:off x="290286" y="580571"/>
            <a:ext cx="9898743" cy="9231086"/>
          </a:xfrm>
          <a:prstGeom prst="rect">
            <a:avLst/>
          </a:prstGeom>
        </p:spPr>
        <p:txBody>
          <a:bodyPr anchor="ctr">
            <a:noAutofit/>
          </a:bodyPr>
          <a:lstStyle>
            <a:lvl1pPr algn="r">
              <a:lnSpc>
                <a:spcPts val="13000"/>
              </a:lnSpc>
              <a:defRPr sz="160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a:t>TEXTO</a:t>
            </a:r>
          </a:p>
        </p:txBody>
      </p:sp>
      <p:sp>
        <p:nvSpPr>
          <p:cNvPr id="4" name="サブタイトル 2"/>
          <p:cNvSpPr>
            <a:spLocks noGrp="1"/>
          </p:cNvSpPr>
          <p:nvPr>
            <p:ph type="subTitle" idx="1" hasCustomPrompt="1"/>
          </p:nvPr>
        </p:nvSpPr>
        <p:spPr>
          <a:xfrm>
            <a:off x="10769598" y="580571"/>
            <a:ext cx="7024915" cy="9231086"/>
          </a:xfrm>
          <a:prstGeom prst="rect">
            <a:avLst/>
          </a:prstGeom>
        </p:spPr>
        <p:txBody>
          <a:bodyPr anchor="ctr">
            <a:noAutofit/>
          </a:bodyPr>
          <a:lstStyle>
            <a:lvl1pPr marL="0" indent="0" algn="l">
              <a:lnSpc>
                <a:spcPts val="4000"/>
              </a:lnSpc>
              <a:buNone/>
              <a:defRPr sz="6000" baseline="0">
                <a:solidFill>
                  <a:schemeClr val="bg1"/>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err="1"/>
              <a:t>Texto</a:t>
            </a:r>
            <a:endParaRPr lang="en-US" altLang="ja-JP" dirty="0"/>
          </a:p>
          <a:p>
            <a:r>
              <a:rPr lang="en-US" dirty="0" err="1"/>
              <a:t>Texto</a:t>
            </a:r>
            <a:endParaRPr lang="en-US" dirty="0"/>
          </a:p>
        </p:txBody>
      </p:sp>
    </p:spTree>
    <p:extLst>
      <p:ext uri="{BB962C8B-B14F-4D97-AF65-F5344CB8AC3E}">
        <p14:creationId xmlns:p14="http://schemas.microsoft.com/office/powerpoint/2010/main" val="80499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067502" y="2862602"/>
            <a:ext cx="8318843"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60404" y="3549425"/>
            <a:ext cx="8333821" cy="454184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067502" y="3450878"/>
            <a:ext cx="8318843"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10"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33387177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Helvetica" panose="020B0604020202020204" pitchFamily="34" charset="0"/>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77CEEF"/>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0" name="Marcador de texto 9"/>
          <p:cNvSpPr>
            <a:spLocks noGrp="1"/>
          </p:cNvSpPr>
          <p:nvPr>
            <p:ph type="body" sz="quarter" idx="12" hasCustomPrompt="1"/>
          </p:nvPr>
        </p:nvSpPr>
        <p:spPr>
          <a:xfrm>
            <a:off x="914399" y="2019300"/>
            <a:ext cx="17217189" cy="7250994"/>
          </a:xfrm>
          <a:prstGeom prst="rect">
            <a:avLst/>
          </a:prstGeom>
        </p:spPr>
        <p:txBody>
          <a:bodyPr/>
          <a:lstStyle>
            <a:lvl1pPr>
              <a:defRPr sz="2200">
                <a:solidFill>
                  <a:schemeClr val="tx1">
                    <a:lumMod val="65000"/>
                    <a:lumOff val="35000"/>
                  </a:schemeClr>
                </a:solidFill>
                <a:latin typeface="Helvetica Condensed" panose="020B0606020202030204" pitchFamily="34" charset="0"/>
              </a:defRPr>
            </a:lvl1pPr>
          </a:lstStyle>
          <a:p>
            <a:pPr lvl="0"/>
            <a:r>
              <a:rPr lang="es-ES" dirty="0"/>
              <a:t>Texto</a:t>
            </a:r>
            <a:endParaRPr lang="es-MX" dirty="0"/>
          </a:p>
        </p:txBody>
      </p:sp>
    </p:spTree>
    <p:extLst>
      <p:ext uri="{BB962C8B-B14F-4D97-AF65-F5344CB8AC3E}">
        <p14:creationId xmlns:p14="http://schemas.microsoft.com/office/powerpoint/2010/main" val="7192553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77CEEF"/>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テキスト プレースホルダー 8"/>
          <p:cNvSpPr>
            <a:spLocks noGrp="1"/>
          </p:cNvSpPr>
          <p:nvPr>
            <p:ph type="body" sz="quarter" idx="12" hasCustomPrompt="1"/>
          </p:nvPr>
        </p:nvSpPr>
        <p:spPr>
          <a:xfrm>
            <a:off x="-309282" y="4894169"/>
            <a:ext cx="6790764" cy="928687"/>
          </a:xfrm>
          <a:prstGeom prst="rect">
            <a:avLst/>
          </a:prstGeom>
        </p:spPr>
        <p:txBody>
          <a:bodyPr/>
          <a:lstStyle>
            <a:lvl1pPr algn="r">
              <a:defRPr sz="8000" baseline="0">
                <a:solidFill>
                  <a:schemeClr val="tx1">
                    <a:lumMod val="75000"/>
                    <a:lumOff val="2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2" name="正方形/長方形 11"/>
          <p:cNvSpPr/>
          <p:nvPr userDrawn="1"/>
        </p:nvSpPr>
        <p:spPr>
          <a:xfrm>
            <a:off x="-1" y="5876924"/>
            <a:ext cx="6481483" cy="1473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3" name="テキスト プレースホルダー 8"/>
          <p:cNvSpPr>
            <a:spLocks noGrp="1"/>
          </p:cNvSpPr>
          <p:nvPr>
            <p:ph type="body" sz="quarter" idx="14" hasCustomPrompt="1"/>
          </p:nvPr>
        </p:nvSpPr>
        <p:spPr>
          <a:xfrm>
            <a:off x="7107085" y="2635625"/>
            <a:ext cx="11024504" cy="5775302"/>
          </a:xfrm>
          <a:prstGeom prst="rect">
            <a:avLst/>
          </a:prstGeom>
        </p:spPr>
        <p:txBody>
          <a:bodyPr anchor="ctr"/>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15576821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ngle Column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dirty="0">
                <a:solidFill>
                  <a:prstClr val="white">
                    <a:lumMod val="95000"/>
                  </a:prstClr>
                </a:solidFill>
              </a:rPr>
              <a:t>Presentation Title Here</a:t>
            </a: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lstStyle>
            <a:lvl1pPr>
              <a:defRPr baseline="0">
                <a:latin typeface="+mn-lt"/>
                <a:ea typeface="Roboto Light" panose="02000000000000000000" pitchFamily="2" charset="0"/>
              </a:defRPr>
            </a:lvl1pPr>
          </a:lstStyle>
          <a:p>
            <a:r>
              <a:rPr lang="en-US" dirty="0"/>
              <a:t>Add picture here – 1:1</a:t>
            </a:r>
          </a:p>
        </p:txBody>
      </p:sp>
      <p:sp>
        <p:nvSpPr>
          <p:cNvPr id="11" name="正方形/長方形 10"/>
          <p:cNvSpPr/>
          <p:nvPr userDrawn="1"/>
        </p:nvSpPr>
        <p:spPr>
          <a:xfrm>
            <a:off x="726141" y="2430380"/>
            <a:ext cx="236007" cy="598054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7107085" y="2430380"/>
            <a:ext cx="11024504"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7107085" y="3119717"/>
            <a:ext cx="11024504" cy="5291209"/>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7131895" y="3012141"/>
            <a:ext cx="10999694"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354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orizontal 2 Columns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sz="1600">
                <a:latin typeface="+mj-lt"/>
              </a:defRPr>
            </a:lvl1pPr>
          </a:lstStyle>
          <a:p>
            <a:r>
              <a:rPr lang="en-US" dirty="0">
                <a:solidFill>
                  <a:prstClr val="white">
                    <a:lumMod val="95000"/>
                  </a:prstClr>
                </a:solidFill>
              </a:rPr>
              <a:t>Presentation Title Here</a:t>
            </a: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927100" y="2430380"/>
            <a:ext cx="5979026" cy="5980546"/>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1" name="正方形/長方形 10"/>
          <p:cNvSpPr/>
          <p:nvPr userDrawn="1"/>
        </p:nvSpPr>
        <p:spPr>
          <a:xfrm>
            <a:off x="726141" y="2430380"/>
            <a:ext cx="236007" cy="598054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7107085" y="2430380"/>
            <a:ext cx="11024504"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Caption1 Here</a:t>
            </a:r>
            <a:endParaRPr lang="ja-JP" altLang="en-US" dirty="0"/>
          </a:p>
        </p:txBody>
      </p:sp>
      <p:sp>
        <p:nvSpPr>
          <p:cNvPr id="13" name="テキスト プレースホルダー 8"/>
          <p:cNvSpPr>
            <a:spLocks noGrp="1"/>
          </p:cNvSpPr>
          <p:nvPr>
            <p:ph type="body" sz="quarter" idx="14" hasCustomPrompt="1"/>
          </p:nvPr>
        </p:nvSpPr>
        <p:spPr>
          <a:xfrm>
            <a:off x="7107085" y="3119717"/>
            <a:ext cx="11024504" cy="2101166"/>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7131895" y="3012141"/>
            <a:ext cx="10999694"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8"/>
          <p:cNvSpPr>
            <a:spLocks noGrp="1"/>
          </p:cNvSpPr>
          <p:nvPr>
            <p:ph type="body" sz="quarter" idx="15" hasCustomPrompt="1"/>
          </p:nvPr>
        </p:nvSpPr>
        <p:spPr>
          <a:xfrm>
            <a:off x="7107085" y="5478616"/>
            <a:ext cx="11024504"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Caption2 Here</a:t>
            </a:r>
            <a:endParaRPr lang="ja-JP" altLang="en-US" dirty="0"/>
          </a:p>
        </p:txBody>
      </p:sp>
      <p:sp>
        <p:nvSpPr>
          <p:cNvPr id="16" name="テキスト プレースホルダー 8"/>
          <p:cNvSpPr>
            <a:spLocks noGrp="1"/>
          </p:cNvSpPr>
          <p:nvPr>
            <p:ph type="body" sz="quarter" idx="16" hasCustomPrompt="1"/>
          </p:nvPr>
        </p:nvSpPr>
        <p:spPr>
          <a:xfrm>
            <a:off x="7107085" y="6167953"/>
            <a:ext cx="11024504" cy="2101166"/>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7" name="直線コネクタ 16"/>
          <p:cNvCxnSpPr/>
          <p:nvPr userDrawn="1"/>
        </p:nvCxnSpPr>
        <p:spPr>
          <a:xfrm>
            <a:off x="7131895" y="6060377"/>
            <a:ext cx="10999694"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8"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34781936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dirty="0">
                <a:solidFill>
                  <a:prstClr val="white">
                    <a:lumMod val="95000"/>
                  </a:prstClr>
                </a:solidFill>
              </a:rPr>
              <a:t>Presentation Title Here</a:t>
            </a: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986224"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1" name="正方形/長方形 10"/>
          <p:cNvSpPr/>
          <p:nvPr userDrawn="1"/>
        </p:nvSpPr>
        <p:spPr>
          <a:xfrm>
            <a:off x="839052"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839053"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831956"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839053"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5239977"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9" name="正方形/長方形 18"/>
          <p:cNvSpPr/>
          <p:nvPr userDrawn="1"/>
        </p:nvSpPr>
        <p:spPr>
          <a:xfrm>
            <a:off x="5092805"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0" name="テキスト プレースホルダー 8"/>
          <p:cNvSpPr>
            <a:spLocks noGrp="1"/>
          </p:cNvSpPr>
          <p:nvPr>
            <p:ph type="body" sz="quarter" idx="16" hasCustomPrompt="1"/>
          </p:nvPr>
        </p:nvSpPr>
        <p:spPr>
          <a:xfrm>
            <a:off x="5092806"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5085709"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5092806"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9500079"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24" name="正方形/長方形 23"/>
          <p:cNvSpPr/>
          <p:nvPr userDrawn="1"/>
        </p:nvSpPr>
        <p:spPr>
          <a:xfrm>
            <a:off x="9352907"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5" name="テキスト プレースホルダー 8"/>
          <p:cNvSpPr>
            <a:spLocks noGrp="1"/>
          </p:cNvSpPr>
          <p:nvPr>
            <p:ph type="body" sz="quarter" idx="19" hasCustomPrompt="1"/>
          </p:nvPr>
        </p:nvSpPr>
        <p:spPr>
          <a:xfrm>
            <a:off x="9352908"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9345811"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9352908"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8" name="図プレースホルダー 8"/>
          <p:cNvSpPr>
            <a:spLocks noGrp="1"/>
          </p:cNvSpPr>
          <p:nvPr>
            <p:ph type="pic" sz="quarter" idx="21" hasCustomPrompt="1"/>
          </p:nvPr>
        </p:nvSpPr>
        <p:spPr>
          <a:xfrm>
            <a:off x="13753832"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29" name="正方形/長方形 28"/>
          <p:cNvSpPr/>
          <p:nvPr userDrawn="1"/>
        </p:nvSpPr>
        <p:spPr>
          <a:xfrm>
            <a:off x="13606660"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30" name="テキスト プレースホルダー 8"/>
          <p:cNvSpPr>
            <a:spLocks noGrp="1"/>
          </p:cNvSpPr>
          <p:nvPr>
            <p:ph type="body" sz="quarter" idx="22" hasCustomPrompt="1"/>
          </p:nvPr>
        </p:nvSpPr>
        <p:spPr>
          <a:xfrm>
            <a:off x="13606661"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31" name="テキスト プレースホルダー 8"/>
          <p:cNvSpPr>
            <a:spLocks noGrp="1"/>
          </p:cNvSpPr>
          <p:nvPr>
            <p:ph type="body" sz="quarter" idx="23" hasCustomPrompt="1"/>
          </p:nvPr>
        </p:nvSpPr>
        <p:spPr>
          <a:xfrm>
            <a:off x="13599564"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32" name="直線コネクタ 31"/>
          <p:cNvCxnSpPr/>
          <p:nvPr userDrawn="1"/>
        </p:nvCxnSpPr>
        <p:spPr>
          <a:xfrm>
            <a:off x="13606661"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33"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4118886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1610338"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1" name="正方形/長方形 10"/>
          <p:cNvSpPr/>
          <p:nvPr userDrawn="1"/>
        </p:nvSpPr>
        <p:spPr>
          <a:xfrm>
            <a:off x="1463166"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7286491"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9" name="正方形/長方形 18"/>
          <p:cNvSpPr/>
          <p:nvPr userDrawn="1"/>
        </p:nvSpPr>
        <p:spPr>
          <a:xfrm>
            <a:off x="7139319"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12969740" y="2094204"/>
            <a:ext cx="3794644"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24" name="正方形/長方形 23"/>
          <p:cNvSpPr/>
          <p:nvPr userDrawn="1"/>
        </p:nvSpPr>
        <p:spPr>
          <a:xfrm>
            <a:off x="12822568"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8"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26400145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11624" y="2105047"/>
            <a:ext cx="5037261"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4527" y="2791870"/>
            <a:ext cx="5046330"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11624" y="2693323"/>
            <a:ext cx="5037261"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6587777" y="2105047"/>
            <a:ext cx="5037261"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テキスト プレースホルダー 8"/>
          <p:cNvSpPr>
            <a:spLocks noGrp="1"/>
          </p:cNvSpPr>
          <p:nvPr>
            <p:ph type="body" sz="quarter" idx="17" hasCustomPrompt="1"/>
          </p:nvPr>
        </p:nvSpPr>
        <p:spPr>
          <a:xfrm>
            <a:off x="6580680" y="2791870"/>
            <a:ext cx="5046330"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6587777" y="2693323"/>
            <a:ext cx="5037261"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271026" y="2105047"/>
            <a:ext cx="5037261"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6" name="テキスト プレースホルダー 8"/>
          <p:cNvSpPr>
            <a:spLocks noGrp="1"/>
          </p:cNvSpPr>
          <p:nvPr>
            <p:ph type="body" sz="quarter" idx="20" hasCustomPrompt="1"/>
          </p:nvPr>
        </p:nvSpPr>
        <p:spPr>
          <a:xfrm>
            <a:off x="12263929" y="2791870"/>
            <a:ext cx="5046330"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271026" y="2693323"/>
            <a:ext cx="5037261"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32646669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11624" y="2105047"/>
            <a:ext cx="7427242"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4527" y="2791870"/>
            <a:ext cx="7440614"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11624" y="2693323"/>
            <a:ext cx="742724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133967" y="2105047"/>
            <a:ext cx="7427242" cy="635549"/>
          </a:xfrm>
          <a:prstGeom prst="rect">
            <a:avLst/>
          </a:prstGeom>
        </p:spPr>
        <p:txBody>
          <a:bodyPr anchor="b"/>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marL="0" marR="0" lvl="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pPr>
            <a:r>
              <a:rPr lang="en-US" altLang="ja-JP" dirty="0"/>
              <a:t>Text here</a:t>
            </a:r>
            <a:endParaRPr lang="ja-JP" altLang="en-US" dirty="0"/>
          </a:p>
        </p:txBody>
      </p:sp>
      <p:sp>
        <p:nvSpPr>
          <p:cNvPr id="21" name="テキスト プレースホルダー 8"/>
          <p:cNvSpPr>
            <a:spLocks noGrp="1"/>
          </p:cNvSpPr>
          <p:nvPr>
            <p:ph type="body" sz="quarter" idx="17" hasCustomPrompt="1"/>
          </p:nvPr>
        </p:nvSpPr>
        <p:spPr>
          <a:xfrm>
            <a:off x="9126870" y="2791870"/>
            <a:ext cx="7440614" cy="6323101"/>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9133967" y="2693323"/>
            <a:ext cx="742724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5428926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6" y="5994876"/>
            <a:ext cx="6893572"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69" y="6681699"/>
            <a:ext cx="6905983" cy="2534490"/>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6" y="6583152"/>
            <a:ext cx="689357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685509" y="5994876"/>
            <a:ext cx="6893572"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9678412" y="6681699"/>
            <a:ext cx="6905983" cy="2534490"/>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9685509" y="6583152"/>
            <a:ext cx="6893572"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15" name="図プレースホルダー 8"/>
          <p:cNvSpPr>
            <a:spLocks noGrp="1"/>
          </p:cNvSpPr>
          <p:nvPr>
            <p:ph type="pic" sz="quarter" idx="12" hasCustomPrompt="1"/>
          </p:nvPr>
        </p:nvSpPr>
        <p:spPr>
          <a:xfrm>
            <a:off x="1610338" y="2094204"/>
            <a:ext cx="6746400"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16:9</a:t>
            </a:r>
          </a:p>
        </p:txBody>
      </p:sp>
      <p:sp>
        <p:nvSpPr>
          <p:cNvPr id="16" name="正方形/長方形 15"/>
          <p:cNvSpPr/>
          <p:nvPr userDrawn="1"/>
        </p:nvSpPr>
        <p:spPr>
          <a:xfrm>
            <a:off x="1463166" y="2094204"/>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7" name="図プレースホルダー 8"/>
          <p:cNvSpPr>
            <a:spLocks noGrp="1"/>
          </p:cNvSpPr>
          <p:nvPr>
            <p:ph type="pic" sz="quarter" idx="18" hasCustomPrompt="1"/>
          </p:nvPr>
        </p:nvSpPr>
        <p:spPr>
          <a:xfrm>
            <a:off x="9825584" y="2095656"/>
            <a:ext cx="6746400" cy="3795608"/>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16:9</a:t>
            </a:r>
          </a:p>
        </p:txBody>
      </p:sp>
      <p:sp>
        <p:nvSpPr>
          <p:cNvPr id="18" name="正方形/長方形 17"/>
          <p:cNvSpPr/>
          <p:nvPr userDrawn="1"/>
        </p:nvSpPr>
        <p:spPr>
          <a:xfrm>
            <a:off x="9678412" y="2095656"/>
            <a:ext cx="180000" cy="379560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latin typeface="Bebas Neue Regular"/>
            </a:endParaRPr>
          </a:p>
        </p:txBody>
      </p:sp>
      <p:sp>
        <p:nvSpPr>
          <p:cNvPr id="19"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26961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1943100"/>
            <a:ext cx="15825168" cy="7327194"/>
          </a:xfrm>
        </p:spPr>
        <p:txBody>
          <a:bodyPr/>
          <a:lstStyle>
            <a:lvl1pPr>
              <a:lnSpc>
                <a:spcPct val="100000"/>
              </a:lnSpc>
              <a:spcBef>
                <a:spcPts val="0"/>
              </a:spcBef>
              <a:defRPr/>
            </a:lvl1pPr>
          </a:lstStyle>
          <a:p>
            <a:pPr lvl="0"/>
            <a:r>
              <a:rPr lang="es-ES" dirty="0"/>
              <a:t>Texto</a:t>
            </a:r>
            <a:endParaRPr lang="en-US" dirty="0"/>
          </a:p>
        </p:txBody>
      </p:sp>
      <p:sp>
        <p:nvSpPr>
          <p:cNvPr id="13" name="Marcador de texto 12"/>
          <p:cNvSpPr>
            <a:spLocks noGrp="1"/>
          </p:cNvSpPr>
          <p:nvPr>
            <p:ph type="body" sz="quarter" idx="13"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Tree>
    <p:extLst>
      <p:ext uri="{BB962C8B-B14F-4D97-AF65-F5344CB8AC3E}">
        <p14:creationId xmlns:p14="http://schemas.microsoft.com/office/powerpoint/2010/main" val="12005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9" name="図プレースホルダー 8"/>
          <p:cNvSpPr>
            <a:spLocks noGrp="1"/>
          </p:cNvSpPr>
          <p:nvPr>
            <p:ph type="pic" sz="quarter" idx="12" hasCustomPrompt="1"/>
          </p:nvPr>
        </p:nvSpPr>
        <p:spPr>
          <a:xfrm>
            <a:off x="0" y="1461675"/>
            <a:ext cx="18289652" cy="4572413"/>
          </a:xfrm>
          <a:prstGeom prst="rect">
            <a:avLst/>
          </a:prstGeom>
        </p:spPr>
        <p:txBody>
          <a:bodyPr/>
          <a:lstStyle>
            <a:lvl1pPr>
              <a:defRPr baseline="0">
                <a:solidFill>
                  <a:schemeClr val="bg2">
                    <a:lumMod val="50000"/>
                  </a:schemeClr>
                </a:solidFill>
                <a:latin typeface="+mn-lt"/>
                <a:ea typeface="Roboto" panose="02000000000000000000" pitchFamily="2" charset="0"/>
              </a:defRPr>
            </a:lvl1pPr>
          </a:lstStyle>
          <a:p>
            <a:r>
              <a:rPr lang="en-US" dirty="0"/>
              <a:t>Add picture here – 1:1</a:t>
            </a:r>
          </a:p>
        </p:txBody>
      </p:sp>
      <p:sp>
        <p:nvSpPr>
          <p:cNvPr id="12" name="テキスト プレースホルダー 8"/>
          <p:cNvSpPr>
            <a:spLocks noGrp="1"/>
          </p:cNvSpPr>
          <p:nvPr>
            <p:ph type="body" sz="quarter" idx="13" hasCustomPrompt="1"/>
          </p:nvPr>
        </p:nvSpPr>
        <p:spPr>
          <a:xfrm>
            <a:off x="0" y="6322834"/>
            <a:ext cx="6481482" cy="635549"/>
          </a:xfrm>
          <a:prstGeom prst="rect">
            <a:avLst/>
          </a:prstGeom>
        </p:spPr>
        <p:txBody>
          <a:bodyPr anchor="b"/>
          <a:lstStyle>
            <a:lvl1pPr algn="r">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6618515" y="6322834"/>
            <a:ext cx="11088914" cy="3067909"/>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8" name="正方形/長方形 27"/>
          <p:cNvSpPr/>
          <p:nvPr userDrawn="1"/>
        </p:nvSpPr>
        <p:spPr>
          <a:xfrm>
            <a:off x="-2" y="6958383"/>
            <a:ext cx="6481483" cy="14735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4050" dirty="0">
              <a:solidFill>
                <a:prstClr val="white"/>
              </a:solidFill>
              <a:latin typeface="Bebas Neue Regular"/>
            </a:endParaRPr>
          </a:p>
        </p:txBody>
      </p:sp>
      <p:sp>
        <p:nvSpPr>
          <p:cNvPr id="10"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13683202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7"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7"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0"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0"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69" y="5994876"/>
            <a:ext cx="3941815"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699"/>
            <a:ext cx="3948912" cy="252953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69" y="6583152"/>
            <a:ext cx="3941815"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5" y="1927449"/>
            <a:ext cx="3965349" cy="396534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28" name="グラフ プレースホルダー 6"/>
          <p:cNvSpPr>
            <a:spLocks noGrp="1"/>
          </p:cNvSpPr>
          <p:nvPr>
            <p:ph type="chart" sz="quarter" idx="22" hasCustomPrompt="1"/>
          </p:nvPr>
        </p:nvSpPr>
        <p:spPr>
          <a:xfrm>
            <a:off x="7115786" y="192744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29" name="グラフ プレースホルダー 6"/>
          <p:cNvSpPr>
            <a:spLocks noGrp="1"/>
          </p:cNvSpPr>
          <p:nvPr>
            <p:ph type="chart" sz="quarter" idx="23" hasCustomPrompt="1"/>
          </p:nvPr>
        </p:nvSpPr>
        <p:spPr>
          <a:xfrm>
            <a:off x="12822569" y="1924689"/>
            <a:ext cx="3965349" cy="3965348"/>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18"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32141861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FF6600"/>
                </a:solidFill>
                <a:latin typeface="+mj-lt"/>
                <a:ea typeface="A-OTF Gothic BBB Pro Medium" panose="020B0400000000000000" pitchFamily="34" charset="-128"/>
                <a:cs typeface="Clear Sans Light" panose="020B03030302020203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9067502" y="2862602"/>
            <a:ext cx="8318843" cy="635549"/>
          </a:xfrm>
          <a:prstGeom prst="rect">
            <a:avLst/>
          </a:prstGeom>
        </p:spPr>
        <p:txBody>
          <a:bodyPr anchor="b"/>
          <a:lstStyle>
            <a:lvl1pPr algn="l">
              <a:defRPr sz="3600" baseline="0">
                <a:solidFill>
                  <a:srgbClr val="FF6600"/>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3" name="テキスト プレースホルダー 8"/>
          <p:cNvSpPr>
            <a:spLocks noGrp="1"/>
          </p:cNvSpPr>
          <p:nvPr>
            <p:ph type="body" sz="quarter" idx="14" hasCustomPrompt="1"/>
          </p:nvPr>
        </p:nvSpPr>
        <p:spPr>
          <a:xfrm>
            <a:off x="9060404" y="3549425"/>
            <a:ext cx="8333821" cy="4541845"/>
          </a:xfrm>
          <a:prstGeom prst="rect">
            <a:avLst/>
          </a:prstGeom>
        </p:spPr>
        <p:txBody>
          <a:bodyPr anchor="t"/>
          <a:lstStyle>
            <a:lvl1pPr algn="l">
              <a:lnSpc>
                <a:spcPts val="2800"/>
              </a:lnSpc>
              <a:defRPr sz="2200" baseline="0">
                <a:solidFill>
                  <a:schemeClr val="tx1">
                    <a:lumMod val="65000"/>
                    <a:lumOff val="3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9067502" y="3450878"/>
            <a:ext cx="8318843" cy="0"/>
          </a:xfrm>
          <a:prstGeom prst="line">
            <a:avLst/>
          </a:prstGeom>
          <a:ln w="1905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10" name="フッター プレースホルダー 2"/>
          <p:cNvSpPr txBox="1">
            <a:spLocks/>
          </p:cNvSpPr>
          <p:nvPr userDrawn="1"/>
        </p:nvSpPr>
        <p:spPr>
          <a:xfrm>
            <a:off x="0" y="9739312"/>
            <a:ext cx="9156700" cy="547688"/>
          </a:xfrm>
          <a:prstGeom prst="rect">
            <a:avLst/>
          </a:prstGeom>
        </p:spPr>
        <p:txBody>
          <a:bodyPr vert="horz" lIns="91440" tIns="45720" rIns="91440" bIns="45720" rtlCol="0" anchor="ctr"/>
          <a:lstStyle>
            <a:defPPr>
              <a:defRPr lang="en-US"/>
            </a:defPPr>
            <a:lvl1pPr marL="0" algn="r" defTabSz="1371600" rtl="0" eaLnBrk="1" latinLnBrk="0" hangingPunct="1">
              <a:defRPr sz="2800" kern="1200">
                <a:solidFill>
                  <a:schemeClr val="bg1">
                    <a:lumMod val="95000"/>
                  </a:schemeClr>
                </a:solidFill>
                <a:latin typeface="+mj-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r>
              <a:rPr lang="en-US" sz="1600" dirty="0" err="1">
                <a:solidFill>
                  <a:prstClr val="white">
                    <a:lumMod val="95000"/>
                  </a:prstClr>
                </a:solidFill>
              </a:rPr>
              <a:t>Laboratorio</a:t>
            </a:r>
            <a:r>
              <a:rPr lang="en-US" sz="1600" dirty="0">
                <a:solidFill>
                  <a:prstClr val="white">
                    <a:lumMod val="95000"/>
                  </a:prstClr>
                </a:solidFill>
              </a:rPr>
              <a:t> de </a:t>
            </a:r>
            <a:r>
              <a:rPr lang="en-US" sz="1600" dirty="0" err="1">
                <a:solidFill>
                  <a:prstClr val="white">
                    <a:lumMod val="95000"/>
                  </a:prstClr>
                </a:solidFill>
              </a:rPr>
              <a:t>Microtenología</a:t>
            </a:r>
            <a:r>
              <a:rPr lang="en-US" sz="1600" dirty="0">
                <a:solidFill>
                  <a:prstClr val="white">
                    <a:lumMod val="95000"/>
                  </a:prstClr>
                </a:solidFill>
              </a:rPr>
              <a:t> y </a:t>
            </a:r>
            <a:r>
              <a:rPr lang="en-US" sz="1600" dirty="0" err="1">
                <a:solidFill>
                  <a:prstClr val="white">
                    <a:lumMod val="95000"/>
                  </a:prstClr>
                </a:solidFill>
              </a:rPr>
              <a:t>Sistemas</a:t>
            </a:r>
            <a:r>
              <a:rPr lang="en-US" sz="1600" dirty="0">
                <a:solidFill>
                  <a:prstClr val="white">
                    <a:lumMod val="95000"/>
                  </a:prstClr>
                </a:solidFill>
              </a:rPr>
              <a:t> </a:t>
            </a:r>
            <a:r>
              <a:rPr lang="en-US" sz="1600" dirty="0" err="1">
                <a:solidFill>
                  <a:prstClr val="white">
                    <a:lumMod val="95000"/>
                  </a:prstClr>
                </a:solidFill>
              </a:rPr>
              <a:t>Embebidos</a:t>
            </a:r>
            <a:endParaRPr lang="en-US" sz="1600" dirty="0">
              <a:solidFill>
                <a:prstClr val="white">
                  <a:lumMod val="95000"/>
                </a:prstClr>
              </a:solidFill>
            </a:endParaRPr>
          </a:p>
        </p:txBody>
      </p:sp>
    </p:spTree>
    <p:extLst>
      <p:ext uri="{BB962C8B-B14F-4D97-AF65-F5344CB8AC3E}">
        <p14:creationId xmlns:p14="http://schemas.microsoft.com/office/powerpoint/2010/main" val="38390114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2532823" cy="770016"/>
          </a:xfrm>
          <a:prstGeom prst="rect">
            <a:avLst/>
          </a:prstGeom>
        </p:spPr>
        <p:txBody>
          <a:bodyPr anchor="t"/>
          <a:lstStyle>
            <a:lvl1pPr>
              <a:defRPr baseline="0">
                <a:latin typeface="+mj-lt"/>
              </a:defRPr>
            </a:lvl1pPr>
          </a:lstStyle>
          <a:p>
            <a:r>
              <a:rPr lang="es-MX" noProof="0"/>
              <a:t>Título</a:t>
            </a:r>
          </a:p>
        </p:txBody>
      </p:sp>
      <p:sp>
        <p:nvSpPr>
          <p:cNvPr id="6" name="サブタイトル 2"/>
          <p:cNvSpPr>
            <a:spLocks noGrp="1"/>
          </p:cNvSpPr>
          <p:nvPr>
            <p:ph type="subTitle" idx="1" hasCustomPrompt="1"/>
          </p:nvPr>
        </p:nvSpPr>
        <p:spPr>
          <a:xfrm>
            <a:off x="484675" y="921166"/>
            <a:ext cx="12532823" cy="445226"/>
          </a:xfrm>
          <a:prstGeom prst="rect">
            <a:avLst/>
          </a:prstGeom>
        </p:spPr>
        <p:txBody>
          <a:bodyPr>
            <a:noAutofit/>
          </a:bodyPr>
          <a:lstStyle>
            <a:lvl1pPr marL="0" indent="0" algn="l" defTabSz="1371669" rtl="0" eaLnBrk="1" latinLnBrk="0" hangingPunct="1">
              <a:lnSpc>
                <a:spcPct val="90000"/>
              </a:lnSpc>
              <a:spcBef>
                <a:spcPct val="0"/>
              </a:spcBef>
              <a:buNone/>
              <a:defRPr lang="en-US" sz="3000" kern="1200" baseline="0" dirty="0">
                <a:solidFill>
                  <a:schemeClr val="bg1">
                    <a:lumMod val="95000"/>
                  </a:schemeClr>
                </a:solidFill>
                <a:latin typeface="+mj-lt"/>
                <a:ea typeface="A-OTF Shin Go Pro L" panose="020B0300000000000000" pitchFamily="34" charset="-128"/>
                <a:cs typeface="+mj-cs"/>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s-MX" altLang="ja-JP" noProof="0" dirty="0"/>
              <a:t>Breve descripción</a:t>
            </a:r>
            <a:endParaRPr lang="es-MX" noProof="0" dirty="0"/>
          </a:p>
        </p:txBody>
      </p:sp>
      <p:sp>
        <p:nvSpPr>
          <p:cNvPr id="11" name="Marcador de contenido 10"/>
          <p:cNvSpPr>
            <a:spLocks noGrp="1"/>
          </p:cNvSpPr>
          <p:nvPr>
            <p:ph sz="quarter" idx="12" hasCustomPrompt="1"/>
          </p:nvPr>
        </p:nvSpPr>
        <p:spPr>
          <a:xfrm>
            <a:off x="484676" y="1734671"/>
            <a:ext cx="17426807" cy="7535624"/>
          </a:xfrm>
        </p:spPr>
        <p:txBody>
          <a:bodyPr>
            <a:normAutofit/>
          </a:bodyPr>
          <a:lstStyle>
            <a:lvl1pPr>
              <a:lnSpc>
                <a:spcPct val="100000"/>
              </a:lnSpc>
              <a:spcBef>
                <a:spcPts val="0"/>
              </a:spcBef>
              <a:defRPr lang="en-US" sz="3000" kern="1200" baseline="0" dirty="0">
                <a:solidFill>
                  <a:srgbClr val="00B0F0"/>
                </a:solidFill>
                <a:latin typeface="+mj-lt"/>
                <a:ea typeface="A-OTF Shin Go Pro L" panose="020B0300000000000000" pitchFamily="34" charset="-128"/>
                <a:cs typeface="+mj-cs"/>
              </a:defRPr>
            </a:lvl1pPr>
          </a:lstStyle>
          <a:p>
            <a:pPr lvl="0"/>
            <a:r>
              <a:rPr lang="es-ES" dirty="0"/>
              <a:t>Texto</a:t>
            </a:r>
            <a:endParaRPr lang="en-US" dirty="0"/>
          </a:p>
        </p:txBody>
      </p:sp>
      <p:sp>
        <p:nvSpPr>
          <p:cNvPr id="13" name="Marcador de texto 12"/>
          <p:cNvSpPr>
            <a:spLocks noGrp="1"/>
          </p:cNvSpPr>
          <p:nvPr>
            <p:ph type="body" sz="quarter" idx="13" hasCustomPrompt="1"/>
          </p:nvPr>
        </p:nvSpPr>
        <p:spPr>
          <a:xfrm>
            <a:off x="13017500" y="9721517"/>
            <a:ext cx="4356101" cy="547688"/>
          </a:xfrm>
        </p:spPr>
        <p:txBody>
          <a:bodyPr anchor="ctr">
            <a:noAutofit/>
          </a:bodyPr>
          <a:lstStyle>
            <a:lvl1pPr marL="0" indent="0" algn="l" defTabSz="1371669" rtl="0" eaLnBrk="1" latinLnBrk="0" hangingPunct="1">
              <a:lnSpc>
                <a:spcPct val="90000"/>
              </a:lnSpc>
              <a:spcBef>
                <a:spcPct val="0"/>
              </a:spcBef>
              <a:buFont typeface="Wingdings" panose="05000000000000000000" pitchFamily="2" charset="2"/>
              <a:buNone/>
              <a:defRPr lang="en-US" sz="2400" kern="1200" baseline="0" dirty="0">
                <a:solidFill>
                  <a:schemeClr val="bg1">
                    <a:lumMod val="95000"/>
                  </a:schemeClr>
                </a:solidFill>
                <a:latin typeface="+mj-lt"/>
                <a:ea typeface="A-OTF Shin Go Pro L" panose="020B0300000000000000" pitchFamily="34" charset="-128"/>
                <a:cs typeface="+mj-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s-MX" sz="2400" kern="1200" baseline="0" smtClean="0">
                <a:solidFill>
                  <a:schemeClr val="bg1">
                    <a:lumMod val="95000"/>
                  </a:schemeClr>
                </a:solidFill>
                <a:latin typeface="+mj-lt"/>
                <a:ea typeface="A-OTF Shin Go Pro L" panose="020B0300000000000000" pitchFamily="34" charset="-128"/>
                <a:cs typeface="+mj-cs"/>
              </a:defRPr>
            </a:lvl1pPr>
          </a:lstStyle>
          <a:p>
            <a:pPr algn="l" defTabSz="1371669">
              <a:lnSpc>
                <a:spcPct val="90000"/>
              </a:lnSpc>
              <a:spcBef>
                <a:spcPct val="0"/>
              </a:spcBef>
            </a:pPr>
            <a:fld id="{DAEF4D36-AE85-49C9-90DE-66D02B257272}" type="slidenum">
              <a:rPr lang="es-MX" smtClean="0"/>
              <a:pPr algn="l" defTabSz="1371669">
                <a:lnSpc>
                  <a:spcPct val="90000"/>
                </a:lnSpc>
                <a:spcBef>
                  <a:spcPct val="0"/>
                </a:spcBef>
              </a:pPr>
              <a:t>‹Nº›</a:t>
            </a:fld>
            <a:endParaRPr lang="es-MX" dirty="0"/>
          </a:p>
        </p:txBody>
      </p:sp>
      <p:pic>
        <p:nvPicPr>
          <p:cNvPr id="7" name="Picture 40" descr="alligator_1">
            <a:extLst>
              <a:ext uri="{FF2B5EF4-FFF2-40B4-BE49-F238E27FC236}">
                <a16:creationId xmlns:a16="http://schemas.microsoft.com/office/drawing/2014/main" id="{6EB7D0CB-3E00-4347-B6F5-E1308417AF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274548" y="9738186"/>
            <a:ext cx="742950" cy="54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3">
            <a:extLst>
              <a:ext uri="{FF2B5EF4-FFF2-40B4-BE49-F238E27FC236}">
                <a16:creationId xmlns:a16="http://schemas.microsoft.com/office/drawing/2014/main" id="{7213D312-9AE7-2A52-9AAD-DB2B08567048}"/>
              </a:ext>
            </a:extLst>
          </p:cNvPr>
          <p:cNvPicPr>
            <a:picLocks noChangeAspect="1"/>
          </p:cNvPicPr>
          <p:nvPr userDrawn="1"/>
        </p:nvPicPr>
        <p:blipFill>
          <a:blip r:embed="rId3"/>
          <a:stretch>
            <a:fillRect/>
          </a:stretch>
        </p:blipFill>
        <p:spPr>
          <a:xfrm>
            <a:off x="13017499" y="113704"/>
            <a:ext cx="3711389" cy="1252688"/>
          </a:xfrm>
          <a:prstGeom prst="rect">
            <a:avLst/>
          </a:prstGeom>
        </p:spPr>
      </p:pic>
    </p:spTree>
    <p:extLst>
      <p:ext uri="{BB962C8B-B14F-4D97-AF65-F5344CB8AC3E}">
        <p14:creationId xmlns:p14="http://schemas.microsoft.com/office/powerpoint/2010/main" val="23394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ódigo">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2374901"/>
            <a:ext cx="158251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
        <p:nvSpPr>
          <p:cNvPr id="13" name="Marcador de texto 12"/>
          <p:cNvSpPr>
            <a:spLocks noGrp="1"/>
          </p:cNvSpPr>
          <p:nvPr>
            <p:ph type="body" sz="quarter" idx="13"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texto 3"/>
          <p:cNvSpPr>
            <a:spLocks noGrp="1"/>
          </p:cNvSpPr>
          <p:nvPr>
            <p:ph type="body" sz="quarter" idx="14" hasCustomPrompt="1"/>
          </p:nvPr>
        </p:nvSpPr>
        <p:spPr>
          <a:xfrm>
            <a:off x="1243633" y="1730027"/>
            <a:ext cx="15646400" cy="517874"/>
          </a:xfrm>
        </p:spPr>
        <p:txBody>
          <a:bodyPr anchor="ctr"/>
          <a:lstStyle>
            <a:lvl1pPr>
              <a:defRPr/>
            </a:lvl1pPr>
          </a:lstStyle>
          <a:p>
            <a:pPr lvl="0"/>
            <a:r>
              <a:rPr lang="es-ES" dirty="0"/>
              <a:t>Título</a:t>
            </a:r>
            <a:endParaRPr lang="es-MX" dirty="0"/>
          </a:p>
        </p:txBody>
      </p:sp>
    </p:spTree>
    <p:extLst>
      <p:ext uri="{BB962C8B-B14F-4D97-AF65-F5344CB8AC3E}">
        <p14:creationId xmlns:p14="http://schemas.microsoft.com/office/powerpoint/2010/main" val="394683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ódigo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2374901"/>
            <a:ext cx="75193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
        <p:nvSpPr>
          <p:cNvPr id="13" name="Marcador de texto 12"/>
          <p:cNvSpPr>
            <a:spLocks noGrp="1"/>
          </p:cNvSpPr>
          <p:nvPr>
            <p:ph type="body" sz="quarter" idx="13"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texto 3"/>
          <p:cNvSpPr>
            <a:spLocks noGrp="1"/>
          </p:cNvSpPr>
          <p:nvPr>
            <p:ph type="body" sz="quarter" idx="14" hasCustomPrompt="1"/>
          </p:nvPr>
        </p:nvSpPr>
        <p:spPr>
          <a:xfrm>
            <a:off x="1243633" y="1730027"/>
            <a:ext cx="15646400" cy="517874"/>
          </a:xfrm>
        </p:spPr>
        <p:txBody>
          <a:bodyPr anchor="ctr"/>
          <a:lstStyle>
            <a:lvl1pPr>
              <a:defRPr/>
            </a:lvl1pPr>
          </a:lstStyle>
          <a:p>
            <a:pPr lvl="0"/>
            <a:r>
              <a:rPr lang="es-ES" dirty="0"/>
              <a:t>Título</a:t>
            </a:r>
            <a:endParaRPr lang="es-MX" dirty="0"/>
          </a:p>
        </p:txBody>
      </p:sp>
      <p:sp>
        <p:nvSpPr>
          <p:cNvPr id="8" name="Marcador de contenido 10"/>
          <p:cNvSpPr>
            <a:spLocks noGrp="1"/>
          </p:cNvSpPr>
          <p:nvPr>
            <p:ph sz="quarter" idx="15" hasCustomPrompt="1"/>
          </p:nvPr>
        </p:nvSpPr>
        <p:spPr>
          <a:xfrm>
            <a:off x="9257816" y="2374901"/>
            <a:ext cx="7519368" cy="6895394"/>
          </a:xfrm>
        </p:spPr>
        <p:txBody>
          <a:bodyPr>
            <a:normAutofit/>
          </a:bodyPr>
          <a:lstStyle>
            <a:lvl1pPr>
              <a:lnSpc>
                <a:spcPct val="150000"/>
              </a:lnSpc>
              <a:spcBef>
                <a:spcPts val="1200"/>
              </a:spcBef>
              <a:defRPr sz="2000">
                <a:solidFill>
                  <a:schemeClr val="accent2">
                    <a:lumMod val="50000"/>
                  </a:schemeClr>
                </a:solidFill>
                <a:latin typeface="Courier" panose="02060409020205020404" pitchFamily="49" charset="0"/>
              </a:defRPr>
            </a:lvl1pPr>
          </a:lstStyle>
          <a:p>
            <a:pPr lvl="0"/>
            <a:r>
              <a:rPr lang="es-MX" noProof="0" dirty="0"/>
              <a:t>Código</a:t>
            </a:r>
          </a:p>
        </p:txBody>
      </p:sp>
    </p:spTree>
    <p:extLst>
      <p:ext uri="{BB962C8B-B14F-4D97-AF65-F5344CB8AC3E}">
        <p14:creationId xmlns:p14="http://schemas.microsoft.com/office/powerpoint/2010/main" val="411446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lnSpc>
                <a:spcPct val="100000"/>
              </a:lnSpc>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1" name="Marcador de contenido 10"/>
          <p:cNvSpPr>
            <a:spLocks noGrp="1"/>
          </p:cNvSpPr>
          <p:nvPr>
            <p:ph sz="quarter" idx="12" hasCustomPrompt="1"/>
          </p:nvPr>
        </p:nvSpPr>
        <p:spPr>
          <a:xfrm>
            <a:off x="1243632" y="1943100"/>
            <a:ext cx="12967668" cy="7327194"/>
          </a:xfrm>
        </p:spPr>
        <p:txBody>
          <a:bodyPr/>
          <a:lstStyle>
            <a:lvl1pPr>
              <a:lnSpc>
                <a:spcPct val="150000"/>
              </a:lnSpc>
              <a:spcBef>
                <a:spcPts val="1200"/>
              </a:spcBef>
              <a:defRPr/>
            </a:lvl1pPr>
          </a:lstStyle>
          <a:p>
            <a:pPr lvl="0"/>
            <a:r>
              <a:rPr lang="es-MX" noProof="0" dirty="0"/>
              <a:t>Texto</a:t>
            </a:r>
          </a:p>
        </p:txBody>
      </p:sp>
      <p:sp>
        <p:nvSpPr>
          <p:cNvPr id="13" name="Marcador de texto 12"/>
          <p:cNvSpPr>
            <a:spLocks noGrp="1"/>
          </p:cNvSpPr>
          <p:nvPr>
            <p:ph type="body" sz="quarter" idx="13"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4" name="Marcador de gráfico 3"/>
          <p:cNvSpPr>
            <a:spLocks noGrp="1"/>
          </p:cNvSpPr>
          <p:nvPr>
            <p:ph type="chart" sz="quarter" idx="15" hasCustomPrompt="1"/>
          </p:nvPr>
        </p:nvSpPr>
        <p:spPr>
          <a:xfrm>
            <a:off x="14640242" y="1943100"/>
            <a:ext cx="2377440" cy="3200400"/>
          </a:xfrm>
        </p:spPr>
        <p:txBody>
          <a:bodyPr>
            <a:normAutofit/>
          </a:bodyPr>
          <a:lstStyle>
            <a:lvl1pPr>
              <a:defRPr lang="en-US" sz="2000" kern="1200" baseline="0" dirty="0"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endParaRPr lang="en-US" dirty="0"/>
          </a:p>
        </p:txBody>
      </p:sp>
      <p:sp>
        <p:nvSpPr>
          <p:cNvPr id="7" name="Marcador de contenido 6"/>
          <p:cNvSpPr>
            <a:spLocks noGrp="1"/>
          </p:cNvSpPr>
          <p:nvPr>
            <p:ph sz="quarter" idx="16" hasCustomPrompt="1"/>
          </p:nvPr>
        </p:nvSpPr>
        <p:spPr>
          <a:xfrm>
            <a:off x="14640242" y="5308601"/>
            <a:ext cx="3043601" cy="3961694"/>
          </a:xfrm>
        </p:spPr>
        <p:txBody>
          <a:bodyPr>
            <a:normAutofit/>
          </a:bodyPr>
          <a:lstStyle>
            <a:lvl1pPr>
              <a:lnSpc>
                <a:spcPct val="140000"/>
              </a:lnSpc>
              <a:defRPr sz="1301" baseline="0"/>
            </a:lvl1pPr>
          </a:lstStyle>
          <a:p>
            <a:pPr lvl="0"/>
            <a:r>
              <a:rPr lang="es-ES" dirty="0"/>
              <a:t>Texto</a:t>
            </a:r>
            <a:endParaRPr lang="en-US" dirty="0"/>
          </a:p>
        </p:txBody>
      </p:sp>
    </p:spTree>
    <p:extLst>
      <p:ext uri="{BB962C8B-B14F-4D97-AF65-F5344CB8AC3E}">
        <p14:creationId xmlns:p14="http://schemas.microsoft.com/office/powerpoint/2010/main" val="54517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b="1">
                <a:latin typeface="Helvetica Condensed" panose="020B0606020202030204" pitchFamily="34" charset="0"/>
              </a:defRPr>
            </a:lvl1pPr>
          </a:lstStyle>
          <a:p>
            <a:fld id="{DAEF4D36-AE85-49C9-90DE-66D02B257272}" type="slidenum">
              <a:rPr lang="en-US" smtClean="0"/>
              <a:pPr/>
              <a:t>‹Nº›</a:t>
            </a:fld>
            <a:endParaRPr lang="en-US" dirty="0"/>
          </a:p>
        </p:txBody>
      </p:sp>
      <p:sp>
        <p:nvSpPr>
          <p:cNvPr id="9" name="テキスト プレースホルダー 8"/>
          <p:cNvSpPr>
            <a:spLocks noGrp="1"/>
          </p:cNvSpPr>
          <p:nvPr>
            <p:ph type="body" sz="quarter" idx="12" hasCustomPrompt="1"/>
          </p:nvPr>
        </p:nvSpPr>
        <p:spPr>
          <a:xfrm>
            <a:off x="0" y="4894171"/>
            <a:ext cx="6481482" cy="928688"/>
          </a:xfrm>
          <a:prstGeom prst="rect">
            <a:avLst/>
          </a:prstGeom>
        </p:spPr>
        <p:txBody>
          <a:bodyPr/>
          <a:lstStyle>
            <a:lvl1pPr algn="r">
              <a:defRPr sz="8001"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2" name="正方形/長方形 11"/>
          <p:cNvSpPr/>
          <p:nvPr userDrawn="1"/>
        </p:nvSpPr>
        <p:spPr>
          <a:xfrm>
            <a:off x="-1" y="5876924"/>
            <a:ext cx="6481484" cy="1473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3" name="テキスト プレースホルダー 8"/>
          <p:cNvSpPr>
            <a:spLocks noGrp="1"/>
          </p:cNvSpPr>
          <p:nvPr>
            <p:ph type="body" sz="quarter" idx="14" hasCustomPrompt="1"/>
          </p:nvPr>
        </p:nvSpPr>
        <p:spPr>
          <a:xfrm>
            <a:off x="7107086" y="2635627"/>
            <a:ext cx="9809315" cy="5775302"/>
          </a:xfrm>
          <a:prstGeom prst="rect">
            <a:avLst/>
          </a:prstGeom>
        </p:spPr>
        <p:txBody>
          <a:bodyPr anchor="ctr">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0"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1"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5" name="Marcador de texto 12"/>
          <p:cNvSpPr>
            <a:spLocks noGrp="1"/>
          </p:cNvSpPr>
          <p:nvPr>
            <p:ph type="body" sz="quarter" idx="13"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5914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Column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1" y="2430380"/>
            <a:ext cx="5979026" cy="5980547"/>
          </a:xfrm>
          <a:prstGeom prst="rect">
            <a:avLst/>
          </a:prstGeom>
        </p:spPr>
        <p:txBody>
          <a:bodyPr>
            <a:normAutofit/>
          </a:bodyPr>
          <a:lstStyle>
            <a:lvl1pPr>
              <a:defRPr lang="en-US" sz="2501" kern="1200" baseline="0" dirty="0" err="1" smtClean="0">
                <a:solidFill>
                  <a:schemeClr val="bg2">
                    <a:lumMod val="50000"/>
                  </a:schemeClr>
                </a:solidFill>
                <a:latin typeface="+mn-lt"/>
                <a:ea typeface="Roboto" panose="02000000000000000000" pitchFamily="2" charset="0"/>
                <a:cs typeface="+mn-cs"/>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7107086" y="2430382"/>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7107086" y="3119717"/>
            <a:ext cx="9809315" cy="5291210"/>
          </a:xfrm>
          <a:prstGeom prst="rect">
            <a:avLst/>
          </a:prstGeom>
        </p:spPr>
        <p:txBody>
          <a:bodyPr anchor="t">
            <a:normAutofit/>
          </a:bodyPr>
          <a:lstStyle>
            <a:lvl1pPr algn="l">
              <a:lnSpc>
                <a:spcPct val="100000"/>
              </a:lnSpc>
              <a:spcBef>
                <a:spcPts val="0"/>
              </a:spcBef>
              <a:defRPr sz="25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7131896" y="3012141"/>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5"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242366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orizontal 2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27101" y="2430380"/>
            <a:ext cx="5979026" cy="5980547"/>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1:1</a:t>
            </a:r>
          </a:p>
        </p:txBody>
      </p:sp>
      <p:sp>
        <p:nvSpPr>
          <p:cNvPr id="11" name="正方形/長方形 10"/>
          <p:cNvSpPr/>
          <p:nvPr userDrawn="1"/>
        </p:nvSpPr>
        <p:spPr>
          <a:xfrm>
            <a:off x="726141" y="2430380"/>
            <a:ext cx="236007" cy="59805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7107086" y="2430382"/>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7107086" y="3119719"/>
            <a:ext cx="9809315" cy="2101166"/>
          </a:xfrm>
          <a:prstGeom prst="rect">
            <a:avLst/>
          </a:prstGeom>
        </p:spPr>
        <p:txBody>
          <a:bodyPr anchor="t">
            <a:normAutofit/>
          </a:bodyPr>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7131896" y="3012141"/>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8"/>
          <p:cNvSpPr>
            <a:spLocks noGrp="1"/>
          </p:cNvSpPr>
          <p:nvPr>
            <p:ph type="body" sz="quarter" idx="15" hasCustomPrompt="1"/>
          </p:nvPr>
        </p:nvSpPr>
        <p:spPr>
          <a:xfrm>
            <a:off x="7107086" y="5478617"/>
            <a:ext cx="9809315"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6" name="テキスト プレースホルダー 8"/>
          <p:cNvSpPr>
            <a:spLocks noGrp="1"/>
          </p:cNvSpPr>
          <p:nvPr>
            <p:ph type="body" sz="quarter" idx="16" hasCustomPrompt="1"/>
          </p:nvPr>
        </p:nvSpPr>
        <p:spPr>
          <a:xfrm>
            <a:off x="7107086" y="6167954"/>
            <a:ext cx="9809315" cy="2101166"/>
          </a:xfrm>
          <a:prstGeom prst="rect">
            <a:avLst/>
          </a:prstGeom>
        </p:spPr>
        <p:txBody>
          <a:bodyPr anchor="t">
            <a:normAutofit/>
          </a:bodyPr>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7" name="直線コネクタ 16"/>
          <p:cNvCxnSpPr/>
          <p:nvPr userDrawn="1"/>
        </p:nvCxnSpPr>
        <p:spPr>
          <a:xfrm>
            <a:off x="7131896" y="6060377"/>
            <a:ext cx="9784080"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9"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20" name="Marcador de texto 12"/>
          <p:cNvSpPr>
            <a:spLocks noGrp="1"/>
          </p:cNvSpPr>
          <p:nvPr>
            <p:ph type="body" sz="quarter" idx="17"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236082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0" y="9716878"/>
            <a:ext cx="902368"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067502" y="2862602"/>
            <a:ext cx="8318843"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9060404" y="3549425"/>
            <a:ext cx="8333821" cy="4541845"/>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067502" y="3450878"/>
            <a:ext cx="8318843" cy="0"/>
          </a:xfrm>
          <a:prstGeom prst="line">
            <a:avLst/>
          </a:prstGeom>
          <a:ln w="190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8"/>
          </a:xfrm>
          <a:prstGeom prst="rect">
            <a:avLst/>
          </a:prstGeom>
        </p:spPr>
        <p:txBody>
          <a:bodyPr>
            <a:normAutofit/>
          </a:bodyPr>
          <a:lstStyle>
            <a:lvl1pPr>
              <a:defRPr sz="2500"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10" name="Marcador de texto 12"/>
          <p:cNvSpPr>
            <a:spLocks noGrp="1"/>
          </p:cNvSpPr>
          <p:nvPr>
            <p:ph type="body" sz="quarter" idx="22" hasCustomPrompt="1"/>
          </p:nvPr>
        </p:nvSpPr>
        <p:spPr>
          <a:xfrm>
            <a:off x="13017500" y="9721516"/>
            <a:ext cx="4356100"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1"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359231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986225"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1" name="正方形/長方形 10"/>
          <p:cNvSpPr/>
          <p:nvPr userDrawn="1"/>
        </p:nvSpPr>
        <p:spPr>
          <a:xfrm>
            <a:off x="839052"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839054"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831956"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839054"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5239978"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9" name="正方形/長方形 18"/>
          <p:cNvSpPr/>
          <p:nvPr userDrawn="1"/>
        </p:nvSpPr>
        <p:spPr>
          <a:xfrm>
            <a:off x="5092805"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0" name="テキスト プレースホルダー 8"/>
          <p:cNvSpPr>
            <a:spLocks noGrp="1"/>
          </p:cNvSpPr>
          <p:nvPr>
            <p:ph type="body" sz="quarter" idx="16" hasCustomPrompt="1"/>
          </p:nvPr>
        </p:nvSpPr>
        <p:spPr>
          <a:xfrm>
            <a:off x="5092807"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5085710"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5092807"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9500080"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4" name="正方形/長方形 23"/>
          <p:cNvSpPr/>
          <p:nvPr userDrawn="1"/>
        </p:nvSpPr>
        <p:spPr>
          <a:xfrm>
            <a:off x="9352907"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5" name="テキスト プレースホルダー 8"/>
          <p:cNvSpPr>
            <a:spLocks noGrp="1"/>
          </p:cNvSpPr>
          <p:nvPr>
            <p:ph type="body" sz="quarter" idx="19" hasCustomPrompt="1"/>
          </p:nvPr>
        </p:nvSpPr>
        <p:spPr>
          <a:xfrm>
            <a:off x="9352909"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9345812"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9352909"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図プレースホルダー 8"/>
          <p:cNvSpPr>
            <a:spLocks noGrp="1"/>
          </p:cNvSpPr>
          <p:nvPr>
            <p:ph type="pic" sz="quarter" idx="21" hasCustomPrompt="1"/>
          </p:nvPr>
        </p:nvSpPr>
        <p:spPr>
          <a:xfrm>
            <a:off x="13753832"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9" name="正方形/長方形 28"/>
          <p:cNvSpPr/>
          <p:nvPr userDrawn="1"/>
        </p:nvSpPr>
        <p:spPr>
          <a:xfrm>
            <a:off x="13606661"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30" name="テキスト プレースホルダー 8"/>
          <p:cNvSpPr>
            <a:spLocks noGrp="1"/>
          </p:cNvSpPr>
          <p:nvPr>
            <p:ph type="body" sz="quarter" idx="22" hasCustomPrompt="1"/>
          </p:nvPr>
        </p:nvSpPr>
        <p:spPr>
          <a:xfrm>
            <a:off x="13606663"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31" name="テキスト プレースホルダー 8"/>
          <p:cNvSpPr>
            <a:spLocks noGrp="1"/>
          </p:cNvSpPr>
          <p:nvPr>
            <p:ph type="body" sz="quarter" idx="23" hasCustomPrompt="1"/>
          </p:nvPr>
        </p:nvSpPr>
        <p:spPr>
          <a:xfrm>
            <a:off x="13599564"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32" name="直線コネクタ 31"/>
          <p:cNvCxnSpPr/>
          <p:nvPr userDrawn="1"/>
        </p:nvCxnSpPr>
        <p:spPr>
          <a:xfrm>
            <a:off x="13606663"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34"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35" name="Marcador de texto 12"/>
          <p:cNvSpPr>
            <a:spLocks noGrp="1"/>
          </p:cNvSpPr>
          <p:nvPr>
            <p:ph type="body" sz="quarter" idx="24"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37" name="Marcador de texto 14"/>
          <p:cNvSpPr>
            <a:spLocks noGrp="1"/>
          </p:cNvSpPr>
          <p:nvPr>
            <p:ph type="body" sz="quarter" idx="25" hasCustomPrompt="1"/>
          </p:nvPr>
        </p:nvSpPr>
        <p:spPr>
          <a:xfrm>
            <a:off x="1" y="9721517"/>
            <a:ext cx="8242301" cy="547688"/>
          </a:xfrm>
        </p:spPr>
        <p:txBody>
          <a:bodyPr anchor="ctr"/>
          <a:lstStyle>
            <a:lvl1pPr>
              <a:defRPr lang="en-US" sz="1800" kern="1200" baseline="0" dirty="0" err="1" smtClean="0">
                <a:solidFill>
                  <a:schemeClr val="bg1">
                    <a:lumMod val="95000"/>
                  </a:schemeClr>
                </a:solidFill>
                <a:latin typeface="Helvetica Condensed" panose="020B0606020202030204" pitchFamily="34" charset="0"/>
                <a:ea typeface="+mn-ea"/>
                <a:cs typeface="+mn-cs"/>
              </a:defRPr>
            </a:lvl1pPr>
          </a:lstStyle>
          <a:p>
            <a:pPr lvl="0"/>
            <a:r>
              <a:rPr lang="en-US" dirty="0" err="1"/>
              <a:t>Institución</a:t>
            </a:r>
            <a:endParaRPr lang="en-US" dirty="0"/>
          </a:p>
        </p:txBody>
      </p:sp>
    </p:spTree>
    <p:extLst>
      <p:ext uri="{BB962C8B-B14F-4D97-AF65-F5344CB8AC3E}">
        <p14:creationId xmlns:p14="http://schemas.microsoft.com/office/powerpoint/2010/main" val="56193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1610339"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1" name="正方形/長方形 10"/>
          <p:cNvSpPr/>
          <p:nvPr userDrawn="1"/>
        </p:nvSpPr>
        <p:spPr>
          <a:xfrm>
            <a:off x="1463166"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2" name="テキスト プレースホルダー 8"/>
          <p:cNvSpPr>
            <a:spLocks noGrp="1"/>
          </p:cNvSpPr>
          <p:nvPr>
            <p:ph type="body" sz="quarter" idx="13" hasCustomPrompt="1"/>
          </p:nvPr>
        </p:nvSpPr>
        <p:spPr>
          <a:xfrm>
            <a:off x="1463168"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1456070"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8"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図プレースホルダー 8"/>
          <p:cNvSpPr>
            <a:spLocks noGrp="1"/>
          </p:cNvSpPr>
          <p:nvPr>
            <p:ph type="pic" sz="quarter" idx="15" hasCustomPrompt="1"/>
          </p:nvPr>
        </p:nvSpPr>
        <p:spPr>
          <a:xfrm>
            <a:off x="7286492"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19" name="正方形/長方形 18"/>
          <p:cNvSpPr/>
          <p:nvPr userDrawn="1"/>
        </p:nvSpPr>
        <p:spPr>
          <a:xfrm>
            <a:off x="7139319"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0" name="テキスト プレースホルダー 8"/>
          <p:cNvSpPr>
            <a:spLocks noGrp="1"/>
          </p:cNvSpPr>
          <p:nvPr>
            <p:ph type="body" sz="quarter" idx="16" hasCustomPrompt="1"/>
          </p:nvPr>
        </p:nvSpPr>
        <p:spPr>
          <a:xfrm>
            <a:off x="7139321"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1" name="テキスト プレースホルダー 8"/>
          <p:cNvSpPr>
            <a:spLocks noGrp="1"/>
          </p:cNvSpPr>
          <p:nvPr>
            <p:ph type="body" sz="quarter" idx="17" hasCustomPrompt="1"/>
          </p:nvPr>
        </p:nvSpPr>
        <p:spPr>
          <a:xfrm>
            <a:off x="7132223"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1"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図プレースホルダー 8"/>
          <p:cNvSpPr>
            <a:spLocks noGrp="1"/>
          </p:cNvSpPr>
          <p:nvPr>
            <p:ph type="pic" sz="quarter" idx="18" hasCustomPrompt="1"/>
          </p:nvPr>
        </p:nvSpPr>
        <p:spPr>
          <a:xfrm>
            <a:off x="12969740" y="2094205"/>
            <a:ext cx="3794645"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Agreagar</a:t>
            </a:r>
            <a:r>
              <a:rPr lang="en-US" dirty="0"/>
              <a:t> </a:t>
            </a:r>
            <a:r>
              <a:rPr lang="en-US" dirty="0" err="1"/>
              <a:t>Gráfico</a:t>
            </a:r>
            <a:r>
              <a:rPr lang="en-US" dirty="0"/>
              <a:t> – 1:1</a:t>
            </a:r>
          </a:p>
        </p:txBody>
      </p:sp>
      <p:sp>
        <p:nvSpPr>
          <p:cNvPr id="24" name="正方形/長方形 23"/>
          <p:cNvSpPr/>
          <p:nvPr userDrawn="1"/>
        </p:nvSpPr>
        <p:spPr>
          <a:xfrm>
            <a:off x="12822569"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25" name="テキスト プレースホルダー 8"/>
          <p:cNvSpPr>
            <a:spLocks noGrp="1"/>
          </p:cNvSpPr>
          <p:nvPr>
            <p:ph type="body" sz="quarter" idx="19" hasCustomPrompt="1"/>
          </p:nvPr>
        </p:nvSpPr>
        <p:spPr>
          <a:xfrm>
            <a:off x="12822570"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6" name="テキスト プレースホルダー 8"/>
          <p:cNvSpPr>
            <a:spLocks noGrp="1"/>
          </p:cNvSpPr>
          <p:nvPr>
            <p:ph type="body" sz="quarter" idx="20" hasCustomPrompt="1"/>
          </p:nvPr>
        </p:nvSpPr>
        <p:spPr>
          <a:xfrm>
            <a:off x="12815472"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70"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9"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30" name="Marcador de texto 12"/>
          <p:cNvSpPr>
            <a:spLocks noGrp="1"/>
          </p:cNvSpPr>
          <p:nvPr>
            <p:ph type="body" sz="quarter" idx="21"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293877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11625" y="2105048"/>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904527" y="2791871"/>
            <a:ext cx="5046330"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11625" y="2693324"/>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6587778" y="2105048"/>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en-US" altLang="ja-JP" dirty="0"/>
          </a:p>
        </p:txBody>
      </p:sp>
      <p:sp>
        <p:nvSpPr>
          <p:cNvPr id="21" name="テキスト プレースホルダー 8"/>
          <p:cNvSpPr>
            <a:spLocks noGrp="1"/>
          </p:cNvSpPr>
          <p:nvPr>
            <p:ph type="body" sz="quarter" idx="17" hasCustomPrompt="1"/>
          </p:nvPr>
        </p:nvSpPr>
        <p:spPr>
          <a:xfrm>
            <a:off x="6580680" y="2791871"/>
            <a:ext cx="5046330"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6587778" y="2693324"/>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271026" y="2105048"/>
            <a:ext cx="5037261"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12263930" y="2791871"/>
            <a:ext cx="5046330"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7" name="直線コネクタ 26"/>
          <p:cNvCxnSpPr/>
          <p:nvPr userDrawn="1"/>
        </p:nvCxnSpPr>
        <p:spPr>
          <a:xfrm>
            <a:off x="12271026" y="2693324"/>
            <a:ext cx="5037261"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21"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12011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11624" y="2105048"/>
            <a:ext cx="7427243"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904528" y="2791871"/>
            <a:ext cx="7440614"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11624" y="2693324"/>
            <a:ext cx="7427243"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133967" y="2105048"/>
            <a:ext cx="7427243" cy="635549"/>
          </a:xfrm>
          <a:prstGeom prst="rect">
            <a:avLst/>
          </a:prstGeom>
        </p:spPr>
        <p:txBody>
          <a:bodyPr anchor="b">
            <a:normAutofit/>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marL="0" marR="0" lvl="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a:pPr>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9126871" y="2791871"/>
            <a:ext cx="7440614" cy="6323102"/>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9133967" y="2693324"/>
            <a:ext cx="7427243"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7" name="Marcador de texto 12"/>
          <p:cNvSpPr>
            <a:spLocks noGrp="1"/>
          </p:cNvSpPr>
          <p:nvPr>
            <p:ph type="body" sz="quarter" idx="18"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97694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1463167" y="5994878"/>
            <a:ext cx="6893573"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1456070" y="6681699"/>
            <a:ext cx="6905984" cy="2534490"/>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1463167" y="6583152"/>
            <a:ext cx="6893573"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9685510" y="5994878"/>
            <a:ext cx="6893573"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9678413" y="6681699"/>
            <a:ext cx="6905984" cy="2534490"/>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9685510" y="6583152"/>
            <a:ext cx="6893573"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図プレースホルダー 8"/>
          <p:cNvSpPr>
            <a:spLocks noGrp="1"/>
          </p:cNvSpPr>
          <p:nvPr>
            <p:ph type="pic" sz="quarter" idx="12" hasCustomPrompt="1"/>
          </p:nvPr>
        </p:nvSpPr>
        <p:spPr>
          <a:xfrm>
            <a:off x="1610339" y="2094205"/>
            <a:ext cx="6746400"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16:9</a:t>
            </a:r>
          </a:p>
        </p:txBody>
      </p:sp>
      <p:sp>
        <p:nvSpPr>
          <p:cNvPr id="16" name="正方形/長方形 15"/>
          <p:cNvSpPr/>
          <p:nvPr userDrawn="1"/>
        </p:nvSpPr>
        <p:spPr>
          <a:xfrm>
            <a:off x="1463166" y="2094205"/>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7" name="図プレースホルダー 8"/>
          <p:cNvSpPr>
            <a:spLocks noGrp="1"/>
          </p:cNvSpPr>
          <p:nvPr>
            <p:ph type="pic" sz="quarter" idx="18" hasCustomPrompt="1"/>
          </p:nvPr>
        </p:nvSpPr>
        <p:spPr>
          <a:xfrm>
            <a:off x="9825584" y="2095657"/>
            <a:ext cx="6746400" cy="3795608"/>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16:9</a:t>
            </a:r>
          </a:p>
        </p:txBody>
      </p:sp>
      <p:sp>
        <p:nvSpPr>
          <p:cNvPr id="18" name="正方形/長方形 17"/>
          <p:cNvSpPr/>
          <p:nvPr userDrawn="1"/>
        </p:nvSpPr>
        <p:spPr>
          <a:xfrm>
            <a:off x="9678413" y="2095657"/>
            <a:ext cx="180000" cy="37956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mj-lt"/>
            </a:endParaRPr>
          </a:p>
        </p:txBody>
      </p:sp>
      <p:sp>
        <p:nvSpPr>
          <p:cNvPr id="19"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3"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24" name="Marcador de texto 12"/>
          <p:cNvSpPr>
            <a:spLocks noGrp="1"/>
          </p:cNvSpPr>
          <p:nvPr>
            <p:ph type="body" sz="quarter" idx="19"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Tree>
    <p:extLst>
      <p:ext uri="{BB962C8B-B14F-4D97-AF65-F5344CB8AC3E}">
        <p14:creationId xmlns:p14="http://schemas.microsoft.com/office/powerpoint/2010/main" val="39548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9" name="図プレースホルダー 8"/>
          <p:cNvSpPr>
            <a:spLocks noGrp="1"/>
          </p:cNvSpPr>
          <p:nvPr>
            <p:ph type="pic" sz="quarter" idx="12" hasCustomPrompt="1"/>
          </p:nvPr>
        </p:nvSpPr>
        <p:spPr>
          <a:xfrm>
            <a:off x="1" y="1461677"/>
            <a:ext cx="18289652" cy="4572413"/>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r>
              <a:rPr lang="en-US" dirty="0"/>
              <a:t> – 1:1</a:t>
            </a:r>
          </a:p>
        </p:txBody>
      </p:sp>
      <p:sp>
        <p:nvSpPr>
          <p:cNvPr id="12" name="テキスト プレースホルダー 8"/>
          <p:cNvSpPr>
            <a:spLocks noGrp="1"/>
          </p:cNvSpPr>
          <p:nvPr>
            <p:ph type="body" sz="quarter" idx="13" hasCustomPrompt="1"/>
          </p:nvPr>
        </p:nvSpPr>
        <p:spPr>
          <a:xfrm>
            <a:off x="0" y="6322835"/>
            <a:ext cx="6481482" cy="635549"/>
          </a:xfrm>
          <a:prstGeom prst="rect">
            <a:avLst/>
          </a:prstGeom>
        </p:spPr>
        <p:txBody>
          <a:bodyPr anchor="b"/>
          <a:lstStyle>
            <a:lvl1pPr algn="r">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6618517" y="6322835"/>
            <a:ext cx="11088914" cy="3067910"/>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28" name="正方形/長方形 27"/>
          <p:cNvSpPr/>
          <p:nvPr userDrawn="1"/>
        </p:nvSpPr>
        <p:spPr>
          <a:xfrm>
            <a:off x="-1" y="6958384"/>
            <a:ext cx="6481484" cy="1473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4050" dirty="0">
              <a:latin typeface="+mj-lt"/>
            </a:endParaRPr>
          </a:p>
        </p:txBody>
      </p:sp>
      <p:sp>
        <p:nvSpPr>
          <p:cNvPr id="10"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1"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
        <p:nvSpPr>
          <p:cNvPr id="14" name="Marcador de texto 12"/>
          <p:cNvSpPr>
            <a:spLocks noGrp="1"/>
          </p:cNvSpPr>
          <p:nvPr>
            <p:ph type="body" sz="quarter" idx="15"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6" name="Marcador de texto 14"/>
          <p:cNvSpPr>
            <a:spLocks noGrp="1"/>
          </p:cNvSpPr>
          <p:nvPr>
            <p:ph type="body" sz="quarter" idx="16" hasCustomPrompt="1"/>
          </p:nvPr>
        </p:nvSpPr>
        <p:spPr>
          <a:xfrm>
            <a:off x="1" y="9721517"/>
            <a:ext cx="8242301" cy="547688"/>
          </a:xfrm>
        </p:spPr>
        <p:txBody>
          <a:bodyPr anchor="ctr"/>
          <a:lstStyle>
            <a:lvl1pPr>
              <a:defRPr lang="en-US" sz="1800" kern="1200" baseline="0" dirty="0" err="1" smtClean="0">
                <a:solidFill>
                  <a:schemeClr val="bg1">
                    <a:lumMod val="95000"/>
                  </a:schemeClr>
                </a:solidFill>
                <a:latin typeface="Helvetica Condensed" panose="020B0606020202030204" pitchFamily="34" charset="0"/>
                <a:ea typeface="+mn-ea"/>
                <a:cs typeface="+mn-cs"/>
              </a:defRPr>
            </a:lvl1pPr>
          </a:lstStyle>
          <a:p>
            <a:pPr lvl="0"/>
            <a:r>
              <a:rPr lang="en-US" dirty="0" err="1"/>
              <a:t>Institución</a:t>
            </a:r>
            <a:endParaRPr lang="en-US" dirty="0"/>
          </a:p>
        </p:txBody>
      </p:sp>
    </p:spTree>
    <p:extLst>
      <p:ext uri="{BB962C8B-B14F-4D97-AF65-F5344CB8AC3E}">
        <p14:creationId xmlns:p14="http://schemas.microsoft.com/office/powerpoint/2010/main" val="294721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1463168"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13" name="テキスト プレースホルダー 8"/>
          <p:cNvSpPr>
            <a:spLocks noGrp="1"/>
          </p:cNvSpPr>
          <p:nvPr>
            <p:ph type="body" sz="quarter" idx="14" hasCustomPrompt="1"/>
          </p:nvPr>
        </p:nvSpPr>
        <p:spPr>
          <a:xfrm>
            <a:off x="1456070"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1463168"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1"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1" name="テキスト プレースホルダー 8"/>
          <p:cNvSpPr>
            <a:spLocks noGrp="1"/>
          </p:cNvSpPr>
          <p:nvPr>
            <p:ph type="body" sz="quarter" idx="17" hasCustomPrompt="1"/>
          </p:nvPr>
        </p:nvSpPr>
        <p:spPr>
          <a:xfrm>
            <a:off x="7132223"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2" name="直線コネクタ 21"/>
          <p:cNvCxnSpPr/>
          <p:nvPr userDrawn="1"/>
        </p:nvCxnSpPr>
        <p:spPr>
          <a:xfrm>
            <a:off x="7139321"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70" y="5994878"/>
            <a:ext cx="3941816" cy="635549"/>
          </a:xfrm>
          <a:prstGeom prst="rect">
            <a:avLst/>
          </a:prstGeom>
        </p:spPr>
        <p:txBody>
          <a:bodyPr anchor="b">
            <a:normAutofit/>
          </a:bodyPr>
          <a:lstStyle>
            <a:lvl1pPr algn="l">
              <a:defRPr sz="30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Título</a:t>
            </a:r>
            <a:endParaRPr lang="ja-JP" altLang="en-US" dirty="0"/>
          </a:p>
        </p:txBody>
      </p:sp>
      <p:sp>
        <p:nvSpPr>
          <p:cNvPr id="26" name="テキスト プレースホルダー 8"/>
          <p:cNvSpPr>
            <a:spLocks noGrp="1"/>
          </p:cNvSpPr>
          <p:nvPr>
            <p:ph type="body" sz="quarter" idx="20" hasCustomPrompt="1"/>
          </p:nvPr>
        </p:nvSpPr>
        <p:spPr>
          <a:xfrm>
            <a:off x="12815472" y="6681700"/>
            <a:ext cx="3948912" cy="2529536"/>
          </a:xfrm>
          <a:prstGeom prst="rect">
            <a:avLst/>
          </a:prstGeom>
        </p:spPr>
        <p:txBody>
          <a:bodyPr anchor="t"/>
          <a:lstStyle>
            <a:lvl1pPr algn="l">
              <a:lnSpc>
                <a:spcPct val="100000"/>
              </a:lnSpc>
              <a:spcBef>
                <a:spcPts val="0"/>
              </a:spcBef>
              <a:defRPr sz="2201"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27" name="直線コネクタ 26"/>
          <p:cNvCxnSpPr/>
          <p:nvPr userDrawn="1"/>
        </p:nvCxnSpPr>
        <p:spPr>
          <a:xfrm>
            <a:off x="12822570" y="6583152"/>
            <a:ext cx="394181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6" y="1927450"/>
            <a:ext cx="3965349" cy="3965348"/>
          </a:xfrm>
          <a:prstGeom prst="rect">
            <a:avLst/>
          </a:prstGeom>
        </p:spPr>
        <p:txBody>
          <a:bodyPr/>
          <a:lstStyle>
            <a:lvl1pPr>
              <a:defRPr sz="2501">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28" name="グラフ プレースホルダー 6"/>
          <p:cNvSpPr>
            <a:spLocks noGrp="1"/>
          </p:cNvSpPr>
          <p:nvPr>
            <p:ph type="chart" sz="quarter" idx="22" hasCustomPrompt="1"/>
          </p:nvPr>
        </p:nvSpPr>
        <p:spPr>
          <a:xfrm>
            <a:off x="7115787" y="1927450"/>
            <a:ext cx="3965349" cy="3965348"/>
          </a:xfrm>
          <a:prstGeom prst="rect">
            <a:avLst/>
          </a:prstGeom>
        </p:spPr>
        <p:txBody>
          <a:bodyPr>
            <a:normAutofit/>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sz="2501">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a:p>
            <a:endParaRPr lang="en-US" dirty="0"/>
          </a:p>
        </p:txBody>
      </p:sp>
      <p:sp>
        <p:nvSpPr>
          <p:cNvPr id="29" name="グラフ プレースホルダー 6"/>
          <p:cNvSpPr>
            <a:spLocks noGrp="1"/>
          </p:cNvSpPr>
          <p:nvPr>
            <p:ph type="chart" sz="quarter" idx="23" hasCustomPrompt="1"/>
          </p:nvPr>
        </p:nvSpPr>
        <p:spPr>
          <a:xfrm>
            <a:off x="12822570" y="1924690"/>
            <a:ext cx="3965349" cy="3965348"/>
          </a:xfrm>
          <a:prstGeom prst="rect">
            <a:avLst/>
          </a:prstGeom>
        </p:spPr>
        <p:txBody>
          <a:bodyPr>
            <a:normAutofit/>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a:p>
            <a:endParaRPr lang="en-US" dirty="0"/>
          </a:p>
        </p:txBody>
      </p:sp>
      <p:sp>
        <p:nvSpPr>
          <p:cNvPr id="18" name="Marcador de texto 12"/>
          <p:cNvSpPr>
            <a:spLocks noGrp="1"/>
          </p:cNvSpPr>
          <p:nvPr>
            <p:ph type="body" sz="quarter" idx="24"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9"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24"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117538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3 Columns - Graph">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7373601" y="9716879"/>
            <a:ext cx="902369" cy="552326"/>
          </a:xfrm>
          <a:prstGeom prst="rect">
            <a:avLst/>
          </a:prstGeom>
        </p:spPr>
        <p:txBody>
          <a:bodyPr/>
          <a:lstStyle>
            <a:lvl1pPr>
              <a:defRPr>
                <a:latin typeface="+mj-lt"/>
              </a:defRPr>
            </a:lvl1pPr>
          </a:lstStyle>
          <a:p>
            <a:fld id="{DAEF4D36-AE85-49C9-90DE-66D02B257272}" type="slidenum">
              <a:rPr lang="en-US" smtClean="0"/>
              <a:pPr/>
              <a:t>‹Nº›</a:t>
            </a:fld>
            <a:endParaRPr lang="en-US"/>
          </a:p>
        </p:txBody>
      </p:sp>
      <p:sp>
        <p:nvSpPr>
          <p:cNvPr id="12" name="テキスト プレースホルダー 8"/>
          <p:cNvSpPr>
            <a:spLocks noGrp="1"/>
          </p:cNvSpPr>
          <p:nvPr>
            <p:ph type="body" sz="quarter" idx="13" hasCustomPrompt="1"/>
          </p:nvPr>
        </p:nvSpPr>
        <p:spPr>
          <a:xfrm>
            <a:off x="9067504" y="2862604"/>
            <a:ext cx="8318843"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sp>
        <p:nvSpPr>
          <p:cNvPr id="13" name="テキスト プレースホルダー 8"/>
          <p:cNvSpPr>
            <a:spLocks noGrp="1"/>
          </p:cNvSpPr>
          <p:nvPr>
            <p:ph type="body" sz="quarter" idx="14" hasCustomPrompt="1"/>
          </p:nvPr>
        </p:nvSpPr>
        <p:spPr>
          <a:xfrm>
            <a:off x="9060406" y="3549427"/>
            <a:ext cx="8333822" cy="4541846"/>
          </a:xfrm>
          <a:prstGeom prst="rect">
            <a:avLst/>
          </a:prstGeom>
        </p:spPr>
        <p:txBody>
          <a:bodyPr anchor="t">
            <a:normAutofit/>
          </a:bodyPr>
          <a:lstStyle>
            <a:lvl1pPr algn="l">
              <a:lnSpc>
                <a:spcPct val="100000"/>
              </a:lnSpc>
              <a:spcBef>
                <a:spcPts val="0"/>
              </a:spcBef>
              <a:defRPr sz="3000" baseline="0">
                <a:solidFill>
                  <a:schemeClr val="tx1">
                    <a:lumMod val="85000"/>
                    <a:lumOff val="1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err="1"/>
              <a:t>Texto</a:t>
            </a:r>
            <a:endParaRPr lang="ja-JP" altLang="en-US" dirty="0"/>
          </a:p>
        </p:txBody>
      </p:sp>
      <p:cxnSp>
        <p:nvCxnSpPr>
          <p:cNvPr id="14" name="直線コネクタ 13"/>
          <p:cNvCxnSpPr/>
          <p:nvPr userDrawn="1"/>
        </p:nvCxnSpPr>
        <p:spPr>
          <a:xfrm>
            <a:off x="9067504" y="3450878"/>
            <a:ext cx="8318843" cy="0"/>
          </a:xfrm>
          <a:prstGeom prst="line">
            <a:avLst/>
          </a:prstGeom>
          <a:ln w="190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796950" y="2862602"/>
            <a:ext cx="8127999" cy="5228669"/>
          </a:xfrm>
          <a:prstGeom prst="rect">
            <a:avLst/>
          </a:prstGeom>
        </p:spPr>
        <p:txBody>
          <a:bodyPr>
            <a:normAutofit/>
          </a:bodyPr>
          <a:lstStyle>
            <a:lvl1pPr>
              <a:defRPr sz="2501" baseline="0">
                <a:solidFill>
                  <a:schemeClr val="bg2">
                    <a:lumMod val="50000"/>
                  </a:schemeClr>
                </a:solidFill>
                <a:latin typeface="+mn-lt"/>
                <a:ea typeface="Roboto" panose="02000000000000000000" pitchFamily="2" charset="0"/>
              </a:defRPr>
            </a:lvl1pPr>
          </a:lstStyle>
          <a:p>
            <a:r>
              <a:rPr lang="en-US" dirty="0" err="1"/>
              <a:t>Agregar</a:t>
            </a:r>
            <a:r>
              <a:rPr lang="en-US" dirty="0"/>
              <a:t> </a:t>
            </a:r>
            <a:r>
              <a:rPr lang="en-US" dirty="0" err="1"/>
              <a:t>Gráfico</a:t>
            </a:r>
            <a:endParaRPr lang="en-US" dirty="0"/>
          </a:p>
        </p:txBody>
      </p:sp>
      <p:sp>
        <p:nvSpPr>
          <p:cNvPr id="10" name="Marcador de texto 12"/>
          <p:cNvSpPr>
            <a:spLocks noGrp="1"/>
          </p:cNvSpPr>
          <p:nvPr>
            <p:ph type="body" sz="quarter" idx="22" hasCustomPrompt="1"/>
          </p:nvPr>
        </p:nvSpPr>
        <p:spPr>
          <a:xfrm>
            <a:off x="13017500" y="9721517"/>
            <a:ext cx="4356101" cy="547688"/>
          </a:xfrm>
        </p:spPr>
        <p:txBody>
          <a:bodyPr anchor="ctr"/>
          <a:lstStyle>
            <a:lvl1pPr>
              <a:lnSpc>
                <a:spcPct val="100000"/>
              </a:lnSpc>
              <a:defRPr lang="en-US" sz="1800" kern="1200" baseline="0" dirty="0">
                <a:solidFill>
                  <a:schemeClr val="bg1">
                    <a:lumMod val="95000"/>
                  </a:schemeClr>
                </a:solidFill>
                <a:latin typeface="Helvetica Condensed" panose="020B0606020202030204" pitchFamily="34" charset="0"/>
                <a:ea typeface="+mn-ea"/>
                <a:cs typeface="+mn-cs"/>
              </a:defRPr>
            </a:lvl1pPr>
          </a:lstStyle>
          <a:p>
            <a:pPr lvl="0"/>
            <a:r>
              <a:rPr lang="es-ES" dirty="0"/>
              <a:t>Tema</a:t>
            </a:r>
            <a:endParaRPr lang="en-US" dirty="0"/>
          </a:p>
        </p:txBody>
      </p:sp>
      <p:sp>
        <p:nvSpPr>
          <p:cNvPr id="11"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err="1"/>
              <a:t>Título</a:t>
            </a:r>
            <a:endParaRPr lang="en-US" dirty="0"/>
          </a:p>
        </p:txBody>
      </p:sp>
      <p:sp>
        <p:nvSpPr>
          <p:cNvPr id="1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spTree>
    <p:extLst>
      <p:ext uri="{BB962C8B-B14F-4D97-AF65-F5344CB8AC3E}">
        <p14:creationId xmlns:p14="http://schemas.microsoft.com/office/powerpoint/2010/main" val="22125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1_Sub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4572000" y="6203399"/>
            <a:ext cx="13703862" cy="1745964"/>
          </a:xfrm>
          <a:prstGeom prst="rect">
            <a:avLst/>
          </a:prstGeom>
        </p:spPr>
        <p:txBody>
          <a:bodyPr anchor="b">
            <a:noAutofit/>
          </a:bodyPr>
          <a:lstStyle>
            <a:lvl1pPr algn="l">
              <a:defRPr sz="6600" baseline="0">
                <a:solidFill>
                  <a:schemeClr val="tx2">
                    <a:lumMod val="7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err="1"/>
              <a:t>Subtítulo</a:t>
            </a:r>
            <a:endParaRPr lang="en-US" dirty="0"/>
          </a:p>
        </p:txBody>
      </p:sp>
      <p:sp>
        <p:nvSpPr>
          <p:cNvPr id="3" name="サブタイトル 2"/>
          <p:cNvSpPr>
            <a:spLocks noGrp="1"/>
          </p:cNvSpPr>
          <p:nvPr>
            <p:ph type="subTitle" idx="1" hasCustomPrompt="1"/>
          </p:nvPr>
        </p:nvSpPr>
        <p:spPr>
          <a:xfrm>
            <a:off x="4559862" y="7911793"/>
            <a:ext cx="13716000" cy="445226"/>
          </a:xfrm>
          <a:prstGeom prst="rect">
            <a:avLst/>
          </a:prstGeom>
        </p:spPr>
        <p:txBody>
          <a:bodyPr>
            <a:normAutofit/>
          </a:bodyPr>
          <a:lstStyle>
            <a:lvl1pPr marL="0" indent="0" algn="l">
              <a:buNone/>
              <a:defRPr sz="30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Breve </a:t>
            </a:r>
            <a:r>
              <a:rPr lang="en-US" altLang="ja-JP" dirty="0" err="1"/>
              <a:t>descripción</a:t>
            </a:r>
            <a:endParaRPr lang="en-US" dirty="0"/>
          </a:p>
        </p:txBody>
      </p:sp>
      <p:cxnSp>
        <p:nvCxnSpPr>
          <p:cNvPr id="6" name="直線コネクタ 5"/>
          <p:cNvCxnSpPr/>
          <p:nvPr userDrawn="1"/>
        </p:nvCxnSpPr>
        <p:spPr>
          <a:xfrm>
            <a:off x="4572000" y="7829045"/>
            <a:ext cx="13716000" cy="0"/>
          </a:xfrm>
          <a:prstGeom prst="line">
            <a:avLst/>
          </a:prstGeom>
          <a:ln w="38100">
            <a:solidFill>
              <a:srgbClr val="0070C0"/>
            </a:solidFill>
            <a:prstDash val="solid"/>
          </a:ln>
        </p:spPr>
        <p:style>
          <a:lnRef idx="1">
            <a:schemeClr val="accent1"/>
          </a:lnRef>
          <a:fillRef idx="0">
            <a:schemeClr val="accent1"/>
          </a:fillRef>
          <a:effectRef idx="0">
            <a:schemeClr val="accent1"/>
          </a:effectRef>
          <a:fontRef idx="minor">
            <a:schemeClr val="tx1"/>
          </a:fontRef>
        </p:style>
      </p:cxnSp>
      <p:pic>
        <p:nvPicPr>
          <p:cNvPr id="5" name="Picture 40" descr="alligator_1">
            <a:extLst>
              <a:ext uri="{FF2B5EF4-FFF2-40B4-BE49-F238E27FC236}">
                <a16:creationId xmlns:a16="http://schemas.microsoft.com/office/drawing/2014/main" id="{5CAA7D9C-59E1-4769-80C1-8A504A62B52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270747" y="9738186"/>
            <a:ext cx="742950" cy="54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a:extLst>
              <a:ext uri="{FF2B5EF4-FFF2-40B4-BE49-F238E27FC236}">
                <a16:creationId xmlns:a16="http://schemas.microsoft.com/office/drawing/2014/main" id="{3A6A850C-A5C2-2C58-A00B-4E5005B9EEA1}"/>
              </a:ext>
            </a:extLst>
          </p:cNvPr>
          <p:cNvPicPr>
            <a:picLocks noChangeAspect="1"/>
          </p:cNvPicPr>
          <p:nvPr userDrawn="1"/>
        </p:nvPicPr>
        <p:blipFill>
          <a:blip r:embed="rId3"/>
          <a:stretch>
            <a:fillRect/>
          </a:stretch>
        </p:blipFill>
        <p:spPr>
          <a:xfrm>
            <a:off x="12868454" y="96371"/>
            <a:ext cx="3926925" cy="1308975"/>
          </a:xfrm>
          <a:prstGeom prst="rect">
            <a:avLst/>
          </a:prstGeom>
        </p:spPr>
      </p:pic>
    </p:spTree>
    <p:extLst>
      <p:ext uri="{BB962C8B-B14F-4D97-AF65-F5344CB8AC3E}">
        <p14:creationId xmlns:p14="http://schemas.microsoft.com/office/powerpoint/2010/main" val="335115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3 Columns - Graph">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6" y="132353"/>
            <a:ext cx="17646914" cy="770016"/>
          </a:xfrm>
          <a:prstGeom prst="rect">
            <a:avLst/>
          </a:prstGeom>
        </p:spPr>
        <p:txBody>
          <a:bodyPr anchor="t"/>
          <a:lstStyle>
            <a:lvl1pPr>
              <a:defRPr baseline="0">
                <a:latin typeface="+mj-lt"/>
              </a:defRPr>
            </a:lvl1pPr>
          </a:lstStyle>
          <a:p>
            <a:r>
              <a:rPr lang="en-US" dirty="0"/>
              <a:t>Slide Title Here</a:t>
            </a:r>
          </a:p>
        </p:txBody>
      </p:sp>
      <p:sp>
        <p:nvSpPr>
          <p:cNvPr id="3" name="フッター プレースホルダー 2"/>
          <p:cNvSpPr>
            <a:spLocks noGrp="1"/>
          </p:cNvSpPr>
          <p:nvPr>
            <p:ph type="ftr" sz="quarter" idx="10"/>
          </p:nvPr>
        </p:nvSpPr>
        <p:spPr>
          <a:xfrm>
            <a:off x="12115801" y="9721517"/>
            <a:ext cx="5245100" cy="547688"/>
          </a:xfrm>
        </p:spPr>
        <p:txBody>
          <a:bodyPr/>
          <a:lstStyle>
            <a:lvl1pPr>
              <a:defRPr>
                <a:latin typeface="Helvetica Condensed" panose="020B0606020202030204" pitchFamily="34" charset="0"/>
              </a:defRPr>
            </a:lvl1pPr>
          </a:lstStyle>
          <a:p>
            <a:r>
              <a:rPr lang="en-US" dirty="0" err="1"/>
              <a:t>Lagarto</a:t>
            </a:r>
            <a:r>
              <a:rPr lang="en-US" dirty="0"/>
              <a:t> I Processor Microarchitecture</a:t>
            </a:r>
          </a:p>
        </p:txBody>
      </p:sp>
      <p:sp>
        <p:nvSpPr>
          <p:cNvPr id="4" name="スライド番号プレースホルダー 3"/>
          <p:cNvSpPr>
            <a:spLocks noGrp="1"/>
          </p:cNvSpPr>
          <p:nvPr>
            <p:ph type="sldNum" sz="quarter" idx="11"/>
          </p:nvPr>
        </p:nvSpPr>
        <p:spPr>
          <a:xfrm>
            <a:off x="17360900" y="9721517"/>
            <a:ext cx="927101" cy="565484"/>
          </a:xfrm>
        </p:spPr>
        <p:txBody>
          <a:bodyPr/>
          <a:lstStyle>
            <a:lvl1pPr algn="ctr">
              <a:defRPr lang="en-US" sz="1800"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6" name="サブタイトル 2"/>
          <p:cNvSpPr>
            <a:spLocks noGrp="1"/>
          </p:cNvSpPr>
          <p:nvPr>
            <p:ph type="subTitle" idx="1" hasCustomPrompt="1"/>
          </p:nvPr>
        </p:nvSpPr>
        <p:spPr>
          <a:xfrm>
            <a:off x="484676" y="908366"/>
            <a:ext cx="17646914" cy="445226"/>
          </a:xfrm>
          <a:prstGeom prst="rect">
            <a:avLst/>
          </a:prstGeom>
        </p:spPr>
        <p:txBody>
          <a:bodyPr>
            <a:normAutofit/>
          </a:bodyPr>
          <a:lstStyle>
            <a:lvl1pPr marL="0" indent="0" algn="l">
              <a:buNone/>
              <a:defRPr sz="3000" baseline="0">
                <a:solidFill>
                  <a:schemeClr val="accent1">
                    <a:lumMod val="60000"/>
                    <a:lumOff val="40000"/>
                  </a:schemeClr>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ltLang="ja-JP" dirty="0"/>
              <a:t>A brief description here</a:t>
            </a:r>
            <a:endParaRPr lang="en-US" dirty="0"/>
          </a:p>
        </p:txBody>
      </p:sp>
      <p:sp>
        <p:nvSpPr>
          <p:cNvPr id="12" name="テキスト プレースホルダー 8"/>
          <p:cNvSpPr>
            <a:spLocks noGrp="1"/>
          </p:cNvSpPr>
          <p:nvPr>
            <p:ph type="body" sz="quarter" idx="13" hasCustomPrompt="1"/>
          </p:nvPr>
        </p:nvSpPr>
        <p:spPr>
          <a:xfrm>
            <a:off x="1463168" y="5994878"/>
            <a:ext cx="3941816"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13" name="テキスト プレースホルダー 8"/>
          <p:cNvSpPr>
            <a:spLocks noGrp="1"/>
          </p:cNvSpPr>
          <p:nvPr>
            <p:ph type="body" sz="quarter" idx="14" hasCustomPrompt="1"/>
          </p:nvPr>
        </p:nvSpPr>
        <p:spPr>
          <a:xfrm>
            <a:off x="1456070" y="6681700"/>
            <a:ext cx="3948912" cy="2529536"/>
          </a:xfrm>
          <a:prstGeom prst="rect">
            <a:avLst/>
          </a:prstGeom>
        </p:spPr>
        <p:txBody>
          <a:bodyPr anchor="t"/>
          <a:lstStyle>
            <a:lvl1pPr algn="l">
              <a:lnSpc>
                <a:spcPts val="2801"/>
              </a:lnSpc>
              <a:defRPr sz="2201"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14" name="直線コネクタ 13"/>
          <p:cNvCxnSpPr/>
          <p:nvPr userDrawn="1"/>
        </p:nvCxnSpPr>
        <p:spPr>
          <a:xfrm>
            <a:off x="1463168" y="6583152"/>
            <a:ext cx="3941816"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8"/>
          <p:cNvSpPr>
            <a:spLocks noGrp="1"/>
          </p:cNvSpPr>
          <p:nvPr>
            <p:ph type="body" sz="quarter" idx="16" hasCustomPrompt="1"/>
          </p:nvPr>
        </p:nvSpPr>
        <p:spPr>
          <a:xfrm>
            <a:off x="7139321" y="5994878"/>
            <a:ext cx="3941816"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1" name="テキスト プレースホルダー 8"/>
          <p:cNvSpPr>
            <a:spLocks noGrp="1"/>
          </p:cNvSpPr>
          <p:nvPr>
            <p:ph type="body" sz="quarter" idx="17" hasCustomPrompt="1"/>
          </p:nvPr>
        </p:nvSpPr>
        <p:spPr>
          <a:xfrm>
            <a:off x="7132223" y="6681700"/>
            <a:ext cx="3948912" cy="2529536"/>
          </a:xfrm>
          <a:prstGeom prst="rect">
            <a:avLst/>
          </a:prstGeom>
        </p:spPr>
        <p:txBody>
          <a:bodyPr anchor="t"/>
          <a:lstStyle>
            <a:lvl1pPr algn="l">
              <a:lnSpc>
                <a:spcPts val="2801"/>
              </a:lnSpc>
              <a:defRPr sz="2201"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2" name="直線コネクタ 21"/>
          <p:cNvCxnSpPr/>
          <p:nvPr userDrawn="1"/>
        </p:nvCxnSpPr>
        <p:spPr>
          <a:xfrm>
            <a:off x="7139321" y="6583152"/>
            <a:ext cx="3941816"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8"/>
          <p:cNvSpPr>
            <a:spLocks noGrp="1"/>
          </p:cNvSpPr>
          <p:nvPr>
            <p:ph type="body" sz="quarter" idx="19" hasCustomPrompt="1"/>
          </p:nvPr>
        </p:nvSpPr>
        <p:spPr>
          <a:xfrm>
            <a:off x="12822570" y="5994878"/>
            <a:ext cx="3941816" cy="635549"/>
          </a:xfrm>
          <a:prstGeom prst="rect">
            <a:avLst/>
          </a:prstGeom>
        </p:spPr>
        <p:txBody>
          <a:bodyPr anchor="b"/>
          <a:lstStyle>
            <a:lvl1pPr algn="l">
              <a:defRPr sz="3600" baseline="0">
                <a:solidFill>
                  <a:schemeClr val="accent2">
                    <a:lumMod val="75000"/>
                  </a:schemeClr>
                </a:solidFill>
                <a:latin typeface="+mj-lt"/>
                <a:ea typeface="A-OTF Gothic BBB Pro Medium" panose="020B0400000000000000" pitchFamily="34" charset="-128"/>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Caption Here</a:t>
            </a:r>
            <a:endParaRPr lang="ja-JP" altLang="en-US" dirty="0"/>
          </a:p>
        </p:txBody>
      </p:sp>
      <p:sp>
        <p:nvSpPr>
          <p:cNvPr id="26" name="テキスト プレースホルダー 8"/>
          <p:cNvSpPr>
            <a:spLocks noGrp="1"/>
          </p:cNvSpPr>
          <p:nvPr>
            <p:ph type="body" sz="quarter" idx="20" hasCustomPrompt="1"/>
          </p:nvPr>
        </p:nvSpPr>
        <p:spPr>
          <a:xfrm>
            <a:off x="12815472" y="6681700"/>
            <a:ext cx="3948912" cy="2529536"/>
          </a:xfrm>
          <a:prstGeom prst="rect">
            <a:avLst/>
          </a:prstGeom>
        </p:spPr>
        <p:txBody>
          <a:bodyPr anchor="t"/>
          <a:lstStyle>
            <a:lvl1pPr algn="l">
              <a:lnSpc>
                <a:spcPts val="2801"/>
              </a:lnSpc>
              <a:defRPr sz="2201" baseline="0">
                <a:solidFill>
                  <a:schemeClr val="tx1">
                    <a:lumMod val="75000"/>
                    <a:lumOff val="25000"/>
                  </a:schemeClr>
                </a:solidFill>
                <a:latin typeface="+mn-lt"/>
                <a:ea typeface="Roboto" panose="02000000000000000000" pitchFamily="2" charset="0"/>
                <a:cs typeface="A-OTF Gothic BBB Pro Medium" panose="020B0400000000000000" pitchFamily="34"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cxnSp>
        <p:nvCxnSpPr>
          <p:cNvPr id="27" name="直線コネクタ 26"/>
          <p:cNvCxnSpPr/>
          <p:nvPr userDrawn="1"/>
        </p:nvCxnSpPr>
        <p:spPr>
          <a:xfrm>
            <a:off x="12822570" y="6583152"/>
            <a:ext cx="3941816"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グラフ プレースホルダー 6"/>
          <p:cNvSpPr>
            <a:spLocks noGrp="1"/>
          </p:cNvSpPr>
          <p:nvPr>
            <p:ph type="chart" sz="quarter" idx="21" hasCustomPrompt="1"/>
          </p:nvPr>
        </p:nvSpPr>
        <p:spPr>
          <a:xfrm>
            <a:off x="1463676" y="1927450"/>
            <a:ext cx="3965349" cy="3965348"/>
          </a:xfrm>
          <a:prstGeom prst="rect">
            <a:avLst/>
          </a:prstGeom>
        </p:spPr>
        <p:txBody>
          <a:bodyPr/>
          <a:lstStyle>
            <a:lvl1pPr>
              <a:defRPr>
                <a:solidFill>
                  <a:schemeClr val="bg2">
                    <a:lumMod val="50000"/>
                  </a:schemeClr>
                </a:solidFill>
                <a:latin typeface="+mn-lt"/>
                <a:ea typeface="Roboto" panose="02000000000000000000" pitchFamily="2" charset="0"/>
              </a:defRPr>
            </a:lvl1pPr>
          </a:lstStyle>
          <a:p>
            <a:r>
              <a:rPr lang="en-US" dirty="0"/>
              <a:t>Add Graph Here</a:t>
            </a:r>
          </a:p>
        </p:txBody>
      </p:sp>
      <p:sp>
        <p:nvSpPr>
          <p:cNvPr id="28" name="グラフ プレースホルダー 6"/>
          <p:cNvSpPr>
            <a:spLocks noGrp="1"/>
          </p:cNvSpPr>
          <p:nvPr>
            <p:ph type="chart" sz="quarter" idx="22" hasCustomPrompt="1"/>
          </p:nvPr>
        </p:nvSpPr>
        <p:spPr>
          <a:xfrm>
            <a:off x="7115787" y="1927450"/>
            <a:ext cx="3965349" cy="3965348"/>
          </a:xfrm>
          <a:prstGeom prst="rect">
            <a:avLst/>
          </a:prstGeom>
        </p:spPr>
        <p:txBody>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
        <p:nvSpPr>
          <p:cNvPr id="29" name="グラフ プレースホルダー 6"/>
          <p:cNvSpPr>
            <a:spLocks noGrp="1"/>
          </p:cNvSpPr>
          <p:nvPr>
            <p:ph type="chart" sz="quarter" idx="23" hasCustomPrompt="1"/>
          </p:nvPr>
        </p:nvSpPr>
        <p:spPr>
          <a:xfrm>
            <a:off x="12822570" y="1924690"/>
            <a:ext cx="3965349" cy="3965348"/>
          </a:xfrm>
          <a:prstGeom prst="rect">
            <a:avLst/>
          </a:prstGeom>
        </p:spPr>
        <p:txBody>
          <a:bodyPr/>
          <a:lstStyle>
            <a:lvl1pPr marL="0" marR="0" indent="0" algn="l" defTabSz="1371669"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2">
                    <a:lumMod val="50000"/>
                  </a:schemeClr>
                </a:solidFill>
                <a:latin typeface="+mn-lt"/>
                <a:ea typeface="Roboto" panose="02000000000000000000" pitchFamily="2" charset="0"/>
              </a:defRPr>
            </a:lvl1pPr>
          </a:lstStyle>
          <a:p>
            <a:r>
              <a:rPr lang="en-US" dirty="0"/>
              <a:t>Add Graph Here</a:t>
            </a:r>
          </a:p>
          <a:p>
            <a:endParaRPr lang="en-US" dirty="0"/>
          </a:p>
        </p:txBody>
      </p:sp>
    </p:spTree>
    <p:extLst>
      <p:ext uri="{BB962C8B-B14F-4D97-AF65-F5344CB8AC3E}">
        <p14:creationId xmlns:p14="http://schemas.microsoft.com/office/powerpoint/2010/main" val="340868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Helvetica" panose="020B0604020202020204" pitchFamily="34" charset="0"/>
              </a:defRPr>
            </a:lvl1pPr>
          </a:lstStyle>
          <a:p>
            <a:r>
              <a:rPr lang="en-US" dirty="0"/>
              <a:t>Slide Title Here</a:t>
            </a:r>
          </a:p>
        </p:txBody>
      </p:sp>
      <p:sp>
        <p:nvSpPr>
          <p:cNvPr id="3" name="フッター プレースホルダー 2"/>
          <p:cNvSpPr>
            <a:spLocks noGrp="1"/>
          </p:cNvSpPr>
          <p:nvPr>
            <p:ph type="ftr" sz="quarter" idx="10"/>
          </p:nvPr>
        </p:nvSpPr>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77CEEF"/>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0" name="Marcador de texto 9"/>
          <p:cNvSpPr>
            <a:spLocks noGrp="1"/>
          </p:cNvSpPr>
          <p:nvPr>
            <p:ph type="body" sz="quarter" idx="12" hasCustomPrompt="1"/>
          </p:nvPr>
        </p:nvSpPr>
        <p:spPr>
          <a:xfrm>
            <a:off x="914399" y="2019300"/>
            <a:ext cx="17217189" cy="7250994"/>
          </a:xfrm>
          <a:prstGeom prst="rect">
            <a:avLst/>
          </a:prstGeom>
        </p:spPr>
        <p:txBody>
          <a:bodyPr/>
          <a:lstStyle>
            <a:lvl1pPr>
              <a:defRPr sz="2200">
                <a:solidFill>
                  <a:schemeClr val="tx1">
                    <a:lumMod val="65000"/>
                    <a:lumOff val="35000"/>
                  </a:schemeClr>
                </a:solidFill>
                <a:latin typeface="Helvetica Condensed" panose="020B0606020202030204" pitchFamily="34" charset="0"/>
              </a:defRPr>
            </a:lvl1pPr>
          </a:lstStyle>
          <a:p>
            <a:pPr lvl="0"/>
            <a:r>
              <a:rPr lang="es-ES" dirty="0"/>
              <a:t>Texto</a:t>
            </a:r>
            <a:endParaRPr lang="es-MX" dirty="0"/>
          </a:p>
        </p:txBody>
      </p:sp>
    </p:spTree>
    <p:extLst>
      <p:ext uri="{BB962C8B-B14F-4D97-AF65-F5344CB8AC3E}">
        <p14:creationId xmlns:p14="http://schemas.microsoft.com/office/powerpoint/2010/main" val="347626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Norm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84675" y="132353"/>
            <a:ext cx="17646914" cy="770016"/>
          </a:xfrm>
          <a:prstGeom prst="rect">
            <a:avLst/>
          </a:prstGeom>
        </p:spPr>
        <p:txBody>
          <a:bodyPr anchor="t"/>
          <a:lstStyle>
            <a:lvl1pPr>
              <a:defRPr baseline="0">
                <a:latin typeface="Helvetica" panose="020B0604020202020204" pitchFamily="34" charset="0"/>
              </a:defRPr>
            </a:lvl1pPr>
          </a:lstStyle>
          <a:p>
            <a:r>
              <a:rPr lang="en-US" dirty="0"/>
              <a:t>Slide Title Here</a:t>
            </a:r>
          </a:p>
        </p:txBody>
      </p:sp>
      <p:sp>
        <p:nvSpPr>
          <p:cNvPr id="3" name="フッター プレースホルダー 2"/>
          <p:cNvSpPr>
            <a:spLocks noGrp="1"/>
          </p:cNvSpPr>
          <p:nvPr>
            <p:ph type="ftr" sz="quarter" idx="10"/>
          </p:nvPr>
        </p:nvSpPr>
        <p:spPr>
          <a:xfrm>
            <a:off x="6057900" y="9534526"/>
            <a:ext cx="6172200" cy="547688"/>
          </a:xfrm>
          <a:prstGeom prst="rect">
            <a:avLst/>
          </a:prstGeom>
        </p:spPr>
        <p:txBody>
          <a:bodyPr/>
          <a:lstStyle>
            <a:lvl1pPr>
              <a:defRPr>
                <a:latin typeface="+mj-lt"/>
              </a:defRPr>
            </a:lvl1pPr>
          </a:lstStyle>
          <a:p>
            <a:r>
              <a:rPr lang="en-US">
                <a:solidFill>
                  <a:prstClr val="white">
                    <a:lumMod val="95000"/>
                  </a:prstClr>
                </a:solidFill>
              </a:rPr>
              <a:t>Presentation Title Here</a:t>
            </a:r>
            <a:endParaRPr lang="en-US" dirty="0">
              <a:solidFill>
                <a:prstClr val="white">
                  <a:lumMod val="95000"/>
                </a:prstClr>
              </a:solidFill>
            </a:endParaRPr>
          </a:p>
        </p:txBody>
      </p:sp>
      <p:sp>
        <p:nvSpPr>
          <p:cNvPr id="4" name="スライド番号プレースホルダー 3"/>
          <p:cNvSpPr>
            <a:spLocks noGrp="1"/>
          </p:cNvSpPr>
          <p:nvPr>
            <p:ph type="sldNum" sz="quarter" idx="11"/>
          </p:nvPr>
        </p:nvSpPr>
        <p:spPr>
          <a:xfrm>
            <a:off x="12915900" y="9534526"/>
            <a:ext cx="4114800" cy="547688"/>
          </a:xfrm>
          <a:prstGeom prst="rect">
            <a:avLst/>
          </a:prstGeom>
        </p:spPr>
        <p:txBody>
          <a:bodyPr/>
          <a:lstStyle>
            <a:lvl1pPr>
              <a:defRPr>
                <a:latin typeface="+mj-lt"/>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
        <p:nvSpPr>
          <p:cNvPr id="6" name="サブタイトル 2"/>
          <p:cNvSpPr>
            <a:spLocks noGrp="1"/>
          </p:cNvSpPr>
          <p:nvPr>
            <p:ph type="subTitle" idx="1" hasCustomPrompt="1"/>
          </p:nvPr>
        </p:nvSpPr>
        <p:spPr>
          <a:xfrm>
            <a:off x="484675" y="908365"/>
            <a:ext cx="17646914" cy="445226"/>
          </a:xfrm>
          <a:prstGeom prst="rect">
            <a:avLst/>
          </a:prstGeom>
        </p:spPr>
        <p:txBody>
          <a:bodyPr>
            <a:normAutofit/>
          </a:bodyPr>
          <a:lstStyle>
            <a:lvl1pPr marL="0" indent="0" algn="l">
              <a:buNone/>
              <a:defRPr sz="3000" baseline="0">
                <a:solidFill>
                  <a:srgbClr val="77CEEF"/>
                </a:solidFill>
                <a:latin typeface="Helvetica Condensed" panose="020B0606020202030204" pitchFamily="34" charset="0"/>
                <a:ea typeface="A-OTF Gothic BBB Pro Medium" panose="020B0400000000000000" pitchFamily="34" charset="-128"/>
                <a:cs typeface="Helvetica Condensed" panose="020B0606020202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sp>
        <p:nvSpPr>
          <p:cNvPr id="10" name="Marcador de texto 9"/>
          <p:cNvSpPr>
            <a:spLocks noGrp="1"/>
          </p:cNvSpPr>
          <p:nvPr>
            <p:ph type="body" sz="quarter" idx="12" hasCustomPrompt="1"/>
          </p:nvPr>
        </p:nvSpPr>
        <p:spPr>
          <a:xfrm>
            <a:off x="914399" y="2019300"/>
            <a:ext cx="17217189" cy="7250994"/>
          </a:xfrm>
          <a:prstGeom prst="rect">
            <a:avLst/>
          </a:prstGeom>
        </p:spPr>
        <p:txBody>
          <a:bodyPr/>
          <a:lstStyle>
            <a:lvl1pPr>
              <a:defRPr sz="2200">
                <a:solidFill>
                  <a:schemeClr val="tx1">
                    <a:lumMod val="65000"/>
                    <a:lumOff val="35000"/>
                  </a:schemeClr>
                </a:solidFill>
                <a:latin typeface="Helvetica Condensed" panose="020B0606020202030204" pitchFamily="34" charset="0"/>
              </a:defRPr>
            </a:lvl1pPr>
          </a:lstStyle>
          <a:p>
            <a:pPr lvl="0"/>
            <a:r>
              <a:rPr lang="es-ES" dirty="0"/>
              <a:t>Texto</a:t>
            </a:r>
            <a:endParaRPr lang="es-MX" dirty="0"/>
          </a:p>
        </p:txBody>
      </p:sp>
    </p:spTree>
    <p:extLst>
      <p:ext uri="{BB962C8B-B14F-4D97-AF65-F5344CB8AC3E}">
        <p14:creationId xmlns:p14="http://schemas.microsoft.com/office/powerpoint/2010/main" val="19994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4.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4.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9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63730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78" r:id="rId5"/>
    <p:sldLayoutId id="2147483741" r:id="rId6"/>
    <p:sldLayoutId id="2147483742" r:id="rId7"/>
    <p:sldLayoutId id="2147483743" r:id="rId8"/>
    <p:sldLayoutId id="2147483784" r:id="rId9"/>
  </p:sldLayoutIdLst>
  <p:hf hdr="0" dt="0"/>
  <p:txStyles>
    <p:titleStyle>
      <a:lvl1pPr algn="l" defTabSz="1371600" rtl="0" eaLnBrk="1" latinLnBrk="0" hangingPunct="1">
        <a:lnSpc>
          <a:spcPct val="90000"/>
        </a:lnSpc>
        <a:spcBef>
          <a:spcPct val="0"/>
        </a:spcBef>
        <a:buNone/>
        <a:defRPr sz="4200" kern="1200">
          <a:solidFill>
            <a:schemeClr val="tx1"/>
          </a:solidFill>
          <a:latin typeface="Aller Light" panose="02000503000000020004" pitchFamily="2" charset="0"/>
          <a:ea typeface="A-OTF Shin Go Pro L" panose="020B0300000000000000" pitchFamily="34" charset="-128"/>
          <a:cs typeface="+mj-cs"/>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9000"/>
          </a:schemeClr>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0" y="9721516"/>
            <a:ext cx="18288000" cy="56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16" name="正方形/長方形 15"/>
          <p:cNvSpPr/>
          <p:nvPr userDrawn="1"/>
        </p:nvSpPr>
        <p:spPr>
          <a:xfrm>
            <a:off x="13018168" y="9721516"/>
            <a:ext cx="5269832" cy="5654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正方形/長方形 1"/>
          <p:cNvSpPr/>
          <p:nvPr userDrawn="1"/>
        </p:nvSpPr>
        <p:spPr>
          <a:xfrm>
            <a:off x="0" y="0"/>
            <a:ext cx="18288000" cy="14626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 name="正方形/長方形 2"/>
          <p:cNvSpPr/>
          <p:nvPr userDrawn="1"/>
        </p:nvSpPr>
        <p:spPr>
          <a:xfrm>
            <a:off x="1" y="0"/>
            <a:ext cx="388418" cy="14626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9" name="Rectángulo 8"/>
          <p:cNvSpPr/>
          <p:nvPr userDrawn="1"/>
        </p:nvSpPr>
        <p:spPr>
          <a:xfrm>
            <a:off x="16883999" y="0"/>
            <a:ext cx="1404000" cy="1458000"/>
          </a:xfrm>
          <a:prstGeom prst="rect">
            <a:avLst/>
          </a:prstGeom>
          <a:blipFill dpi="0" rotWithShape="1">
            <a:blip r:embed="rId19">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 name="Marcador de texto 3"/>
          <p:cNvSpPr>
            <a:spLocks noGrp="1"/>
          </p:cNvSpPr>
          <p:nvPr>
            <p:ph type="body" idx="1"/>
          </p:nvPr>
        </p:nvSpPr>
        <p:spPr>
          <a:xfrm>
            <a:off x="1257300" y="1943100"/>
            <a:ext cx="15773400" cy="73231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スライド番号プレースホルダー 3"/>
          <p:cNvSpPr>
            <a:spLocks noGrp="1"/>
          </p:cNvSpPr>
          <p:nvPr>
            <p:ph type="sldNum" sz="quarter" idx="4"/>
          </p:nvPr>
        </p:nvSpPr>
        <p:spPr>
          <a:xfrm>
            <a:off x="17373600" y="9721516"/>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11" name="Marcador de texto 14"/>
          <p:cNvSpPr txBox="1">
            <a:spLocks/>
          </p:cNvSpPr>
          <p:nvPr userDrawn="1"/>
        </p:nvSpPr>
        <p:spPr>
          <a:xfrm>
            <a:off x="0" y="9721516"/>
            <a:ext cx="8242300" cy="547688"/>
          </a:xfrm>
          <a:prstGeom prst="rect">
            <a:avLst/>
          </a:prstGeom>
        </p:spPr>
        <p:txBody>
          <a:bodyPr anchor="ctr"/>
          <a:lstStyle>
            <a:lvl1pPr marL="0" indent="0" algn="l" defTabSz="1371600" rtl="0" eaLnBrk="1" latinLnBrk="0" hangingPunct="1">
              <a:lnSpc>
                <a:spcPct val="100000"/>
              </a:lnSpc>
              <a:spcBef>
                <a:spcPts val="0"/>
              </a:spcBef>
              <a:buFont typeface="Wingdings" panose="05000000000000000000" pitchFamily="2" charset="2"/>
              <a:buNone/>
              <a:defRPr lang="en-US" sz="1800" kern="1200" baseline="0" dirty="0" err="1" smtClean="0">
                <a:solidFill>
                  <a:schemeClr val="bg1">
                    <a:lumMod val="95000"/>
                  </a:schemeClr>
                </a:solidFill>
                <a:latin typeface="Helvetica Condensed" panose="020B0606020202030204" pitchFamily="34" charset="0"/>
                <a:ea typeface="+mn-ea"/>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dirty="0"/>
              <a:t>Instituto Politécnico Nacional, Centro de Investigación</a:t>
            </a:r>
            <a:r>
              <a:rPr lang="es-MX" baseline="0" dirty="0"/>
              <a:t> en Computación</a:t>
            </a:r>
            <a:endParaRPr lang="es-MX" dirty="0"/>
          </a:p>
        </p:txBody>
      </p:sp>
    </p:spTree>
    <p:extLst>
      <p:ext uri="{BB962C8B-B14F-4D97-AF65-F5344CB8AC3E}">
        <p14:creationId xmlns:p14="http://schemas.microsoft.com/office/powerpoint/2010/main" val="1412252144"/>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4" r:id="rId3"/>
    <p:sldLayoutId id="2147483685" r:id="rId4"/>
    <p:sldLayoutId id="2147483662" r:id="rId5"/>
    <p:sldLayoutId id="2147483688" r:id="rId6"/>
    <p:sldLayoutId id="2147483663" r:id="rId7"/>
    <p:sldLayoutId id="2147483664" r:id="rId8"/>
    <p:sldLayoutId id="2147483665" r:id="rId9"/>
    <p:sldLayoutId id="2147483666" r:id="rId10"/>
    <p:sldLayoutId id="2147483671" r:id="rId11"/>
    <p:sldLayoutId id="2147483676" r:id="rId12"/>
    <p:sldLayoutId id="2147483677" r:id="rId13"/>
    <p:sldLayoutId id="2147483670" r:id="rId14"/>
    <p:sldLayoutId id="2147483674" r:id="rId15"/>
    <p:sldLayoutId id="2147483675" r:id="rId16"/>
    <p:sldLayoutId id="2147483687" r:id="rId17"/>
  </p:sldLayoutIdLst>
  <p:hf hdr="0" dt="0"/>
  <p:txStyles>
    <p:titleStyle>
      <a:lvl1pPr algn="l" defTabSz="1371600"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正方形/長方形 14"/>
          <p:cNvSpPr/>
          <p:nvPr userDrawn="1"/>
        </p:nvSpPr>
        <p:spPr>
          <a:xfrm>
            <a:off x="0" y="9721516"/>
            <a:ext cx="18288000" cy="56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16" name="正方形/長方形 15"/>
          <p:cNvSpPr/>
          <p:nvPr userDrawn="1"/>
        </p:nvSpPr>
        <p:spPr>
          <a:xfrm>
            <a:off x="13018168" y="9721516"/>
            <a:ext cx="5269832" cy="5654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2" name="正方形/長方形 1"/>
          <p:cNvSpPr/>
          <p:nvPr userDrawn="1"/>
        </p:nvSpPr>
        <p:spPr>
          <a:xfrm>
            <a:off x="0" y="0"/>
            <a:ext cx="18288000" cy="14626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3" name="正方形/長方形 2"/>
          <p:cNvSpPr/>
          <p:nvPr userDrawn="1"/>
        </p:nvSpPr>
        <p:spPr>
          <a:xfrm>
            <a:off x="1" y="0"/>
            <a:ext cx="388418" cy="14626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10" name="フッター プレースホルダー 9"/>
          <p:cNvSpPr>
            <a:spLocks noGrp="1"/>
          </p:cNvSpPr>
          <p:nvPr>
            <p:ph type="ftr" sz="quarter" idx="3"/>
          </p:nvPr>
        </p:nvSpPr>
        <p:spPr>
          <a:xfrm>
            <a:off x="12115800" y="9721516"/>
            <a:ext cx="6172200" cy="547688"/>
          </a:xfrm>
          <a:prstGeom prst="rect">
            <a:avLst/>
          </a:prstGeom>
        </p:spPr>
        <p:txBody>
          <a:bodyPr vert="horz" lIns="91440" tIns="45720" rIns="91440" bIns="45720" rtlCol="0" anchor="ctr"/>
          <a:lstStyle>
            <a:lvl1pPr algn="r">
              <a:defRPr sz="2800">
                <a:solidFill>
                  <a:schemeClr val="bg1">
                    <a:lumMod val="95000"/>
                  </a:schemeClr>
                </a:solidFill>
                <a:latin typeface="Bebas Neue Bold" panose="020B0606020202050201" pitchFamily="34" charset="0"/>
              </a:defRPr>
            </a:lvl1pPr>
          </a:lstStyle>
          <a:p>
            <a:r>
              <a:rPr lang="en-US" dirty="0">
                <a:solidFill>
                  <a:prstClr val="white">
                    <a:lumMod val="95000"/>
                  </a:prstClr>
                </a:solidFill>
              </a:rPr>
              <a:t>Presentation Title Here</a:t>
            </a:r>
          </a:p>
        </p:txBody>
      </p:sp>
      <p:sp>
        <p:nvSpPr>
          <p:cNvPr id="11" name="スライド番号プレースホルダー 10"/>
          <p:cNvSpPr>
            <a:spLocks noGrp="1"/>
          </p:cNvSpPr>
          <p:nvPr>
            <p:ph type="sldNum" sz="quarter" idx="4"/>
          </p:nvPr>
        </p:nvSpPr>
        <p:spPr>
          <a:xfrm>
            <a:off x="14173200" y="0"/>
            <a:ext cx="4114800" cy="1613532"/>
          </a:xfrm>
          <a:prstGeom prst="rect">
            <a:avLst/>
          </a:prstGeom>
        </p:spPr>
        <p:txBody>
          <a:bodyPr vert="horz" lIns="91440" tIns="45720" rIns="91440" bIns="45720" rtlCol="0" anchor="ctr"/>
          <a:lstStyle>
            <a:lvl1pPr algn="r">
              <a:defRPr sz="9600">
                <a:solidFill>
                  <a:schemeClr val="tx1">
                    <a:lumMod val="65000"/>
                    <a:lumOff val="35000"/>
                  </a:schemeClr>
                </a:solidFill>
                <a:latin typeface="Bebas Neue Bold" panose="020B0606020202050201" pitchFamily="34" charset="0"/>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Tree>
    <p:extLst>
      <p:ext uri="{BB962C8B-B14F-4D97-AF65-F5344CB8AC3E}">
        <p14:creationId xmlns:p14="http://schemas.microsoft.com/office/powerpoint/2010/main" val="248321234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hdr="0"/>
  <p:txStyles>
    <p:titleStyle>
      <a:lvl1pPr algn="l" defTabSz="1371600"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00" rtl="0" eaLnBrk="1" latinLnBrk="0" hangingPunct="1">
        <a:lnSpc>
          <a:spcPct val="90000"/>
        </a:lnSpc>
        <a:spcBef>
          <a:spcPts val="1500"/>
        </a:spcBef>
        <a:buFont typeface="Wingdings" panose="05000000000000000000" pitchFamily="2" charset="2"/>
        <a:buNone/>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正方形/長方形 14"/>
          <p:cNvSpPr/>
          <p:nvPr userDrawn="1"/>
        </p:nvSpPr>
        <p:spPr>
          <a:xfrm>
            <a:off x="0" y="9721516"/>
            <a:ext cx="18288000" cy="56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16" name="正方形/長方形 15"/>
          <p:cNvSpPr/>
          <p:nvPr userDrawn="1"/>
        </p:nvSpPr>
        <p:spPr>
          <a:xfrm>
            <a:off x="13018168" y="9721516"/>
            <a:ext cx="5269832" cy="5654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2" name="正方形/長方形 1"/>
          <p:cNvSpPr/>
          <p:nvPr userDrawn="1"/>
        </p:nvSpPr>
        <p:spPr>
          <a:xfrm>
            <a:off x="0" y="0"/>
            <a:ext cx="18288000" cy="14626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3" name="正方形/長方形 2"/>
          <p:cNvSpPr/>
          <p:nvPr userDrawn="1"/>
        </p:nvSpPr>
        <p:spPr>
          <a:xfrm>
            <a:off x="1" y="0"/>
            <a:ext cx="388418" cy="14626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10" name="フッター プレースホルダー 9"/>
          <p:cNvSpPr>
            <a:spLocks noGrp="1"/>
          </p:cNvSpPr>
          <p:nvPr>
            <p:ph type="ftr" sz="quarter" idx="3"/>
          </p:nvPr>
        </p:nvSpPr>
        <p:spPr>
          <a:xfrm>
            <a:off x="12115800" y="9721516"/>
            <a:ext cx="6172200" cy="547688"/>
          </a:xfrm>
          <a:prstGeom prst="rect">
            <a:avLst/>
          </a:prstGeom>
        </p:spPr>
        <p:txBody>
          <a:bodyPr vert="horz" lIns="91440" tIns="45720" rIns="91440" bIns="45720" rtlCol="0" anchor="ctr"/>
          <a:lstStyle>
            <a:lvl1pPr algn="r">
              <a:defRPr sz="2800">
                <a:solidFill>
                  <a:schemeClr val="bg1">
                    <a:lumMod val="95000"/>
                  </a:schemeClr>
                </a:solidFill>
                <a:latin typeface="Bebas Neue Bold" panose="020B0606020202050201" pitchFamily="34" charset="0"/>
              </a:defRPr>
            </a:lvl1pPr>
          </a:lstStyle>
          <a:p>
            <a:r>
              <a:rPr lang="en-US" dirty="0">
                <a:solidFill>
                  <a:prstClr val="white">
                    <a:lumMod val="95000"/>
                  </a:prstClr>
                </a:solidFill>
              </a:rPr>
              <a:t>Presentation Title Here</a:t>
            </a:r>
          </a:p>
        </p:txBody>
      </p:sp>
      <p:sp>
        <p:nvSpPr>
          <p:cNvPr id="11" name="スライド番号プレースホルダー 10"/>
          <p:cNvSpPr>
            <a:spLocks noGrp="1"/>
          </p:cNvSpPr>
          <p:nvPr>
            <p:ph type="sldNum" sz="quarter" idx="4"/>
          </p:nvPr>
        </p:nvSpPr>
        <p:spPr>
          <a:xfrm>
            <a:off x="14173200" y="0"/>
            <a:ext cx="4114800" cy="1613532"/>
          </a:xfrm>
          <a:prstGeom prst="rect">
            <a:avLst/>
          </a:prstGeom>
        </p:spPr>
        <p:txBody>
          <a:bodyPr vert="horz" lIns="91440" tIns="45720" rIns="91440" bIns="45720" rtlCol="0" anchor="ctr"/>
          <a:lstStyle>
            <a:lvl1pPr algn="r">
              <a:defRPr sz="9600">
                <a:solidFill>
                  <a:schemeClr val="tx1">
                    <a:lumMod val="65000"/>
                    <a:lumOff val="35000"/>
                  </a:schemeClr>
                </a:solidFill>
                <a:latin typeface="Bebas Neue Bold" panose="020B0606020202050201" pitchFamily="34" charset="0"/>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Tree>
    <p:extLst>
      <p:ext uri="{BB962C8B-B14F-4D97-AF65-F5344CB8AC3E}">
        <p14:creationId xmlns:p14="http://schemas.microsoft.com/office/powerpoint/2010/main" val="118729934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hf hdr="0"/>
  <p:txStyles>
    <p:titleStyle>
      <a:lvl1pPr algn="l" defTabSz="1371600"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00" rtl="0" eaLnBrk="1" latinLnBrk="0" hangingPunct="1">
        <a:lnSpc>
          <a:spcPct val="90000"/>
        </a:lnSpc>
        <a:spcBef>
          <a:spcPts val="1500"/>
        </a:spcBef>
        <a:buFont typeface="Wingdings" panose="05000000000000000000" pitchFamily="2" charset="2"/>
        <a:buNone/>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正方形/長方形 14"/>
          <p:cNvSpPr/>
          <p:nvPr userDrawn="1"/>
        </p:nvSpPr>
        <p:spPr>
          <a:xfrm>
            <a:off x="0" y="9721516"/>
            <a:ext cx="18288000" cy="56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16" name="正方形/長方形 15"/>
          <p:cNvSpPr/>
          <p:nvPr userDrawn="1"/>
        </p:nvSpPr>
        <p:spPr>
          <a:xfrm>
            <a:off x="13018168" y="9721516"/>
            <a:ext cx="5269832" cy="5654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2" name="正方形/長方形 1"/>
          <p:cNvSpPr/>
          <p:nvPr userDrawn="1"/>
        </p:nvSpPr>
        <p:spPr>
          <a:xfrm>
            <a:off x="0" y="0"/>
            <a:ext cx="18288000" cy="14626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3" name="正方形/長方形 2"/>
          <p:cNvSpPr/>
          <p:nvPr userDrawn="1"/>
        </p:nvSpPr>
        <p:spPr>
          <a:xfrm>
            <a:off x="1" y="0"/>
            <a:ext cx="388418" cy="14626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prstClr val="white"/>
              </a:solidFill>
            </a:endParaRPr>
          </a:p>
        </p:txBody>
      </p:sp>
      <p:sp>
        <p:nvSpPr>
          <p:cNvPr id="10" name="フッター プレースホルダー 9"/>
          <p:cNvSpPr>
            <a:spLocks noGrp="1"/>
          </p:cNvSpPr>
          <p:nvPr>
            <p:ph type="ftr" sz="quarter" idx="3"/>
          </p:nvPr>
        </p:nvSpPr>
        <p:spPr>
          <a:xfrm>
            <a:off x="12115800" y="9721516"/>
            <a:ext cx="6172200" cy="547688"/>
          </a:xfrm>
          <a:prstGeom prst="rect">
            <a:avLst/>
          </a:prstGeom>
        </p:spPr>
        <p:txBody>
          <a:bodyPr vert="horz" lIns="91440" tIns="45720" rIns="91440" bIns="45720" rtlCol="0" anchor="ctr"/>
          <a:lstStyle>
            <a:lvl1pPr algn="r">
              <a:defRPr sz="2800">
                <a:solidFill>
                  <a:schemeClr val="bg1">
                    <a:lumMod val="95000"/>
                  </a:schemeClr>
                </a:solidFill>
                <a:latin typeface="Bebas Neue Bold" panose="020B0606020202050201" pitchFamily="34" charset="0"/>
              </a:defRPr>
            </a:lvl1pPr>
          </a:lstStyle>
          <a:p>
            <a:r>
              <a:rPr lang="en-US" dirty="0">
                <a:solidFill>
                  <a:prstClr val="white">
                    <a:lumMod val="95000"/>
                  </a:prstClr>
                </a:solidFill>
              </a:rPr>
              <a:t>Presentation Title Here</a:t>
            </a:r>
          </a:p>
        </p:txBody>
      </p:sp>
      <p:sp>
        <p:nvSpPr>
          <p:cNvPr id="11" name="スライド番号プレースホルダー 10"/>
          <p:cNvSpPr>
            <a:spLocks noGrp="1"/>
          </p:cNvSpPr>
          <p:nvPr>
            <p:ph type="sldNum" sz="quarter" idx="4"/>
          </p:nvPr>
        </p:nvSpPr>
        <p:spPr>
          <a:xfrm>
            <a:off x="14173200" y="0"/>
            <a:ext cx="4114800" cy="1613532"/>
          </a:xfrm>
          <a:prstGeom prst="rect">
            <a:avLst/>
          </a:prstGeom>
        </p:spPr>
        <p:txBody>
          <a:bodyPr vert="horz" lIns="91440" tIns="45720" rIns="91440" bIns="45720" rtlCol="0" anchor="ctr"/>
          <a:lstStyle>
            <a:lvl1pPr algn="r">
              <a:defRPr sz="9600">
                <a:solidFill>
                  <a:schemeClr val="tx1">
                    <a:lumMod val="65000"/>
                    <a:lumOff val="35000"/>
                  </a:schemeClr>
                </a:solidFill>
                <a:latin typeface="Bebas Neue Bold" panose="020B0606020202050201" pitchFamily="34" charset="0"/>
              </a:defRPr>
            </a:lvl1pPr>
          </a:lstStyle>
          <a:p>
            <a:fld id="{DAEF4D36-AE85-49C9-90DE-66D02B257272}" type="slidenum">
              <a:rPr lang="en-US" smtClean="0">
                <a:solidFill>
                  <a:prstClr val="black">
                    <a:lumMod val="65000"/>
                    <a:lumOff val="35000"/>
                  </a:prstClr>
                </a:solidFill>
              </a:rPr>
              <a:pPr/>
              <a:t>‹Nº›</a:t>
            </a:fld>
            <a:endParaRPr lang="en-US">
              <a:solidFill>
                <a:prstClr val="black">
                  <a:lumMod val="65000"/>
                  <a:lumOff val="35000"/>
                </a:prstClr>
              </a:solidFill>
            </a:endParaRPr>
          </a:p>
        </p:txBody>
      </p:sp>
    </p:spTree>
    <p:extLst>
      <p:ext uri="{BB962C8B-B14F-4D97-AF65-F5344CB8AC3E}">
        <p14:creationId xmlns:p14="http://schemas.microsoft.com/office/powerpoint/2010/main" val="344500971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p:txStyles>
    <p:titleStyle>
      <a:lvl1pPr algn="l" defTabSz="1371600"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00" rtl="0" eaLnBrk="1" latinLnBrk="0" hangingPunct="1">
        <a:lnSpc>
          <a:spcPct val="90000"/>
        </a:lnSpc>
        <a:spcBef>
          <a:spcPts val="1500"/>
        </a:spcBef>
        <a:buFont typeface="Wingdings" panose="05000000000000000000" pitchFamily="2" charset="2"/>
        <a:buNone/>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9000"/>
          </a:schemeClr>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0" y="9721517"/>
            <a:ext cx="18288000" cy="56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16" name="正方形/長方形 15"/>
          <p:cNvSpPr/>
          <p:nvPr userDrawn="1"/>
        </p:nvSpPr>
        <p:spPr>
          <a:xfrm>
            <a:off x="13018169" y="9721517"/>
            <a:ext cx="5269832" cy="5654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正方形/長方形 1"/>
          <p:cNvSpPr/>
          <p:nvPr userDrawn="1"/>
        </p:nvSpPr>
        <p:spPr>
          <a:xfrm>
            <a:off x="0" y="0"/>
            <a:ext cx="18288000" cy="14626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 name="正方形/長方形 2"/>
          <p:cNvSpPr/>
          <p:nvPr userDrawn="1"/>
        </p:nvSpPr>
        <p:spPr>
          <a:xfrm>
            <a:off x="2" y="0"/>
            <a:ext cx="388418" cy="14626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9" name="Rectángulo 8"/>
          <p:cNvSpPr/>
          <p:nvPr userDrawn="1"/>
        </p:nvSpPr>
        <p:spPr>
          <a:xfrm>
            <a:off x="16883999" y="0"/>
            <a:ext cx="1404000" cy="1458000"/>
          </a:xfrm>
          <a:prstGeom prst="rect">
            <a:avLst/>
          </a:prstGeom>
          <a:blipFill dpi="0" rotWithShape="1">
            <a:blip r:embed="rId19">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 name="Marcador de texto 3"/>
          <p:cNvSpPr>
            <a:spLocks noGrp="1"/>
          </p:cNvSpPr>
          <p:nvPr>
            <p:ph type="body" idx="1"/>
          </p:nvPr>
        </p:nvSpPr>
        <p:spPr>
          <a:xfrm>
            <a:off x="1257300" y="1943100"/>
            <a:ext cx="15773400" cy="73231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スライド番号プレースホルダー 3"/>
          <p:cNvSpPr>
            <a:spLocks noGrp="1"/>
          </p:cNvSpPr>
          <p:nvPr>
            <p:ph type="sldNum" sz="quarter" idx="4"/>
          </p:nvPr>
        </p:nvSpPr>
        <p:spPr>
          <a:xfrm>
            <a:off x="17373602" y="9721517"/>
            <a:ext cx="914399" cy="547688"/>
          </a:xfrm>
          <a:prstGeom prst="rect">
            <a:avLst/>
          </a:prstGeom>
        </p:spPr>
        <p:txBody>
          <a:bodyPr anchor="ctr"/>
          <a:lstStyle>
            <a:lvl1pPr algn="ctr">
              <a:defRPr lang="en-US" sz="1800" b="1" kern="1200" smtClean="0">
                <a:solidFill>
                  <a:schemeClr val="bg1">
                    <a:lumMod val="95000"/>
                  </a:schemeClr>
                </a:solidFill>
                <a:latin typeface="Helvetica Condensed" panose="020B0606020202030204" pitchFamily="34" charset="0"/>
                <a:ea typeface="+mn-ea"/>
                <a:cs typeface="+mn-cs"/>
              </a:defRPr>
            </a:lvl1pPr>
          </a:lstStyle>
          <a:p>
            <a:fld id="{DAEF4D36-AE85-49C9-90DE-66D02B257272}" type="slidenum">
              <a:rPr lang="en-US" smtClean="0"/>
              <a:pPr/>
              <a:t>‹Nº›</a:t>
            </a:fld>
            <a:endParaRPr lang="en-US" dirty="0"/>
          </a:p>
        </p:txBody>
      </p:sp>
      <p:sp>
        <p:nvSpPr>
          <p:cNvPr id="11" name="Marcador de texto 14"/>
          <p:cNvSpPr txBox="1">
            <a:spLocks/>
          </p:cNvSpPr>
          <p:nvPr userDrawn="1"/>
        </p:nvSpPr>
        <p:spPr>
          <a:xfrm>
            <a:off x="1" y="9721517"/>
            <a:ext cx="8242301" cy="547688"/>
          </a:xfrm>
          <a:prstGeom prst="rect">
            <a:avLst/>
          </a:prstGeom>
        </p:spPr>
        <p:txBody>
          <a:bodyPr anchor="ctr"/>
          <a:lstStyle>
            <a:lvl1pPr marL="0" indent="0" algn="l" defTabSz="1371600" rtl="0" eaLnBrk="1" latinLnBrk="0" hangingPunct="1">
              <a:lnSpc>
                <a:spcPct val="100000"/>
              </a:lnSpc>
              <a:spcBef>
                <a:spcPts val="0"/>
              </a:spcBef>
              <a:buFont typeface="Wingdings" panose="05000000000000000000" pitchFamily="2" charset="2"/>
              <a:buNone/>
              <a:defRPr lang="en-US" sz="1800" kern="1200" baseline="0" dirty="0" err="1" smtClean="0">
                <a:solidFill>
                  <a:schemeClr val="bg1">
                    <a:lumMod val="95000"/>
                  </a:schemeClr>
                </a:solidFill>
                <a:latin typeface="Helvetica Condensed" panose="020B0606020202030204" pitchFamily="34" charset="0"/>
                <a:ea typeface="+mn-ea"/>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MX" sz="1800" dirty="0"/>
              <a:t>Instituto Politécnico Nacional, Centro de Investigación</a:t>
            </a:r>
            <a:r>
              <a:rPr lang="es-MX" sz="1800" baseline="0" dirty="0"/>
              <a:t> en Computación</a:t>
            </a:r>
            <a:endParaRPr lang="es-MX" sz="1800" dirty="0"/>
          </a:p>
        </p:txBody>
      </p:sp>
    </p:spTree>
    <p:extLst>
      <p:ext uri="{BB962C8B-B14F-4D97-AF65-F5344CB8AC3E}">
        <p14:creationId xmlns:p14="http://schemas.microsoft.com/office/powerpoint/2010/main" val="110940985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hf hdr="0" dt="0"/>
  <p:txStyles>
    <p:titleStyle>
      <a:lvl1pPr algn="l" defTabSz="1371669"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69"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23" indent="-228612" algn="l" defTabSz="1371669"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35" indent="-228612" algn="l" defTabSz="1371669"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45" indent="-228612" algn="l" defTabSz="1371669"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57" indent="-228612" algn="l" defTabSz="1371669" rtl="0" eaLnBrk="1" latinLnBrk="0" hangingPunct="1">
        <a:lnSpc>
          <a:spcPct val="100000"/>
        </a:lnSpc>
        <a:spcBef>
          <a:spcPts val="0"/>
        </a:spcBef>
        <a:buClr>
          <a:srgbClr val="003399"/>
        </a:buClr>
        <a:buFont typeface="Arial" panose="020B0604020202020204" pitchFamily="34" charset="0"/>
        <a:buChar char="•"/>
        <a:tabLst>
          <a:tab pos="1143057"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2089"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924"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757"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591"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69" rtl="0" eaLnBrk="1" latinLnBrk="0" hangingPunct="1">
        <a:defRPr sz="2700" kern="1200">
          <a:solidFill>
            <a:schemeClr val="tx1"/>
          </a:solidFill>
          <a:latin typeface="+mn-lt"/>
          <a:ea typeface="+mn-ea"/>
          <a:cs typeface="+mn-cs"/>
        </a:defRPr>
      </a:lvl1pPr>
      <a:lvl2pPr marL="685835" algn="l" defTabSz="1371669" rtl="0" eaLnBrk="1" latinLnBrk="0" hangingPunct="1">
        <a:defRPr sz="2700" kern="1200">
          <a:solidFill>
            <a:schemeClr val="tx1"/>
          </a:solidFill>
          <a:latin typeface="+mn-lt"/>
          <a:ea typeface="+mn-ea"/>
          <a:cs typeface="+mn-cs"/>
        </a:defRPr>
      </a:lvl2pPr>
      <a:lvl3pPr marL="1371669" algn="l" defTabSz="1371669" rtl="0" eaLnBrk="1" latinLnBrk="0" hangingPunct="1">
        <a:defRPr sz="2700" kern="1200">
          <a:solidFill>
            <a:schemeClr val="tx1"/>
          </a:solidFill>
          <a:latin typeface="+mn-lt"/>
          <a:ea typeface="+mn-ea"/>
          <a:cs typeface="+mn-cs"/>
        </a:defRPr>
      </a:lvl3pPr>
      <a:lvl4pPr marL="2057504" algn="l" defTabSz="1371669" rtl="0" eaLnBrk="1" latinLnBrk="0" hangingPunct="1">
        <a:defRPr sz="2700" kern="1200">
          <a:solidFill>
            <a:schemeClr val="tx1"/>
          </a:solidFill>
          <a:latin typeface="+mn-lt"/>
          <a:ea typeface="+mn-ea"/>
          <a:cs typeface="+mn-cs"/>
        </a:defRPr>
      </a:lvl4pPr>
      <a:lvl5pPr marL="2743337" algn="l" defTabSz="1371669" rtl="0" eaLnBrk="1" latinLnBrk="0" hangingPunct="1">
        <a:defRPr sz="2700" kern="1200">
          <a:solidFill>
            <a:schemeClr val="tx1"/>
          </a:solidFill>
          <a:latin typeface="+mn-lt"/>
          <a:ea typeface="+mn-ea"/>
          <a:cs typeface="+mn-cs"/>
        </a:defRPr>
      </a:lvl5pPr>
      <a:lvl6pPr marL="3429171" algn="l" defTabSz="1371669" rtl="0" eaLnBrk="1" latinLnBrk="0" hangingPunct="1">
        <a:defRPr sz="2700" kern="1200">
          <a:solidFill>
            <a:schemeClr val="tx1"/>
          </a:solidFill>
          <a:latin typeface="+mn-lt"/>
          <a:ea typeface="+mn-ea"/>
          <a:cs typeface="+mn-cs"/>
        </a:defRPr>
      </a:lvl6pPr>
      <a:lvl7pPr marL="4115006" algn="l" defTabSz="1371669" rtl="0" eaLnBrk="1" latinLnBrk="0" hangingPunct="1">
        <a:defRPr sz="2700" kern="1200">
          <a:solidFill>
            <a:schemeClr val="tx1"/>
          </a:solidFill>
          <a:latin typeface="+mn-lt"/>
          <a:ea typeface="+mn-ea"/>
          <a:cs typeface="+mn-cs"/>
        </a:defRPr>
      </a:lvl7pPr>
      <a:lvl8pPr marL="4800840" algn="l" defTabSz="1371669" rtl="0" eaLnBrk="1" latinLnBrk="0" hangingPunct="1">
        <a:defRPr sz="2700" kern="1200">
          <a:solidFill>
            <a:schemeClr val="tx1"/>
          </a:solidFill>
          <a:latin typeface="+mn-lt"/>
          <a:ea typeface="+mn-ea"/>
          <a:cs typeface="+mn-cs"/>
        </a:defRPr>
      </a:lvl8pPr>
      <a:lvl9pPr marL="5486675" algn="l" defTabSz="1371669"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8" Type="http://schemas.openxmlformats.org/officeDocument/2006/relationships/image" Target="../media/image101.png"/><Relationship Id="rId7" Type="http://schemas.openxmlformats.org/officeDocument/2006/relationships/image" Target="../media/image91.png"/><Relationship Id="rId1" Type="http://schemas.openxmlformats.org/officeDocument/2006/relationships/slideLayout" Target="../slideLayouts/slideLayout63.xml"/><Relationship Id="rId6" Type="http://schemas.openxmlformats.org/officeDocument/2006/relationships/image" Target="../media/image60.png"/><Relationship Id="rId11" Type="http://schemas.openxmlformats.org/officeDocument/2006/relationships/image" Target="../media/image131.png"/><Relationship Id="rId5" Type="http://schemas.openxmlformats.org/officeDocument/2006/relationships/image" Target="../media/image80.png"/><Relationship Id="rId10" Type="http://schemas.openxmlformats.org/officeDocument/2006/relationships/image" Target="../media/image120.png"/><Relationship Id="rId4" Type="http://schemas.openxmlformats.org/officeDocument/2006/relationships/image" Target="../media/image70.png"/><Relationship Id="rId9"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6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63.xml"/><Relationship Id="rId5" Type="http://schemas.openxmlformats.org/officeDocument/2006/relationships/image" Target="../media/image45.jpe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6.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63.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47.png"/><Relationship Id="rId9" Type="http://schemas.openxmlformats.org/officeDocument/2006/relationships/image" Target="../media/image53.png"/><Relationship Id="rId1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46.jpeg"/><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63.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00.png"/><Relationship Id="rId12" Type="http://schemas.openxmlformats.org/officeDocument/2006/relationships/image" Target="../media/image90.png"/><Relationship Id="rId17" Type="http://schemas.openxmlformats.org/officeDocument/2006/relationships/image" Target="../media/image10.png"/><Relationship Id="rId2" Type="http://schemas.openxmlformats.org/officeDocument/2006/relationships/image" Target="../media/image9.png"/><Relationship Id="rId16" Type="http://schemas.openxmlformats.org/officeDocument/2006/relationships/image" Target="../media/image61.png"/><Relationship Id="rId1" Type="http://schemas.openxmlformats.org/officeDocument/2006/relationships/slideLayout" Target="../slideLayouts/slideLayout63.xml"/><Relationship Id="rId11" Type="http://schemas.openxmlformats.org/officeDocument/2006/relationships/image" Target="../media/image81.png"/><Relationship Id="rId15" Type="http://schemas.openxmlformats.org/officeDocument/2006/relationships/image" Target="../media/image130.png"/><Relationship Id="rId10" Type="http://schemas.openxmlformats.org/officeDocument/2006/relationships/image" Target="../media/image71.png"/><Relationship Id="rId9" Type="http://schemas.openxmlformats.org/officeDocument/2006/relationships/image" Target="../media/image600.png"/><Relationship Id="rId1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p:cNvSpPr>
            <a:spLocks noGrp="1"/>
          </p:cNvSpPr>
          <p:nvPr>
            <p:ph type="ctrTitle"/>
          </p:nvPr>
        </p:nvSpPr>
        <p:spPr>
          <a:xfrm>
            <a:off x="5401558" y="4047906"/>
            <a:ext cx="11902985" cy="1745964"/>
          </a:xfrm>
        </p:spPr>
        <p:txBody>
          <a:bodyPr/>
          <a:lstStyle/>
          <a:p>
            <a:pPr algn="ctr">
              <a:lnSpc>
                <a:spcPct val="100000"/>
              </a:lnSpc>
              <a:spcBef>
                <a:spcPts val="0"/>
              </a:spcBef>
            </a:pPr>
            <a:r>
              <a:rPr lang="es-MX" altLang="es-MX" sz="6000" dirty="0" err="1">
                <a:solidFill>
                  <a:srgbClr val="0070C0"/>
                </a:solidFill>
                <a:ea typeface="A-OTF Shin Go Pro L" panose="020B0300000000000000" pitchFamily="34" charset="-128"/>
                <a:cs typeface="+mj-cs"/>
              </a:rPr>
              <a:t>MICROArquitectura</a:t>
            </a:r>
            <a:r>
              <a:rPr lang="es-MX" altLang="es-MX" sz="6000" dirty="0">
                <a:solidFill>
                  <a:srgbClr val="0070C0"/>
                </a:solidFill>
                <a:ea typeface="A-OTF Shin Go Pro L" panose="020B0300000000000000" pitchFamily="34" charset="-128"/>
                <a:cs typeface="+mj-cs"/>
              </a:rPr>
              <a:t> del </a:t>
            </a:r>
            <a:r>
              <a:rPr lang="es-MX" altLang="es-MX" sz="6000" dirty="0" err="1">
                <a:solidFill>
                  <a:srgbClr val="0070C0"/>
                </a:solidFill>
                <a:ea typeface="A-OTF Shin Go Pro L" panose="020B0300000000000000" pitchFamily="34" charset="-128"/>
                <a:cs typeface="+mj-cs"/>
              </a:rPr>
              <a:t>procesaor</a:t>
            </a:r>
            <a:r>
              <a:rPr lang="es-MX" altLang="es-MX" sz="6000" dirty="0">
                <a:solidFill>
                  <a:srgbClr val="0070C0"/>
                </a:solidFill>
                <a:ea typeface="A-OTF Shin Go Pro L" panose="020B0300000000000000" pitchFamily="34" charset="-128"/>
                <a:cs typeface="+mj-cs"/>
              </a:rPr>
              <a:t> </a:t>
            </a:r>
            <a:br>
              <a:rPr lang="es-MX" altLang="es-MX" sz="6000" dirty="0">
                <a:solidFill>
                  <a:srgbClr val="0070C0"/>
                </a:solidFill>
                <a:ea typeface="A-OTF Shin Go Pro L" panose="020B0300000000000000" pitchFamily="34" charset="-128"/>
                <a:cs typeface="+mj-cs"/>
              </a:rPr>
            </a:br>
            <a:r>
              <a:rPr lang="es-MX" altLang="es-MX" sz="6000" dirty="0">
                <a:solidFill>
                  <a:schemeClr val="tx1"/>
                </a:solidFill>
                <a:ea typeface="A-OTF Shin Go Pro L" panose="020B0300000000000000" pitchFamily="34" charset="-128"/>
                <a:cs typeface="+mj-cs"/>
              </a:rPr>
              <a:t>lagarto-HUN</a:t>
            </a:r>
            <a:r>
              <a:rPr lang="es-MX" altLang="es-MX" sz="6000" dirty="0">
                <a:solidFill>
                  <a:srgbClr val="0070C0"/>
                </a:solidFill>
                <a:ea typeface="A-OTF Shin Go Pro L" panose="020B0300000000000000" pitchFamily="34" charset="-128"/>
                <a:cs typeface="+mj-cs"/>
              </a:rPr>
              <a:t> </a:t>
            </a:r>
            <a:r>
              <a:rPr lang="es-MX" altLang="es-MX" sz="6000" dirty="0">
                <a:solidFill>
                  <a:srgbClr val="FFC000"/>
                </a:solidFill>
                <a:ea typeface="A-OTF Shin Go Pro L" panose="020B0300000000000000" pitchFamily="34" charset="-128"/>
                <a:cs typeface="+mj-cs"/>
              </a:rPr>
              <a:t>RISC</a:t>
            </a:r>
            <a:r>
              <a:rPr lang="es-MX" altLang="es-MX" sz="6000" dirty="0">
                <a:solidFill>
                  <a:srgbClr val="0070C0"/>
                </a:solidFill>
                <a:ea typeface="A-OTF Shin Go Pro L" panose="020B0300000000000000" pitchFamily="34" charset="-128"/>
                <a:cs typeface="+mj-cs"/>
              </a:rPr>
              <a:t>-</a:t>
            </a:r>
            <a:r>
              <a:rPr lang="es-MX" altLang="es-MX" sz="6000" dirty="0">
                <a:solidFill>
                  <a:srgbClr val="C00000"/>
                </a:solidFill>
                <a:ea typeface="A-OTF Shin Go Pro L" panose="020B0300000000000000" pitchFamily="34" charset="-128"/>
                <a:cs typeface="+mj-cs"/>
              </a:rPr>
              <a:t>V</a:t>
            </a:r>
            <a:endParaRPr lang="es-MX" sz="6000" dirty="0">
              <a:solidFill>
                <a:srgbClr val="C00000"/>
              </a:solidFill>
              <a:ea typeface="A-OTF Shin Go Pro L" panose="020B0300000000000000" pitchFamily="34" charset="-128"/>
              <a:cs typeface="+mj-cs"/>
            </a:endParaRPr>
          </a:p>
        </p:txBody>
      </p:sp>
      <p:sp>
        <p:nvSpPr>
          <p:cNvPr id="12" name="Subtítulo 11"/>
          <p:cNvSpPr>
            <a:spLocks noGrp="1"/>
          </p:cNvSpPr>
          <p:nvPr>
            <p:ph type="subTitle" idx="1"/>
          </p:nvPr>
        </p:nvSpPr>
        <p:spPr>
          <a:xfrm>
            <a:off x="6023728" y="7911794"/>
            <a:ext cx="12252134" cy="954117"/>
          </a:xfrm>
        </p:spPr>
        <p:txBody>
          <a:bodyPr>
            <a:normAutofit fontScale="32500" lnSpcReduction="20000"/>
          </a:bodyPr>
          <a:lstStyle/>
          <a:p>
            <a:r>
              <a:rPr lang="es-MX" sz="6000" dirty="0">
                <a:solidFill>
                  <a:srgbClr val="0070C0"/>
                </a:solidFill>
                <a:ea typeface="A-OTF Shin Go Pro L" panose="020B0300000000000000" pitchFamily="34" charset="-128"/>
                <a:cs typeface="+mj-cs"/>
              </a:rPr>
              <a:t>Dr. Luis A. Villa Vargas</a:t>
            </a:r>
          </a:p>
          <a:p>
            <a:r>
              <a:rPr lang="es-MX" sz="6000" dirty="0">
                <a:solidFill>
                  <a:srgbClr val="0070C0"/>
                </a:solidFill>
                <a:ea typeface="A-OTF Shin Go Pro L" panose="020B0300000000000000" pitchFamily="34" charset="-128"/>
                <a:cs typeface="+mj-cs"/>
              </a:rPr>
              <a:t>Dr. Marco A. Ramírez Salinas</a:t>
            </a:r>
          </a:p>
          <a:p>
            <a:r>
              <a:rPr lang="es-MX" sz="6000" dirty="0">
                <a:solidFill>
                  <a:srgbClr val="0070C0"/>
                </a:solidFill>
                <a:ea typeface="A-OTF Shin Go Pro L" panose="020B0300000000000000" pitchFamily="34" charset="-128"/>
                <a:cs typeface="+mj-cs"/>
              </a:rPr>
              <a:t>M. En C. José A. Flores Escobar</a:t>
            </a:r>
          </a:p>
        </p:txBody>
      </p:sp>
      <p:sp>
        <p:nvSpPr>
          <p:cNvPr id="4" name="Marcador de número de diapositiva 3"/>
          <p:cNvSpPr>
            <a:spLocks noGrp="1"/>
          </p:cNvSpPr>
          <p:nvPr>
            <p:ph type="sldNum" sz="quarter" idx="4294967295"/>
          </p:nvPr>
        </p:nvSpPr>
        <p:spPr>
          <a:xfrm>
            <a:off x="16321088" y="9689308"/>
            <a:ext cx="1966913" cy="547688"/>
          </a:xfrm>
        </p:spPr>
        <p:txBody>
          <a:bodyPr/>
          <a:lstStyle/>
          <a:p>
            <a:fld id="{0910068A-FE07-4B3F-84AA-889A876D93F7}" type="slidenum">
              <a:rPr lang="es-MX">
                <a:solidFill>
                  <a:prstClr val="white">
                    <a:lumMod val="95000"/>
                  </a:prstClr>
                </a:solidFill>
              </a:rPr>
              <a:pPr/>
              <a:t>1</a:t>
            </a:fld>
            <a:endParaRPr lang="es-MX">
              <a:solidFill>
                <a:prstClr val="white">
                  <a:lumMod val="95000"/>
                </a:prstClr>
              </a:solidFill>
            </a:endParaRPr>
          </a:p>
        </p:txBody>
      </p:sp>
      <p:sp>
        <p:nvSpPr>
          <p:cNvPr id="7" name="Subtítulo 8">
            <a:extLst>
              <a:ext uri="{FF2B5EF4-FFF2-40B4-BE49-F238E27FC236}">
                <a16:creationId xmlns:a16="http://schemas.microsoft.com/office/drawing/2014/main" id="{E03D7016-287F-4A68-8FFA-BD0F5C75C77B}"/>
              </a:ext>
            </a:extLst>
          </p:cNvPr>
          <p:cNvSpPr txBox="1">
            <a:spLocks/>
          </p:cNvSpPr>
          <p:nvPr/>
        </p:nvSpPr>
        <p:spPr>
          <a:xfrm>
            <a:off x="459596" y="229046"/>
            <a:ext cx="17646914" cy="445226"/>
          </a:xfrm>
          <a:prstGeom prst="rect">
            <a:avLst/>
          </a:prstGeom>
        </p:spPr>
        <p:txBody>
          <a:bodyPr vert="horz" lIns="137160" tIns="68580" rIns="137160" bIns="68580" rtlCol="0">
            <a:noAutofit/>
          </a:bodyPr>
          <a:lstStyle>
            <a:lvl1pPr marL="0" indent="0" algn="l" defTabSz="914446" rtl="0" eaLnBrk="1" latinLnBrk="0" hangingPunct="1">
              <a:lnSpc>
                <a:spcPct val="100000"/>
              </a:lnSpc>
              <a:spcBef>
                <a:spcPts val="0"/>
              </a:spcBef>
              <a:buFont typeface="Wingdings" panose="05000000000000000000" pitchFamily="2" charset="2"/>
              <a:buNone/>
              <a:defRPr sz="2000" kern="1200" baseline="0">
                <a:solidFill>
                  <a:schemeClr val="bg2">
                    <a:lumMod val="25000"/>
                  </a:schemeClr>
                </a:solidFill>
                <a:latin typeface="+mj-lt"/>
                <a:ea typeface="A-OTF Gothic BBB Pro Medium" panose="020B0400000000000000" pitchFamily="34" charset="-128"/>
                <a:cs typeface="Clear Sans Light" panose="020B0303030202020304" pitchFamily="34" charset="0"/>
              </a:defRPr>
            </a:lvl1pPr>
            <a:lvl2pPr marL="457223" indent="0" algn="ctr" defTabSz="914446" rtl="0" eaLnBrk="1" latinLnBrk="0" hangingPunct="1">
              <a:lnSpc>
                <a:spcPct val="100000"/>
              </a:lnSpc>
              <a:spcBef>
                <a:spcPts val="0"/>
              </a:spcBef>
              <a:buClr>
                <a:srgbClr val="0099FF"/>
              </a:buClr>
              <a:buFont typeface="Wingdings" panose="05000000000000000000" pitchFamily="2" charset="2"/>
              <a:buNone/>
              <a:defRPr sz="2000" kern="1200">
                <a:solidFill>
                  <a:schemeClr val="tx1"/>
                </a:solidFill>
                <a:latin typeface="Roboto Light" panose="02000000000000000000" pitchFamily="2" charset="0"/>
                <a:ea typeface="Roboto Light" panose="02000000000000000000" pitchFamily="2" charset="0"/>
                <a:cs typeface="+mn-cs"/>
              </a:defRPr>
            </a:lvl2pPr>
            <a:lvl3pPr marL="914446" indent="0" algn="ctr" defTabSz="914446" rtl="0" eaLnBrk="1" latinLnBrk="0" hangingPunct="1">
              <a:lnSpc>
                <a:spcPct val="100000"/>
              </a:lnSpc>
              <a:spcBef>
                <a:spcPts val="0"/>
              </a:spcBef>
              <a:buClr>
                <a:srgbClr val="0066CC"/>
              </a:buClr>
              <a:buFont typeface="Arial" panose="020B0604020202020204" pitchFamily="34" charset="0"/>
              <a:buNone/>
              <a:defRPr sz="1800" kern="1200">
                <a:solidFill>
                  <a:schemeClr val="tx1"/>
                </a:solidFill>
                <a:latin typeface="Roboto Condensed" panose="02000000000000000000" pitchFamily="2" charset="0"/>
                <a:ea typeface="Roboto Condensed" panose="02000000000000000000" pitchFamily="2" charset="0"/>
                <a:cs typeface="+mn-cs"/>
              </a:defRPr>
            </a:lvl3pPr>
            <a:lvl4pPr marL="1371669" indent="0" algn="ctr" defTabSz="914446" rtl="0" eaLnBrk="1" latinLnBrk="0" hangingPunct="1">
              <a:lnSpc>
                <a:spcPct val="100000"/>
              </a:lnSpc>
              <a:spcBef>
                <a:spcPts val="0"/>
              </a:spcBef>
              <a:buClr>
                <a:srgbClr val="0033CC"/>
              </a:buClr>
              <a:buFont typeface="Arial" panose="020B0604020202020204" pitchFamily="34" charset="0"/>
              <a:buNone/>
              <a:defRPr sz="1600" kern="1200">
                <a:solidFill>
                  <a:schemeClr val="tx1"/>
                </a:solidFill>
                <a:latin typeface="Roboto Condensed Light" panose="02000000000000000000" pitchFamily="2" charset="0"/>
                <a:ea typeface="Roboto Condensed Light" panose="02000000000000000000" pitchFamily="2" charset="0"/>
                <a:cs typeface="+mn-cs"/>
              </a:defRPr>
            </a:lvl4pPr>
            <a:lvl5pPr marL="1828891" indent="0" algn="ctr" defTabSz="914446" rtl="0" eaLnBrk="1" latinLnBrk="0" hangingPunct="1">
              <a:lnSpc>
                <a:spcPct val="100000"/>
              </a:lnSpc>
              <a:spcBef>
                <a:spcPts val="0"/>
              </a:spcBef>
              <a:buClr>
                <a:srgbClr val="003399"/>
              </a:buClr>
              <a:buFont typeface="Arial" panose="020B0604020202020204" pitchFamily="34" charset="0"/>
              <a:buNone/>
              <a:tabLst>
                <a:tab pos="762038" algn="l"/>
              </a:tabLst>
              <a:defRPr sz="1600" kern="1200">
                <a:solidFill>
                  <a:schemeClr val="tx1"/>
                </a:solidFill>
                <a:latin typeface="Roboto Condensed Light" panose="02000000000000000000" pitchFamily="2" charset="0"/>
                <a:ea typeface="Roboto Condensed Light" panose="02000000000000000000" pitchFamily="2" charset="0"/>
                <a:cs typeface="+mn-cs"/>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371669"/>
            <a:r>
              <a:rPr lang="es-MX" sz="5400" dirty="0">
                <a:solidFill>
                  <a:srgbClr val="00B0F0"/>
                </a:solidFill>
                <a:ea typeface="A-OTF Shin Go Pro L" panose="020B0300000000000000" pitchFamily="34" charset="-128"/>
                <a:cs typeface="+mj-cs"/>
              </a:rPr>
              <a:t>Introducción</a:t>
            </a:r>
          </a:p>
        </p:txBody>
      </p:sp>
      <p:pic>
        <p:nvPicPr>
          <p:cNvPr id="5" name="Picture 4">
            <a:extLst>
              <a:ext uri="{FF2B5EF4-FFF2-40B4-BE49-F238E27FC236}">
                <a16:creationId xmlns:a16="http://schemas.microsoft.com/office/drawing/2014/main" id="{B1E17B83-9ED1-4B6F-9DCD-B5D04AA76B20}"/>
              </a:ext>
            </a:extLst>
          </p:cNvPr>
          <p:cNvPicPr>
            <a:picLocks noChangeAspect="1"/>
          </p:cNvPicPr>
          <p:nvPr/>
        </p:nvPicPr>
        <p:blipFill>
          <a:blip r:embed="rId2"/>
          <a:stretch>
            <a:fillRect/>
          </a:stretch>
        </p:blipFill>
        <p:spPr>
          <a:xfrm rot="16200000">
            <a:off x="-626663" y="3016241"/>
            <a:ext cx="7114479" cy="4941962"/>
          </a:xfrm>
          <a:prstGeom prst="rect">
            <a:avLst/>
          </a:prstGeom>
        </p:spPr>
      </p:pic>
      <p:sp>
        <p:nvSpPr>
          <p:cNvPr id="10" name="TextBox 9">
            <a:extLst>
              <a:ext uri="{FF2B5EF4-FFF2-40B4-BE49-F238E27FC236}">
                <a16:creationId xmlns:a16="http://schemas.microsoft.com/office/drawing/2014/main" id="{896E0CEE-43CB-4DD6-86DD-A7903134280F}"/>
              </a:ext>
            </a:extLst>
          </p:cNvPr>
          <p:cNvSpPr txBox="1"/>
          <p:nvPr/>
        </p:nvSpPr>
        <p:spPr>
          <a:xfrm>
            <a:off x="1925907" y="9259375"/>
            <a:ext cx="13116876" cy="347403"/>
          </a:xfrm>
          <a:prstGeom prst="rect">
            <a:avLst/>
          </a:prstGeom>
          <a:noFill/>
        </p:spPr>
        <p:txBody>
          <a:bodyPr wrap="square">
            <a:spAutoFit/>
          </a:bodyPr>
          <a:lstStyle/>
          <a:p>
            <a:pPr defTabSz="1371669">
              <a:lnSpc>
                <a:spcPct val="80000"/>
              </a:lnSpc>
            </a:pPr>
            <a:r>
              <a:rPr lang="es-MX" sz="1950" dirty="0">
                <a:solidFill>
                  <a:srgbClr val="0070C0"/>
                </a:solidFill>
                <a:latin typeface="Bebas Neue Regular"/>
                <a:ea typeface="A-OTF Shin Go Pro L" panose="020B0300000000000000" pitchFamily="34" charset="-128"/>
              </a:rPr>
              <a:t>Sargantana, </a:t>
            </a:r>
            <a:r>
              <a:rPr lang="es-MX" sz="1950" dirty="0">
                <a:solidFill>
                  <a:srgbClr val="00B0F0"/>
                </a:solidFill>
                <a:latin typeface="Bebas Neue Regular"/>
                <a:ea typeface="A-OTF Shin Go Pro L" panose="020B0300000000000000" pitchFamily="34" charset="-128"/>
              </a:rPr>
              <a:t>3ra generación de procesadores Lagarto, fabricado </a:t>
            </a:r>
            <a:r>
              <a:rPr lang="es-MX" sz="1950" dirty="0" err="1">
                <a:solidFill>
                  <a:srgbClr val="00B0F0"/>
                </a:solidFill>
                <a:latin typeface="Bebas Neue Regular"/>
                <a:ea typeface="A-OTF Shin Go Pro L" panose="020B0300000000000000" pitchFamily="34" charset="-128"/>
              </a:rPr>
              <a:t>via</a:t>
            </a:r>
            <a:r>
              <a:rPr lang="es-MX" sz="1950" dirty="0">
                <a:solidFill>
                  <a:srgbClr val="00B0F0"/>
                </a:solidFill>
                <a:latin typeface="Bebas Neue Regular"/>
                <a:ea typeface="A-OTF Shin Go Pro L" panose="020B0300000000000000" pitchFamily="34" charset="-128"/>
              </a:rPr>
              <a:t> </a:t>
            </a:r>
            <a:r>
              <a:rPr lang="es-MX" sz="1950" dirty="0" err="1">
                <a:solidFill>
                  <a:srgbClr val="00B0F0"/>
                </a:solidFill>
                <a:latin typeface="Bebas Neue Regular"/>
                <a:ea typeface="A-OTF Shin Go Pro L" panose="020B0300000000000000" pitchFamily="34" charset="-128"/>
              </a:rPr>
              <a:t>Europractice</a:t>
            </a:r>
            <a:r>
              <a:rPr lang="es-MX" sz="1950" dirty="0">
                <a:solidFill>
                  <a:srgbClr val="00B0F0"/>
                </a:solidFill>
                <a:latin typeface="Bebas Neue Regular"/>
                <a:ea typeface="A-OTF Shin Go Pro L" panose="020B0300000000000000" pitchFamily="34" charset="-128"/>
              </a:rPr>
              <a:t>.</a:t>
            </a:r>
          </a:p>
        </p:txBody>
      </p:sp>
    </p:spTree>
    <p:extLst>
      <p:ext uri="{BB962C8B-B14F-4D97-AF65-F5344CB8AC3E}">
        <p14:creationId xmlns:p14="http://schemas.microsoft.com/office/powerpoint/2010/main" val="169242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t>Valores y módulos</a:t>
            </a:r>
          </a:p>
        </p:txBody>
      </p:sp>
      <p:sp>
        <p:nvSpPr>
          <p:cNvPr id="2" name="Subtítulo 1">
            <a:extLst>
              <a:ext uri="{FF2B5EF4-FFF2-40B4-BE49-F238E27FC236}">
                <a16:creationId xmlns:a16="http://schemas.microsoft.com/office/drawing/2014/main" id="{5C3FF96B-A0BB-DB4E-5867-AA4C576BECBB}"/>
              </a:ext>
            </a:extLst>
          </p:cNvPr>
          <p:cNvSpPr>
            <a:spLocks noGrp="1"/>
          </p:cNvSpPr>
          <p:nvPr>
            <p:ph type="subTitle" idx="1"/>
          </p:nvPr>
        </p:nvSpPr>
        <p:spPr/>
        <p:txBody>
          <a:bodyPr/>
          <a:lstStyle/>
          <a:p>
            <a:endParaRPr lang="es-MX" dirty="0"/>
          </a:p>
        </p:txBody>
      </p:sp>
      <p:sp>
        <p:nvSpPr>
          <p:cNvPr id="10" name="Marcador de contenido 9"/>
          <p:cNvSpPr>
            <a:spLocks noGrp="1"/>
          </p:cNvSpPr>
          <p:nvPr>
            <p:ph sz="quarter" idx="12"/>
          </p:nvPr>
        </p:nvSpPr>
        <p:spPr>
          <a:xfrm>
            <a:off x="403994" y="1743491"/>
            <a:ext cx="17426807" cy="7535624"/>
          </a:xfrm>
        </p:spPr>
        <p:txBody>
          <a:bodyPr>
            <a:normAutofit/>
          </a:bodyPr>
          <a:lstStyle/>
          <a:p>
            <a:pPr lvl="1">
              <a:buFont typeface="Wingdings" panose="05000000000000000000" pitchFamily="2" charset="2"/>
              <a:buChar char="§"/>
            </a:pPr>
            <a:r>
              <a:rPr lang="es-MX" sz="3000" dirty="0">
                <a:solidFill>
                  <a:srgbClr val="0070C0"/>
                </a:solidFill>
                <a:latin typeface="+mj-lt"/>
                <a:ea typeface="A-OTF Shin Go Pro L" panose="020B0300000000000000" pitchFamily="34" charset="-128"/>
                <a:cs typeface="+mj-cs"/>
              </a:rPr>
              <a:t>Verilog usa los valores 𝑥 para representar valores desconocidos y valores 𝑧 para representar altas impedancias</a:t>
            </a:r>
            <a:r>
              <a:rPr lang="es-MX" dirty="0"/>
              <a:t>.</a:t>
            </a:r>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marL="228611" lvl="1" indent="0">
              <a:buNone/>
            </a:pPr>
            <a:endParaRPr lang="es-MX" dirty="0"/>
          </a:p>
          <a:p>
            <a:pPr lvl="1">
              <a:buFont typeface="Wingdings" panose="05000000000000000000" pitchFamily="2" charset="2"/>
              <a:buChar char="§"/>
            </a:pPr>
            <a:r>
              <a:rPr lang="es-MX" sz="3000" dirty="0">
                <a:solidFill>
                  <a:srgbClr val="0070C0"/>
                </a:solidFill>
                <a:latin typeface="+mj-lt"/>
                <a:ea typeface="A-OTF Shin Go Pro L" panose="020B0300000000000000" pitchFamily="34" charset="-128"/>
                <a:cs typeface="+mj-cs"/>
              </a:rPr>
              <a:t>Módulos</a:t>
            </a:r>
          </a:p>
          <a:p>
            <a:pPr lvl="2">
              <a:buFont typeface="Arial" panose="020B0604020202020204" pitchFamily="34" charset="0"/>
              <a:buChar char="•"/>
            </a:pPr>
            <a:r>
              <a:rPr lang="es-MX" sz="3000" dirty="0">
                <a:solidFill>
                  <a:srgbClr val="0070C0"/>
                </a:solidFill>
                <a:latin typeface="+mj-lt"/>
                <a:ea typeface="A-OTF Shin Go Pro L" panose="020B0300000000000000" pitchFamily="34" charset="-128"/>
                <a:cs typeface="+mj-cs"/>
              </a:rPr>
              <a:t>La palabra principal en un bloque descrito en Verilog es</a:t>
            </a:r>
            <a:r>
              <a:rPr lang="es-MX" dirty="0"/>
              <a:t> </a:t>
            </a:r>
            <a:r>
              <a:rPr lang="es-MX" dirty="0">
                <a:solidFill>
                  <a:srgbClr val="C00000"/>
                </a:solidFill>
              </a:rPr>
              <a:t>module</a:t>
            </a:r>
            <a:r>
              <a:rPr lang="es-MX" dirty="0"/>
              <a:t>.</a:t>
            </a:r>
          </a:p>
          <a:p>
            <a:endParaRPr lang="es-MX" dirty="0"/>
          </a:p>
        </p:txBody>
      </p:sp>
      <p:sp>
        <p:nvSpPr>
          <p:cNvPr id="20" name="Marcador de texto 8">
            <a:extLst>
              <a:ext uri="{FF2B5EF4-FFF2-40B4-BE49-F238E27FC236}">
                <a16:creationId xmlns:a16="http://schemas.microsoft.com/office/drawing/2014/main" id="{C38413B5-AE7F-446F-8CD7-25BA23F19007}"/>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10</a:t>
            </a:fld>
            <a:endParaRPr lang="en-US" dirty="0"/>
          </a:p>
        </p:txBody>
      </p:sp>
      <p:graphicFrame>
        <p:nvGraphicFramePr>
          <p:cNvPr id="12" name="Table 30"/>
          <p:cNvGraphicFramePr>
            <a:graphicFrameLocks noGrp="1"/>
          </p:cNvGraphicFramePr>
          <p:nvPr>
            <p:extLst>
              <p:ext uri="{D42A27DB-BD31-4B8C-83A1-F6EECF244321}">
                <p14:modId xmlns:p14="http://schemas.microsoft.com/office/powerpoint/2010/main" val="4093017550"/>
              </p:ext>
            </p:extLst>
          </p:nvPr>
        </p:nvGraphicFramePr>
        <p:xfrm>
          <a:off x="4030571" y="3097252"/>
          <a:ext cx="3030844" cy="2010294"/>
        </p:xfrm>
        <a:graphic>
          <a:graphicData uri="http://schemas.openxmlformats.org/drawingml/2006/table">
            <a:tbl>
              <a:tblPr firstRow="1" bandRow="1">
                <a:tableStyleId>{9DCAF9ED-07DC-4A11-8D7F-57B35C25682E}</a:tableStyleId>
              </a:tblPr>
              <a:tblGrid>
                <a:gridCol w="1145558">
                  <a:extLst>
                    <a:ext uri="{9D8B030D-6E8A-4147-A177-3AD203B41FA5}">
                      <a16:colId xmlns:a16="http://schemas.microsoft.com/office/drawing/2014/main" val="20000"/>
                    </a:ext>
                  </a:extLst>
                </a:gridCol>
                <a:gridCol w="1885286">
                  <a:extLst>
                    <a:ext uri="{9D8B030D-6E8A-4147-A177-3AD203B41FA5}">
                      <a16:colId xmlns:a16="http://schemas.microsoft.com/office/drawing/2014/main" val="20001"/>
                    </a:ext>
                  </a:extLst>
                </a:gridCol>
              </a:tblGrid>
              <a:tr h="365298">
                <a:tc>
                  <a:txBody>
                    <a:bodyPr/>
                    <a:lstStyle/>
                    <a:p>
                      <a:r>
                        <a:rPr lang="es-MX" sz="1200" dirty="0"/>
                        <a:t>Indicador</a:t>
                      </a:r>
                      <a:r>
                        <a:rPr lang="es-MX" sz="1200" baseline="0" dirty="0"/>
                        <a:t> de Base</a:t>
                      </a:r>
                      <a:endParaRPr lang="es-MX" sz="1200" dirty="0">
                        <a:latin typeface="Helvetica Condensed" panose="020B0606020202030204" pitchFamily="34" charset="0"/>
                      </a:endParaRPr>
                    </a:p>
                  </a:txBody>
                  <a:tcPr/>
                </a:tc>
                <a:tc>
                  <a:txBody>
                    <a:bodyPr/>
                    <a:lstStyle/>
                    <a:p>
                      <a:r>
                        <a:rPr lang="es-MX" sz="1200" dirty="0"/>
                        <a:t>Base</a:t>
                      </a:r>
                      <a:endParaRPr lang="es-MX" sz="1200" dirty="0">
                        <a:latin typeface="Helvetica Condensed" panose="020B0606020202030204" pitchFamily="34" charset="0"/>
                      </a:endParaRPr>
                    </a:p>
                  </a:txBody>
                  <a:tcPr/>
                </a:tc>
                <a:extLst>
                  <a:ext uri="{0D108BD9-81ED-4DB2-BD59-A6C34878D82A}">
                    <a16:rowId xmlns:a16="http://schemas.microsoft.com/office/drawing/2014/main" val="10000"/>
                  </a:ext>
                </a:extLst>
              </a:tr>
              <a:tr h="365298">
                <a:tc>
                  <a:txBody>
                    <a:bodyPr/>
                    <a:lstStyle/>
                    <a:p>
                      <a:r>
                        <a:rPr lang="es-MX" sz="1200" dirty="0"/>
                        <a:t>‘b  ‘B</a:t>
                      </a:r>
                      <a:endParaRPr lang="es-MX" sz="1200" dirty="0">
                        <a:latin typeface="Helvetica Condensed" panose="020B0606020202030204" pitchFamily="34" charset="0"/>
                      </a:endParaRPr>
                    </a:p>
                  </a:txBody>
                  <a:tcPr/>
                </a:tc>
                <a:tc>
                  <a:txBody>
                    <a:bodyPr/>
                    <a:lstStyle/>
                    <a:p>
                      <a:r>
                        <a:rPr lang="es-MX" sz="1200" dirty="0"/>
                        <a:t>Binario</a:t>
                      </a:r>
                      <a:endParaRPr lang="es-MX" sz="1200" dirty="0">
                        <a:latin typeface="Helvetica Condensed" panose="020B0606020202030204" pitchFamily="34" charset="0"/>
                      </a:endParaRPr>
                    </a:p>
                  </a:txBody>
                  <a:tcPr/>
                </a:tc>
                <a:extLst>
                  <a:ext uri="{0D108BD9-81ED-4DB2-BD59-A6C34878D82A}">
                    <a16:rowId xmlns:a16="http://schemas.microsoft.com/office/drawing/2014/main" val="10001"/>
                  </a:ext>
                </a:extLst>
              </a:tr>
              <a:tr h="365298">
                <a:tc>
                  <a:txBody>
                    <a:bodyPr/>
                    <a:lstStyle/>
                    <a:p>
                      <a:r>
                        <a:rPr lang="es-MX" sz="1200" dirty="0"/>
                        <a:t>‘d  ‘D</a:t>
                      </a:r>
                      <a:endParaRPr lang="es-MX" sz="1200" dirty="0">
                        <a:latin typeface="Helvetica Condensed" panose="020B0606020202030204" pitchFamily="34" charset="0"/>
                      </a:endParaRPr>
                    </a:p>
                  </a:txBody>
                  <a:tcPr/>
                </a:tc>
                <a:tc>
                  <a:txBody>
                    <a:bodyPr/>
                    <a:lstStyle/>
                    <a:p>
                      <a:r>
                        <a:rPr lang="es-MX" sz="1200" dirty="0"/>
                        <a:t>Decimal (predeterminado)</a:t>
                      </a:r>
                      <a:endParaRPr lang="es-MX" sz="1200" dirty="0">
                        <a:latin typeface="Helvetica Condensed" panose="020B0606020202030204" pitchFamily="34" charset="0"/>
                      </a:endParaRPr>
                    </a:p>
                  </a:txBody>
                  <a:tcPr/>
                </a:tc>
                <a:extLst>
                  <a:ext uri="{0D108BD9-81ED-4DB2-BD59-A6C34878D82A}">
                    <a16:rowId xmlns:a16="http://schemas.microsoft.com/office/drawing/2014/main" val="10002"/>
                  </a:ext>
                </a:extLst>
              </a:tr>
              <a:tr h="365298">
                <a:tc>
                  <a:txBody>
                    <a:bodyPr/>
                    <a:lstStyle/>
                    <a:p>
                      <a:r>
                        <a:rPr lang="es-MX" sz="1200" dirty="0"/>
                        <a:t>‘h  ‘H</a:t>
                      </a:r>
                      <a:endParaRPr lang="es-MX" sz="1200" dirty="0">
                        <a:latin typeface="Helvetica Condensed" panose="020B0606020202030204" pitchFamily="34" charset="0"/>
                      </a:endParaRPr>
                    </a:p>
                  </a:txBody>
                  <a:tcPr/>
                </a:tc>
                <a:tc>
                  <a:txBody>
                    <a:bodyPr/>
                    <a:lstStyle/>
                    <a:p>
                      <a:r>
                        <a:rPr lang="es-MX" sz="1200" dirty="0"/>
                        <a:t>Hexadecimal</a:t>
                      </a:r>
                      <a:endParaRPr lang="es-MX" sz="1200" dirty="0">
                        <a:latin typeface="Helvetica Condensed" panose="020B0606020202030204" pitchFamily="34" charset="0"/>
                      </a:endParaRPr>
                    </a:p>
                  </a:txBody>
                  <a:tcPr/>
                </a:tc>
                <a:extLst>
                  <a:ext uri="{0D108BD9-81ED-4DB2-BD59-A6C34878D82A}">
                    <a16:rowId xmlns:a16="http://schemas.microsoft.com/office/drawing/2014/main" val="10003"/>
                  </a:ext>
                </a:extLst>
              </a:tr>
              <a:tr h="365298">
                <a:tc>
                  <a:txBody>
                    <a:bodyPr/>
                    <a:lstStyle/>
                    <a:p>
                      <a:r>
                        <a:rPr lang="es-MX" sz="1200" dirty="0"/>
                        <a:t>‘o  ‘O</a:t>
                      </a:r>
                      <a:endParaRPr lang="es-MX" sz="1200" dirty="0">
                        <a:latin typeface="Helvetica Condensed" panose="020B0606020202030204" pitchFamily="34" charset="0"/>
                      </a:endParaRPr>
                    </a:p>
                  </a:txBody>
                  <a:tcPr/>
                </a:tc>
                <a:tc>
                  <a:txBody>
                    <a:bodyPr/>
                    <a:lstStyle/>
                    <a:p>
                      <a:r>
                        <a:rPr lang="es-MX" sz="1200" dirty="0"/>
                        <a:t>Octal</a:t>
                      </a:r>
                      <a:endParaRPr lang="es-MX" sz="1200" dirty="0">
                        <a:latin typeface="Helvetica Condensed" panose="020B0606020202030204" pitchFamily="34" charset="0"/>
                      </a:endParaRPr>
                    </a:p>
                  </a:txBody>
                  <a:tcPr/>
                </a:tc>
                <a:extLst>
                  <a:ext uri="{0D108BD9-81ED-4DB2-BD59-A6C34878D82A}">
                    <a16:rowId xmlns:a16="http://schemas.microsoft.com/office/drawing/2014/main" val="10004"/>
                  </a:ext>
                </a:extLst>
              </a:tr>
            </a:tbl>
          </a:graphicData>
        </a:graphic>
      </p:graphicFrame>
      <p:sp>
        <p:nvSpPr>
          <p:cNvPr id="13" name="Rectangle 31"/>
          <p:cNvSpPr/>
          <p:nvPr/>
        </p:nvSpPr>
        <p:spPr>
          <a:xfrm>
            <a:off x="4133062" y="2745772"/>
            <a:ext cx="2618024" cy="307777"/>
          </a:xfrm>
          <a:prstGeom prst="rect">
            <a:avLst/>
          </a:prstGeom>
        </p:spPr>
        <p:txBody>
          <a:bodyPr wrap="none">
            <a:spAutoFit/>
          </a:bodyPr>
          <a:lstStyle/>
          <a:p>
            <a:r>
              <a:rPr lang="en-US" sz="1400" b="1" dirty="0" err="1">
                <a:latin typeface="Helvetica Condensed" panose="020B0606020202030204" pitchFamily="34" charset="0"/>
                <a:cs typeface="Aparajita" panose="020B0604020202020204" pitchFamily="34" charset="0"/>
              </a:rPr>
              <a:t>Tabla</a:t>
            </a:r>
            <a:r>
              <a:rPr lang="en-US" sz="1400" b="1" dirty="0">
                <a:latin typeface="Helvetica Condensed" panose="020B0606020202030204" pitchFamily="34" charset="0"/>
                <a:cs typeface="Aparajita" panose="020B0604020202020204" pitchFamily="34" charset="0"/>
              </a:rPr>
              <a:t> 1. </a:t>
            </a:r>
            <a:r>
              <a:rPr lang="es-MX" sz="1400" dirty="0">
                <a:latin typeface="Helvetica Condensed" panose="020B0606020202030204" pitchFamily="34" charset="0"/>
                <a:cs typeface="Aparajita" panose="020B0604020202020204" pitchFamily="34" charset="0"/>
              </a:rPr>
              <a:t>Especificadores</a:t>
            </a:r>
            <a:r>
              <a:rPr lang="en-US" sz="1400" dirty="0">
                <a:latin typeface="Helvetica Condensed" panose="020B0606020202030204" pitchFamily="34" charset="0"/>
                <a:cs typeface="Aparajita" panose="020B0604020202020204" pitchFamily="34" charset="0"/>
              </a:rPr>
              <a:t> de Base</a:t>
            </a:r>
          </a:p>
        </p:txBody>
      </p:sp>
      <p:graphicFrame>
        <p:nvGraphicFramePr>
          <p:cNvPr id="14" name="Table 32"/>
          <p:cNvGraphicFramePr>
            <a:graphicFrameLocks noGrp="1"/>
          </p:cNvGraphicFramePr>
          <p:nvPr>
            <p:extLst>
              <p:ext uri="{D42A27DB-BD31-4B8C-83A1-F6EECF244321}">
                <p14:modId xmlns:p14="http://schemas.microsoft.com/office/powerpoint/2010/main" val="2720272271"/>
              </p:ext>
            </p:extLst>
          </p:nvPr>
        </p:nvGraphicFramePr>
        <p:xfrm>
          <a:off x="9739888" y="2550460"/>
          <a:ext cx="3902526" cy="2557086"/>
        </p:xfrm>
        <a:graphic>
          <a:graphicData uri="http://schemas.openxmlformats.org/drawingml/2006/table">
            <a:tbl>
              <a:tblPr firstRow="1" bandRow="1">
                <a:tableStyleId>{9DCAF9ED-07DC-4A11-8D7F-57B35C25682E}</a:tableStyleId>
              </a:tblPr>
              <a:tblGrid>
                <a:gridCol w="897182">
                  <a:extLst>
                    <a:ext uri="{9D8B030D-6E8A-4147-A177-3AD203B41FA5}">
                      <a16:colId xmlns:a16="http://schemas.microsoft.com/office/drawing/2014/main" val="20000"/>
                    </a:ext>
                  </a:extLst>
                </a:gridCol>
                <a:gridCol w="1054081">
                  <a:extLst>
                    <a:ext uri="{9D8B030D-6E8A-4147-A177-3AD203B41FA5}">
                      <a16:colId xmlns:a16="http://schemas.microsoft.com/office/drawing/2014/main" val="20001"/>
                    </a:ext>
                  </a:extLst>
                </a:gridCol>
                <a:gridCol w="897182">
                  <a:extLst>
                    <a:ext uri="{9D8B030D-6E8A-4147-A177-3AD203B41FA5}">
                      <a16:colId xmlns:a16="http://schemas.microsoft.com/office/drawing/2014/main" val="20002"/>
                    </a:ext>
                  </a:extLst>
                </a:gridCol>
                <a:gridCol w="1054081">
                  <a:extLst>
                    <a:ext uri="{9D8B030D-6E8A-4147-A177-3AD203B41FA5}">
                      <a16:colId xmlns:a16="http://schemas.microsoft.com/office/drawing/2014/main" val="20003"/>
                    </a:ext>
                  </a:extLst>
                </a:gridCol>
              </a:tblGrid>
              <a:tr h="365298">
                <a:tc>
                  <a:txBody>
                    <a:bodyPr/>
                    <a:lstStyle/>
                    <a:p>
                      <a:r>
                        <a:rPr lang="es-MX" sz="1400" dirty="0"/>
                        <a:t>Número</a:t>
                      </a:r>
                      <a:endParaRPr lang="es-MX" sz="1400" dirty="0">
                        <a:latin typeface="Helvetica Condensed" panose="020B0606020202030204" pitchFamily="34" charset="0"/>
                      </a:endParaRPr>
                    </a:p>
                  </a:txBody>
                  <a:tcPr/>
                </a:tc>
                <a:tc>
                  <a:txBody>
                    <a:bodyPr/>
                    <a:lstStyle/>
                    <a:p>
                      <a:r>
                        <a:rPr lang="es-MX" sz="1400" dirty="0"/>
                        <a:t>Valor</a:t>
                      </a:r>
                      <a:endParaRPr lang="es-MX" sz="1400" dirty="0">
                        <a:latin typeface="Helvetica Condensed" panose="020B0606020202030204" pitchFamily="34" charset="0"/>
                      </a:endParaRPr>
                    </a:p>
                  </a:txBody>
                  <a:tcPr/>
                </a:tc>
                <a:tc>
                  <a:txBody>
                    <a:bodyPr/>
                    <a:lstStyle/>
                    <a:p>
                      <a:r>
                        <a:rPr lang="es-MX" sz="1400" dirty="0"/>
                        <a:t>Número</a:t>
                      </a:r>
                      <a:endParaRPr lang="es-MX" sz="1400" dirty="0">
                        <a:latin typeface="Helvetica Condensed" panose="020B0606020202030204" pitchFamily="34" charset="0"/>
                      </a:endParaRPr>
                    </a:p>
                  </a:txBody>
                  <a:tcPr/>
                </a:tc>
                <a:tc>
                  <a:txBody>
                    <a:bodyPr/>
                    <a:lstStyle/>
                    <a:p>
                      <a:r>
                        <a:rPr lang="es-MX" sz="1400" dirty="0"/>
                        <a:t>Valor</a:t>
                      </a:r>
                      <a:endParaRPr lang="es-MX" sz="1400" dirty="0">
                        <a:latin typeface="Helvetica Condensed" panose="020B0606020202030204" pitchFamily="34" charset="0"/>
                      </a:endParaRPr>
                    </a:p>
                  </a:txBody>
                  <a:tcPr/>
                </a:tc>
                <a:extLst>
                  <a:ext uri="{0D108BD9-81ED-4DB2-BD59-A6C34878D82A}">
                    <a16:rowId xmlns:a16="http://schemas.microsoft.com/office/drawing/2014/main" val="10000"/>
                  </a:ext>
                </a:extLst>
              </a:tr>
              <a:tr h="365298">
                <a:tc>
                  <a:txBody>
                    <a:bodyPr/>
                    <a:lstStyle/>
                    <a:p>
                      <a:r>
                        <a:rPr lang="es-MX" sz="1400" dirty="0"/>
                        <a:t>8’b0</a:t>
                      </a:r>
                      <a:endParaRPr lang="es-MX" sz="1400" dirty="0">
                        <a:latin typeface="Helvetica Condensed" panose="020B0606020202030204" pitchFamily="34" charset="0"/>
                      </a:endParaRPr>
                    </a:p>
                  </a:txBody>
                  <a:tcPr/>
                </a:tc>
                <a:tc>
                  <a:txBody>
                    <a:bodyPr/>
                    <a:lstStyle/>
                    <a:p>
                      <a:r>
                        <a:rPr lang="es-MX" sz="1400" dirty="0"/>
                        <a:t>00000000</a:t>
                      </a:r>
                      <a:endParaRPr lang="es-MX" sz="1400" dirty="0">
                        <a:latin typeface="Helvetica Condensed" panose="020B0606020202030204" pitchFamily="34" charset="0"/>
                      </a:endParaRPr>
                    </a:p>
                  </a:txBody>
                  <a:tcPr/>
                </a:tc>
                <a:tc>
                  <a:txBody>
                    <a:bodyPr/>
                    <a:lstStyle/>
                    <a:p>
                      <a:r>
                        <a:rPr lang="es-MX" sz="1400" dirty="0"/>
                        <a:t>8’b1</a:t>
                      </a:r>
                      <a:endParaRPr lang="es-MX" sz="1400" dirty="0">
                        <a:latin typeface="Helvetica Condensed" panose="020B0606020202030204" pitchFamily="34" charset="0"/>
                      </a:endParaRPr>
                    </a:p>
                  </a:txBody>
                  <a:tcPr/>
                </a:tc>
                <a:tc>
                  <a:txBody>
                    <a:bodyPr/>
                    <a:lstStyle/>
                    <a:p>
                      <a:r>
                        <a:rPr lang="es-MX" sz="1400" dirty="0"/>
                        <a:t>00000001</a:t>
                      </a:r>
                      <a:endParaRPr lang="es-MX" sz="1400" dirty="0">
                        <a:latin typeface="Helvetica Condensed" panose="020B0606020202030204" pitchFamily="34" charset="0"/>
                      </a:endParaRPr>
                    </a:p>
                  </a:txBody>
                  <a:tcPr/>
                </a:tc>
                <a:extLst>
                  <a:ext uri="{0D108BD9-81ED-4DB2-BD59-A6C34878D82A}">
                    <a16:rowId xmlns:a16="http://schemas.microsoft.com/office/drawing/2014/main" val="10001"/>
                  </a:ext>
                </a:extLst>
              </a:tr>
              <a:tr h="365298">
                <a:tc>
                  <a:txBody>
                    <a:bodyPr/>
                    <a:lstStyle/>
                    <a:p>
                      <a:r>
                        <a:rPr lang="es-MX" sz="1400" dirty="0"/>
                        <a:t>8’bx</a:t>
                      </a:r>
                      <a:endParaRPr lang="es-MX" sz="1400" dirty="0">
                        <a:latin typeface="Helvetica Condensed" panose="020B0606020202030204" pitchFamily="34" charset="0"/>
                      </a:endParaRPr>
                    </a:p>
                  </a:txBody>
                  <a:tcPr/>
                </a:tc>
                <a:tc>
                  <a:txBody>
                    <a:bodyPr/>
                    <a:lstStyle/>
                    <a:p>
                      <a:r>
                        <a:rPr lang="es-MX" sz="1400" dirty="0" err="1"/>
                        <a:t>xxxxxxxx</a:t>
                      </a:r>
                      <a:endParaRPr lang="es-MX" sz="1400" dirty="0">
                        <a:latin typeface="Helvetica Condensed" panose="020B0606020202030204" pitchFamily="34" charset="0"/>
                      </a:endParaRPr>
                    </a:p>
                  </a:txBody>
                  <a:tcPr/>
                </a:tc>
                <a:tc>
                  <a:txBody>
                    <a:bodyPr/>
                    <a:lstStyle/>
                    <a:p>
                      <a:r>
                        <a:rPr lang="es-MX" sz="1400" dirty="0"/>
                        <a:t>8’hz1</a:t>
                      </a:r>
                      <a:endParaRPr lang="es-MX" sz="1400" dirty="0">
                        <a:latin typeface="Helvetica Condensed" panose="020B0606020202030204" pitchFamily="34" charset="0"/>
                      </a:endParaRPr>
                    </a:p>
                  </a:txBody>
                  <a:tcPr/>
                </a:tc>
                <a:tc>
                  <a:txBody>
                    <a:bodyPr/>
                    <a:lstStyle/>
                    <a:p>
                      <a:r>
                        <a:rPr lang="es-MX" sz="1400" dirty="0"/>
                        <a:t>zzzz0001</a:t>
                      </a:r>
                      <a:endParaRPr lang="es-MX" sz="1400" dirty="0">
                        <a:latin typeface="Helvetica Condensed" panose="020B0606020202030204" pitchFamily="34" charset="0"/>
                      </a:endParaRPr>
                    </a:p>
                  </a:txBody>
                  <a:tcPr/>
                </a:tc>
                <a:extLst>
                  <a:ext uri="{0D108BD9-81ED-4DB2-BD59-A6C34878D82A}">
                    <a16:rowId xmlns:a16="http://schemas.microsoft.com/office/drawing/2014/main" val="10002"/>
                  </a:ext>
                </a:extLst>
              </a:tr>
              <a:tr h="365298">
                <a:tc>
                  <a:txBody>
                    <a:bodyPr/>
                    <a:lstStyle/>
                    <a:p>
                      <a:r>
                        <a:rPr lang="es-MX" sz="1400" dirty="0"/>
                        <a:t>8’b1x</a:t>
                      </a:r>
                      <a:endParaRPr lang="es-MX" sz="1400" dirty="0">
                        <a:latin typeface="Helvetica Condensed" panose="020B0606020202030204" pitchFamily="34" charset="0"/>
                      </a:endParaRPr>
                    </a:p>
                  </a:txBody>
                  <a:tcPr/>
                </a:tc>
                <a:tc>
                  <a:txBody>
                    <a:bodyPr/>
                    <a:lstStyle/>
                    <a:p>
                      <a:r>
                        <a:rPr lang="es-MX" sz="1400" dirty="0"/>
                        <a:t>0000001x</a:t>
                      </a:r>
                      <a:endParaRPr lang="es-MX" sz="1400" dirty="0">
                        <a:latin typeface="Helvetica Condensed" panose="020B0606020202030204" pitchFamily="34" charset="0"/>
                      </a:endParaRPr>
                    </a:p>
                  </a:txBody>
                  <a:tcPr/>
                </a:tc>
                <a:tc>
                  <a:txBody>
                    <a:bodyPr/>
                    <a:lstStyle/>
                    <a:p>
                      <a:r>
                        <a:rPr lang="es-MX" sz="1400" dirty="0"/>
                        <a:t>8’bx1</a:t>
                      </a:r>
                      <a:endParaRPr lang="es-MX" sz="1400" dirty="0">
                        <a:latin typeface="Helvetica Condensed" panose="020B0606020202030204" pitchFamily="34" charset="0"/>
                      </a:endParaRPr>
                    </a:p>
                  </a:txBody>
                  <a:tcPr/>
                </a:tc>
                <a:tc>
                  <a:txBody>
                    <a:bodyPr/>
                    <a:lstStyle/>
                    <a:p>
                      <a:r>
                        <a:rPr lang="es-MX" sz="1400" dirty="0"/>
                        <a:t>xxxxxxx1</a:t>
                      </a:r>
                      <a:endParaRPr lang="es-MX" sz="1400" dirty="0">
                        <a:latin typeface="Helvetica Condensed" panose="020B0606020202030204" pitchFamily="34" charset="0"/>
                      </a:endParaRPr>
                    </a:p>
                  </a:txBody>
                  <a:tcPr/>
                </a:tc>
                <a:extLst>
                  <a:ext uri="{0D108BD9-81ED-4DB2-BD59-A6C34878D82A}">
                    <a16:rowId xmlns:a16="http://schemas.microsoft.com/office/drawing/2014/main" val="10003"/>
                  </a:ext>
                </a:extLst>
              </a:tr>
              <a:tr h="365298">
                <a:tc>
                  <a:txBody>
                    <a:bodyPr/>
                    <a:lstStyle/>
                    <a:p>
                      <a:r>
                        <a:rPr lang="es-MX" sz="1400" dirty="0"/>
                        <a:t>8’b0x</a:t>
                      </a:r>
                      <a:endParaRPr lang="es-MX" sz="1400" dirty="0">
                        <a:latin typeface="Helvetica Condensed" panose="020B0606020202030204" pitchFamily="34" charset="0"/>
                      </a:endParaRPr>
                    </a:p>
                  </a:txBody>
                  <a:tcPr/>
                </a:tc>
                <a:tc>
                  <a:txBody>
                    <a:bodyPr/>
                    <a:lstStyle/>
                    <a:p>
                      <a:r>
                        <a:rPr lang="es-MX" sz="1400" dirty="0"/>
                        <a:t>0000000x</a:t>
                      </a:r>
                      <a:endParaRPr lang="es-MX" sz="1400" dirty="0">
                        <a:latin typeface="Helvetica Condensed" panose="020B0606020202030204" pitchFamily="34" charset="0"/>
                      </a:endParaRPr>
                    </a:p>
                  </a:txBody>
                  <a:tcPr/>
                </a:tc>
                <a:tc>
                  <a:txBody>
                    <a:bodyPr/>
                    <a:lstStyle/>
                    <a:p>
                      <a:r>
                        <a:rPr lang="es-MX" sz="1400" dirty="0"/>
                        <a:t>8’bx0</a:t>
                      </a:r>
                      <a:endParaRPr lang="es-MX" sz="1400" dirty="0">
                        <a:latin typeface="Helvetica Condensed" panose="020B0606020202030204" pitchFamily="34" charset="0"/>
                      </a:endParaRPr>
                    </a:p>
                  </a:txBody>
                  <a:tcPr/>
                </a:tc>
                <a:tc>
                  <a:txBody>
                    <a:bodyPr/>
                    <a:lstStyle/>
                    <a:p>
                      <a:r>
                        <a:rPr lang="es-MX" sz="1400" dirty="0"/>
                        <a:t>xxxxxxx0</a:t>
                      </a:r>
                      <a:endParaRPr lang="es-MX" sz="1400" dirty="0">
                        <a:latin typeface="Helvetica Condensed" panose="020B0606020202030204" pitchFamily="34" charset="0"/>
                      </a:endParaRPr>
                    </a:p>
                  </a:txBody>
                  <a:tcPr/>
                </a:tc>
                <a:extLst>
                  <a:ext uri="{0D108BD9-81ED-4DB2-BD59-A6C34878D82A}">
                    <a16:rowId xmlns:a16="http://schemas.microsoft.com/office/drawing/2014/main" val="10004"/>
                  </a:ext>
                </a:extLst>
              </a:tr>
              <a:tr h="365298">
                <a:tc>
                  <a:txBody>
                    <a:bodyPr/>
                    <a:lstStyle/>
                    <a:p>
                      <a:r>
                        <a:rPr lang="es-MX" sz="1400" dirty="0"/>
                        <a:t>8’hx</a:t>
                      </a:r>
                      <a:endParaRPr lang="es-MX" sz="1400" dirty="0">
                        <a:latin typeface="Helvetica Condensed" panose="020B0606020202030204" pitchFamily="34" charset="0"/>
                      </a:endParaRPr>
                    </a:p>
                  </a:txBody>
                  <a:tcPr/>
                </a:tc>
                <a:tc>
                  <a:txBody>
                    <a:bodyPr/>
                    <a:lstStyle/>
                    <a:p>
                      <a:r>
                        <a:rPr lang="es-MX" sz="1400" dirty="0" err="1"/>
                        <a:t>xxxxxxxx</a:t>
                      </a:r>
                      <a:endParaRPr lang="es-MX" sz="1400" dirty="0">
                        <a:latin typeface="Helvetica Condensed" panose="020B0606020202030204" pitchFamily="34" charset="0"/>
                      </a:endParaRPr>
                    </a:p>
                  </a:txBody>
                  <a:tcPr/>
                </a:tc>
                <a:tc>
                  <a:txBody>
                    <a:bodyPr/>
                    <a:lstStyle/>
                    <a:p>
                      <a:r>
                        <a:rPr lang="es-MX" sz="1400" dirty="0"/>
                        <a:t>8’hz</a:t>
                      </a:r>
                      <a:endParaRPr lang="es-MX" sz="1400" dirty="0">
                        <a:latin typeface="Helvetica Condensed" panose="020B0606020202030204" pitchFamily="34" charset="0"/>
                      </a:endParaRPr>
                    </a:p>
                  </a:txBody>
                  <a:tcPr/>
                </a:tc>
                <a:tc>
                  <a:txBody>
                    <a:bodyPr/>
                    <a:lstStyle/>
                    <a:p>
                      <a:r>
                        <a:rPr lang="es-MX" sz="1400" dirty="0" err="1"/>
                        <a:t>zzzzzzzz</a:t>
                      </a:r>
                      <a:endParaRPr lang="es-MX" sz="1400" dirty="0">
                        <a:latin typeface="Helvetica Condensed" panose="020B0606020202030204" pitchFamily="34" charset="0"/>
                      </a:endParaRPr>
                    </a:p>
                  </a:txBody>
                  <a:tcPr/>
                </a:tc>
                <a:extLst>
                  <a:ext uri="{0D108BD9-81ED-4DB2-BD59-A6C34878D82A}">
                    <a16:rowId xmlns:a16="http://schemas.microsoft.com/office/drawing/2014/main" val="10005"/>
                  </a:ext>
                </a:extLst>
              </a:tr>
              <a:tr h="365298">
                <a:tc>
                  <a:txBody>
                    <a:bodyPr/>
                    <a:lstStyle/>
                    <a:p>
                      <a:r>
                        <a:rPr lang="es-MX" sz="1400" dirty="0"/>
                        <a:t>8’hzx</a:t>
                      </a:r>
                      <a:endParaRPr lang="es-MX" sz="1400" dirty="0">
                        <a:latin typeface="Helvetica Condensed" panose="020B0606020202030204" pitchFamily="34" charset="0"/>
                      </a:endParaRPr>
                    </a:p>
                  </a:txBody>
                  <a:tcPr/>
                </a:tc>
                <a:tc>
                  <a:txBody>
                    <a:bodyPr/>
                    <a:lstStyle/>
                    <a:p>
                      <a:r>
                        <a:rPr lang="es-MX" sz="1400" dirty="0" err="1"/>
                        <a:t>zzzzxxxx</a:t>
                      </a:r>
                      <a:endParaRPr lang="es-MX" sz="1400" dirty="0">
                        <a:latin typeface="Helvetica Condensed" panose="020B0606020202030204" pitchFamily="34" charset="0"/>
                      </a:endParaRPr>
                    </a:p>
                  </a:txBody>
                  <a:tcPr/>
                </a:tc>
                <a:tc>
                  <a:txBody>
                    <a:bodyPr/>
                    <a:lstStyle/>
                    <a:p>
                      <a:r>
                        <a:rPr lang="es-MX" sz="1400" dirty="0"/>
                        <a:t>8’h0z</a:t>
                      </a:r>
                      <a:endParaRPr lang="es-MX" sz="1400" dirty="0">
                        <a:latin typeface="Helvetica Condensed" panose="020B0606020202030204" pitchFamily="34" charset="0"/>
                      </a:endParaRPr>
                    </a:p>
                  </a:txBody>
                  <a:tcPr/>
                </a:tc>
                <a:tc>
                  <a:txBody>
                    <a:bodyPr/>
                    <a:lstStyle/>
                    <a:p>
                      <a:r>
                        <a:rPr lang="es-MX" sz="1400" dirty="0"/>
                        <a:t>0000zzzz</a:t>
                      </a:r>
                      <a:endParaRPr lang="es-MX" sz="1400" dirty="0">
                        <a:latin typeface="Helvetica Condensed" panose="020B0606020202030204" pitchFamily="34" charset="0"/>
                      </a:endParaRPr>
                    </a:p>
                  </a:txBody>
                  <a:tcPr/>
                </a:tc>
                <a:extLst>
                  <a:ext uri="{0D108BD9-81ED-4DB2-BD59-A6C34878D82A}">
                    <a16:rowId xmlns:a16="http://schemas.microsoft.com/office/drawing/2014/main" val="10006"/>
                  </a:ext>
                </a:extLst>
              </a:tr>
            </a:tbl>
          </a:graphicData>
        </a:graphic>
      </p:graphicFrame>
      <p:sp>
        <p:nvSpPr>
          <p:cNvPr id="15" name="Rectangle 33"/>
          <p:cNvSpPr/>
          <p:nvPr/>
        </p:nvSpPr>
        <p:spPr>
          <a:xfrm>
            <a:off x="9767890" y="2242683"/>
            <a:ext cx="3249608" cy="307777"/>
          </a:xfrm>
          <a:prstGeom prst="rect">
            <a:avLst/>
          </a:prstGeom>
        </p:spPr>
        <p:txBody>
          <a:bodyPr wrap="none">
            <a:spAutoFit/>
          </a:bodyPr>
          <a:lstStyle/>
          <a:p>
            <a:r>
              <a:rPr lang="es-MX" sz="1400" b="1" dirty="0">
                <a:latin typeface="Helvetica Condensed" panose="020B0606020202030204" pitchFamily="34" charset="0"/>
                <a:cs typeface="Aparajita" panose="020B0604020202020204" pitchFamily="34" charset="0"/>
              </a:rPr>
              <a:t>Tabla 2. </a:t>
            </a:r>
            <a:r>
              <a:rPr lang="es-MX" sz="1400" dirty="0">
                <a:latin typeface="Helvetica Condensed" panose="020B0606020202030204" pitchFamily="34" charset="0"/>
                <a:cs typeface="Aparajita" panose="020B0604020202020204" pitchFamily="34" charset="0"/>
              </a:rPr>
              <a:t>Números y sus representaciones</a:t>
            </a:r>
          </a:p>
        </p:txBody>
      </p:sp>
      <p:pic>
        <p:nvPicPr>
          <p:cNvPr id="16" name="Picture 19"/>
          <p:cNvPicPr>
            <a:picLocks noChangeAspect="1"/>
          </p:cNvPicPr>
          <p:nvPr/>
        </p:nvPicPr>
        <p:blipFill rotWithShape="1">
          <a:blip r:embed="rId2">
            <a:duotone>
              <a:prstClr val="black"/>
              <a:schemeClr val="accent2">
                <a:tint val="45000"/>
                <a:satMod val="400000"/>
              </a:schemeClr>
            </a:duotone>
          </a:blip>
          <a:srcRect l="50000" t="14721" r="30374" b="66800"/>
          <a:stretch/>
        </p:blipFill>
        <p:spPr>
          <a:xfrm>
            <a:off x="3716444" y="6649765"/>
            <a:ext cx="3975808" cy="1135945"/>
          </a:xfrm>
          <a:prstGeom prst="rect">
            <a:avLst/>
          </a:prstGeom>
        </p:spPr>
      </p:pic>
      <p:sp>
        <p:nvSpPr>
          <p:cNvPr id="17" name="Rectangle 20"/>
          <p:cNvSpPr/>
          <p:nvPr/>
        </p:nvSpPr>
        <p:spPr>
          <a:xfrm>
            <a:off x="3716444" y="8008920"/>
            <a:ext cx="3975808" cy="313531"/>
          </a:xfrm>
          <a:prstGeom prst="rect">
            <a:avLst/>
          </a:prstGeom>
        </p:spPr>
        <p:txBody>
          <a:bodyPr wrap="square">
            <a:spAutoFit/>
          </a:bodyPr>
          <a:lstStyle/>
          <a:p>
            <a:pPr algn="ctr"/>
            <a:r>
              <a:rPr lang="es-MX" sz="1400" b="1" dirty="0">
                <a:latin typeface="Helvetica Condensed" panose="020B0606020202030204" pitchFamily="34" charset="0"/>
                <a:cs typeface="Aparajita" panose="020B0604020202020204" pitchFamily="34" charset="0"/>
              </a:rPr>
              <a:t>Figura 1. Multiplexor a Nivel de Compuerta</a:t>
            </a:r>
          </a:p>
        </p:txBody>
      </p:sp>
      <p:sp>
        <p:nvSpPr>
          <p:cNvPr id="18" name="TextBox 21"/>
          <p:cNvSpPr txBox="1"/>
          <p:nvPr/>
        </p:nvSpPr>
        <p:spPr>
          <a:xfrm>
            <a:off x="9739888" y="6688178"/>
            <a:ext cx="3902526" cy="2677656"/>
          </a:xfrm>
          <a:prstGeom prst="rect">
            <a:avLst/>
          </a:prstGeom>
          <a:noFill/>
          <a:ln>
            <a:solidFill>
              <a:schemeClr val="tx1"/>
            </a:solidFill>
            <a:prstDash val="lgDash"/>
          </a:ln>
        </p:spPr>
        <p:txBody>
          <a:bodyPr wrap="square" rtlCol="0">
            <a:spAutoFit/>
          </a:bodyPr>
          <a:lstStyle/>
          <a:p>
            <a:r>
              <a:rPr lang="es-MX" sz="1400" b="1" dirty="0">
                <a:latin typeface="Courier" panose="02060409020205020404" pitchFamily="49" charset="0"/>
                <a:cs typeface="Aparajita" panose="020B0604020202020204" pitchFamily="34" charset="0"/>
              </a:rPr>
              <a:t>Ejemplo</a:t>
            </a:r>
          </a:p>
          <a:p>
            <a:endParaRPr lang="es-MX" sz="1400" b="1" dirty="0">
              <a:latin typeface="Courier" panose="02060409020205020404" pitchFamily="49" charset="0"/>
              <a:cs typeface="Aparajita" panose="020B0604020202020204" pitchFamily="34" charset="0"/>
            </a:endParaRPr>
          </a:p>
          <a:p>
            <a:r>
              <a:rPr lang="es-MX" sz="1400" b="1" dirty="0">
                <a:solidFill>
                  <a:srgbClr val="0070C0"/>
                </a:solidFill>
                <a:latin typeface="Courier" panose="02060409020205020404" pitchFamily="49" charset="0"/>
                <a:cs typeface="Aparajita" panose="020B0604020202020204" pitchFamily="34" charset="0"/>
              </a:rPr>
              <a:t>module</a:t>
            </a:r>
            <a:r>
              <a:rPr lang="es-MX" sz="1400" dirty="0">
                <a:solidFill>
                  <a:srgbClr val="0070C0"/>
                </a:solidFill>
                <a:latin typeface="Courier" panose="02060409020205020404" pitchFamily="49" charset="0"/>
                <a:cs typeface="Aparajita" panose="020B0604020202020204" pitchFamily="34" charset="0"/>
              </a:rPr>
              <a:t> </a:t>
            </a:r>
            <a:r>
              <a:rPr lang="es-MX" sz="1400" dirty="0" err="1">
                <a:latin typeface="Courier" panose="02060409020205020404" pitchFamily="49" charset="0"/>
                <a:cs typeface="Aparajita" panose="020B0604020202020204" pitchFamily="34" charset="0"/>
              </a:rPr>
              <a:t>mux</a:t>
            </a:r>
            <a:r>
              <a:rPr lang="es-MX" sz="1400" dirty="0">
                <a:latin typeface="Courier" panose="02060409020205020404" pitchFamily="49" charset="0"/>
                <a:cs typeface="Aparajita" panose="020B0604020202020204" pitchFamily="34" charset="0"/>
              </a:rPr>
              <a:t>(OUT, A, B SEL);</a:t>
            </a:r>
          </a:p>
          <a:p>
            <a:r>
              <a:rPr lang="es-MX" sz="1400" dirty="0">
                <a:latin typeface="Courier" panose="02060409020205020404" pitchFamily="49" charset="0"/>
                <a:cs typeface="Aparajita" panose="020B0604020202020204" pitchFamily="34" charset="0"/>
              </a:rPr>
              <a:t>output OUT;</a:t>
            </a:r>
          </a:p>
          <a:p>
            <a:r>
              <a:rPr lang="es-MX" sz="1400" dirty="0">
                <a:latin typeface="Courier" panose="02060409020205020404" pitchFamily="49" charset="0"/>
                <a:cs typeface="Aparajita" panose="020B0604020202020204" pitchFamily="34" charset="0"/>
              </a:rPr>
              <a:t>input A,B,SEL;</a:t>
            </a:r>
          </a:p>
          <a:p>
            <a:endParaRPr lang="es-MX" sz="1400" dirty="0">
              <a:latin typeface="Courier" panose="02060409020205020404" pitchFamily="49" charset="0"/>
              <a:cs typeface="Aparajita" panose="020B0604020202020204" pitchFamily="34" charset="0"/>
            </a:endParaRPr>
          </a:p>
          <a:p>
            <a:r>
              <a:rPr lang="es-MX" sz="1400" dirty="0" err="1">
                <a:latin typeface="Courier" panose="02060409020205020404" pitchFamily="49" charset="0"/>
                <a:cs typeface="Aparajita" panose="020B0604020202020204" pitchFamily="34" charset="0"/>
              </a:rPr>
              <a:t>not</a:t>
            </a:r>
            <a:r>
              <a:rPr lang="es-MX" sz="1400" dirty="0">
                <a:latin typeface="Courier" panose="02060409020205020404" pitchFamily="49" charset="0"/>
                <a:cs typeface="Aparajita" panose="020B0604020202020204" pitchFamily="34" charset="0"/>
              </a:rPr>
              <a:t> I5 (</a:t>
            </a:r>
            <a:r>
              <a:rPr lang="es-MX" sz="1400" dirty="0" err="1">
                <a:latin typeface="Courier" panose="02060409020205020404" pitchFamily="49" charset="0"/>
                <a:cs typeface="Aparajita" panose="020B0604020202020204" pitchFamily="34" charset="0"/>
              </a:rPr>
              <a:t>sel_n,SEL</a:t>
            </a:r>
            <a:r>
              <a:rPr lang="es-MX" sz="1400" dirty="0">
                <a:latin typeface="Courier" panose="02060409020205020404" pitchFamily="49" charset="0"/>
                <a:cs typeface="Aparajita" panose="020B0604020202020204" pitchFamily="34" charset="0"/>
              </a:rPr>
              <a:t>);</a:t>
            </a:r>
          </a:p>
          <a:p>
            <a:r>
              <a:rPr lang="es-MX" sz="1400" dirty="0">
                <a:latin typeface="Courier" panose="02060409020205020404" pitchFamily="49" charset="0"/>
                <a:cs typeface="Aparajita" panose="020B0604020202020204" pitchFamily="34" charset="0"/>
              </a:rPr>
              <a:t>and I6 (</a:t>
            </a:r>
            <a:r>
              <a:rPr lang="es-MX" sz="1400" dirty="0" err="1">
                <a:latin typeface="Courier" panose="02060409020205020404" pitchFamily="49" charset="0"/>
                <a:cs typeface="Aparajita" panose="020B0604020202020204" pitchFamily="34" charset="0"/>
              </a:rPr>
              <a:t>sel_a,A,SEL</a:t>
            </a:r>
            <a:r>
              <a:rPr lang="es-MX" sz="1400" dirty="0">
                <a:latin typeface="Courier" panose="02060409020205020404" pitchFamily="49" charset="0"/>
                <a:cs typeface="Aparajita" panose="020B0604020202020204" pitchFamily="34" charset="0"/>
              </a:rPr>
              <a:t>);</a:t>
            </a:r>
          </a:p>
          <a:p>
            <a:r>
              <a:rPr lang="es-MX" sz="1400" dirty="0">
                <a:latin typeface="Courier" panose="02060409020205020404" pitchFamily="49" charset="0"/>
                <a:cs typeface="Aparajita" panose="020B0604020202020204" pitchFamily="34" charset="0"/>
              </a:rPr>
              <a:t>and I7 (</a:t>
            </a:r>
            <a:r>
              <a:rPr lang="es-MX" sz="1400" dirty="0" err="1">
                <a:latin typeface="Courier" panose="02060409020205020404" pitchFamily="49" charset="0"/>
                <a:cs typeface="Aparajita" panose="020B0604020202020204" pitchFamily="34" charset="0"/>
              </a:rPr>
              <a:t>sel_b,sel_n,B</a:t>
            </a:r>
            <a:r>
              <a:rPr lang="es-MX" sz="1400" dirty="0">
                <a:latin typeface="Courier" panose="02060409020205020404" pitchFamily="49" charset="0"/>
                <a:cs typeface="Aparajita" panose="020B0604020202020204" pitchFamily="34" charset="0"/>
              </a:rPr>
              <a:t>);</a:t>
            </a:r>
          </a:p>
          <a:p>
            <a:endParaRPr lang="es-MX" sz="1400" dirty="0">
              <a:latin typeface="Courier" panose="02060409020205020404" pitchFamily="49" charset="0"/>
              <a:cs typeface="Aparajita" panose="020B0604020202020204" pitchFamily="34" charset="0"/>
            </a:endParaRPr>
          </a:p>
          <a:p>
            <a:r>
              <a:rPr lang="es-MX" sz="1400" dirty="0" err="1">
                <a:latin typeface="Courier" panose="02060409020205020404" pitchFamily="49" charset="0"/>
                <a:cs typeface="Aparajita" panose="020B0604020202020204" pitchFamily="34" charset="0"/>
              </a:rPr>
              <a:t>or</a:t>
            </a:r>
            <a:r>
              <a:rPr lang="es-MX" sz="1400" dirty="0">
                <a:latin typeface="Courier" panose="02060409020205020404" pitchFamily="49" charset="0"/>
                <a:cs typeface="Aparajita" panose="020B0604020202020204" pitchFamily="34" charset="0"/>
              </a:rPr>
              <a:t> I4    (</a:t>
            </a:r>
            <a:r>
              <a:rPr lang="es-MX" sz="1400" dirty="0" err="1">
                <a:latin typeface="Courier" panose="02060409020205020404" pitchFamily="49" charset="0"/>
                <a:cs typeface="Aparajita" panose="020B0604020202020204" pitchFamily="34" charset="0"/>
              </a:rPr>
              <a:t>OUT,sel_a,sel_b</a:t>
            </a:r>
            <a:r>
              <a:rPr lang="es-MX" sz="1400" dirty="0">
                <a:latin typeface="Courier" panose="02060409020205020404" pitchFamily="49" charset="0"/>
                <a:cs typeface="Aparajita" panose="020B0604020202020204" pitchFamily="34" charset="0"/>
              </a:rPr>
              <a:t>);</a:t>
            </a:r>
          </a:p>
          <a:p>
            <a:r>
              <a:rPr lang="es-MX" sz="1400" b="1" dirty="0" err="1">
                <a:solidFill>
                  <a:srgbClr val="0070C0"/>
                </a:solidFill>
                <a:latin typeface="Courier" panose="02060409020205020404" pitchFamily="49" charset="0"/>
                <a:cs typeface="Aparajita" panose="020B0604020202020204" pitchFamily="34" charset="0"/>
              </a:rPr>
              <a:t>endmodule</a:t>
            </a:r>
            <a:endParaRPr lang="es-MX" sz="1400" b="1" dirty="0">
              <a:solidFill>
                <a:srgbClr val="0070C0"/>
              </a:solidFill>
              <a:latin typeface="Courier" panose="02060409020205020404" pitchFamily="49" charset="0"/>
              <a:cs typeface="Aparajita" panose="020B0604020202020204" pitchFamily="34" charset="0"/>
            </a:endParaRPr>
          </a:p>
        </p:txBody>
      </p:sp>
    </p:spTree>
    <p:extLst>
      <p:ext uri="{BB962C8B-B14F-4D97-AF65-F5344CB8AC3E}">
        <p14:creationId xmlns:p14="http://schemas.microsoft.com/office/powerpoint/2010/main" val="392076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00B0F0"/>
                </a:solidFill>
              </a:rPr>
              <a:t>Niveles de abstracción</a:t>
            </a:r>
          </a:p>
        </p:txBody>
      </p:sp>
      <p:sp>
        <p:nvSpPr>
          <p:cNvPr id="2" name="Subtítulo 1">
            <a:extLst>
              <a:ext uri="{FF2B5EF4-FFF2-40B4-BE49-F238E27FC236}">
                <a16:creationId xmlns:a16="http://schemas.microsoft.com/office/drawing/2014/main" id="{0E9E3DB9-4CF3-D296-E436-B0D5E2E5913C}"/>
              </a:ext>
            </a:extLst>
          </p:cNvPr>
          <p:cNvSpPr>
            <a:spLocks noGrp="1"/>
          </p:cNvSpPr>
          <p:nvPr>
            <p:ph type="subTitle" idx="1"/>
          </p:nvPr>
        </p:nvSpPr>
        <p:spPr/>
        <p:txBody>
          <a:bodyPr/>
          <a:lstStyle/>
          <a:p>
            <a:r>
              <a:rPr lang="es-MX" dirty="0"/>
              <a:t>Cómo modelamos el hardware…</a:t>
            </a:r>
          </a:p>
        </p:txBody>
      </p:sp>
      <p:sp>
        <p:nvSpPr>
          <p:cNvPr id="10" name="Marcador de contenido 9"/>
          <p:cNvSpPr>
            <a:spLocks noGrp="1"/>
          </p:cNvSpPr>
          <p:nvPr>
            <p:ph sz="quarter" idx="12"/>
          </p:nvPr>
        </p:nvSpPr>
        <p:spPr/>
        <p:txBody>
          <a:bodyPr>
            <a:normAutofit/>
          </a:bodyPr>
          <a:lstStyle/>
          <a:p>
            <a:pPr lvl="1">
              <a:buFont typeface="Wingdings" panose="05000000000000000000" pitchFamily="2" charset="2"/>
              <a:buChar char="§"/>
            </a:pPr>
            <a:r>
              <a:rPr lang="es-MX" sz="3200" dirty="0">
                <a:solidFill>
                  <a:srgbClr val="0070C0"/>
                </a:solidFill>
                <a:latin typeface="+mj-lt"/>
                <a:ea typeface="A-OTF Shin Go Pro L" panose="020B0300000000000000" pitchFamily="34" charset="-128"/>
                <a:cs typeface="+mj-cs"/>
              </a:rPr>
              <a:t>Niveles de Abstracción</a:t>
            </a:r>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buFont typeface="Wingdings" panose="05000000000000000000" pitchFamily="2" charset="2"/>
              <a:buChar char="§"/>
            </a:pPr>
            <a:endParaRPr lang="es-MX" dirty="0"/>
          </a:p>
          <a:p>
            <a:pPr lvl="1"/>
            <a:r>
              <a:rPr lang="es-MX" sz="3200" dirty="0">
                <a:solidFill>
                  <a:srgbClr val="0070C0"/>
                </a:solidFill>
                <a:latin typeface="+mj-lt"/>
                <a:ea typeface="A-OTF Shin Go Pro L" panose="020B0300000000000000" pitchFamily="34" charset="-128"/>
                <a:cs typeface="+mj-cs"/>
              </a:rPr>
              <a:t>Sintaxis de un módulo</a:t>
            </a:r>
          </a:p>
          <a:p>
            <a:endParaRPr lang="es-MX" dirty="0"/>
          </a:p>
        </p:txBody>
      </p:sp>
      <p:sp>
        <p:nvSpPr>
          <p:cNvPr id="19" name="Marcador de texto 8">
            <a:extLst>
              <a:ext uri="{FF2B5EF4-FFF2-40B4-BE49-F238E27FC236}">
                <a16:creationId xmlns:a16="http://schemas.microsoft.com/office/drawing/2014/main" id="{35C053D0-49D0-43A9-B521-62FB8D149606}"/>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11</a:t>
            </a:fld>
            <a:endParaRPr lang="en-US" dirty="0"/>
          </a:p>
        </p:txBody>
      </p:sp>
      <p:sp>
        <p:nvSpPr>
          <p:cNvPr id="12" name="TextBox 19"/>
          <p:cNvSpPr txBox="1"/>
          <p:nvPr/>
        </p:nvSpPr>
        <p:spPr>
          <a:xfrm>
            <a:off x="985162" y="2488827"/>
            <a:ext cx="3550708" cy="3108543"/>
          </a:xfrm>
          <a:prstGeom prst="rect">
            <a:avLst/>
          </a:prstGeom>
          <a:noFill/>
          <a:ln>
            <a:solidFill>
              <a:schemeClr val="tx1"/>
            </a:solidFill>
            <a:prstDash val="lgDash"/>
          </a:ln>
        </p:spPr>
        <p:txBody>
          <a:bodyPr wrap="square" rtlCol="0">
            <a:spAutoFit/>
          </a:bodyPr>
          <a:lstStyle/>
          <a:p>
            <a:r>
              <a:rPr lang="es-MX" sz="1400" b="1" dirty="0">
                <a:latin typeface="Courier" panose="02060409020205020404" pitchFamily="49" charset="0"/>
                <a:cs typeface="Aparajita" panose="020B0604020202020204" pitchFamily="34" charset="0"/>
              </a:rPr>
              <a:t>Ejemplo 1 (Comportamiento)</a:t>
            </a:r>
          </a:p>
          <a:p>
            <a:endParaRPr lang="es-MX" sz="1400" b="1" dirty="0">
              <a:latin typeface="Courier" panose="02060409020205020404" pitchFamily="49" charset="0"/>
              <a:cs typeface="Aparajita" panose="020B0604020202020204" pitchFamily="34" charset="0"/>
            </a:endParaRPr>
          </a:p>
          <a:p>
            <a:r>
              <a:rPr lang="es-MX" sz="1400" b="1" dirty="0">
                <a:solidFill>
                  <a:srgbClr val="0070C0"/>
                </a:solidFill>
                <a:latin typeface="Courier" panose="02060409020205020404" pitchFamily="49" charset="0"/>
                <a:cs typeface="Aparajita" panose="020B0604020202020204" pitchFamily="34" charset="0"/>
              </a:rPr>
              <a:t>module</a:t>
            </a:r>
            <a:r>
              <a:rPr lang="es-MX" sz="1400" dirty="0">
                <a:solidFill>
                  <a:srgbClr val="0070C0"/>
                </a:solidFill>
                <a:latin typeface="Courier" panose="02060409020205020404" pitchFamily="49" charset="0"/>
                <a:cs typeface="Aparajita" panose="020B0604020202020204" pitchFamily="34" charset="0"/>
              </a:rPr>
              <a:t> </a:t>
            </a:r>
            <a:r>
              <a:rPr lang="es-MX" sz="1400" dirty="0" err="1">
                <a:latin typeface="Courier" panose="02060409020205020404" pitchFamily="49" charset="0"/>
                <a:cs typeface="Aparajita" panose="020B0604020202020204" pitchFamily="34" charset="0"/>
              </a:rPr>
              <a:t>mux</a:t>
            </a:r>
            <a:r>
              <a:rPr lang="es-MX" sz="1400" dirty="0">
                <a:latin typeface="Courier" panose="02060409020205020404" pitchFamily="49" charset="0"/>
                <a:cs typeface="Aparajita" panose="020B0604020202020204" pitchFamily="34" charset="0"/>
              </a:rPr>
              <a:t>(OUT, A, B SEL);</a:t>
            </a:r>
          </a:p>
          <a:p>
            <a:r>
              <a:rPr lang="es-MX" sz="1400" dirty="0">
                <a:latin typeface="Courier" panose="02060409020205020404" pitchFamily="49" charset="0"/>
                <a:cs typeface="Aparajita" panose="020B0604020202020204" pitchFamily="34" charset="0"/>
              </a:rPr>
              <a:t>output </a:t>
            </a:r>
            <a:r>
              <a:rPr lang="es-MX" sz="1400" b="1" dirty="0" err="1">
                <a:solidFill>
                  <a:srgbClr val="FF6600"/>
                </a:solidFill>
                <a:latin typeface="Courier" panose="02060409020205020404" pitchFamily="49" charset="0"/>
                <a:cs typeface="Aparajita" panose="020B0604020202020204" pitchFamily="34" charset="0"/>
              </a:rPr>
              <a:t>reg</a:t>
            </a:r>
            <a:r>
              <a:rPr lang="es-MX" sz="1400" dirty="0">
                <a:solidFill>
                  <a:srgbClr val="FF6600"/>
                </a:solidFill>
                <a:latin typeface="Courier" panose="02060409020205020404" pitchFamily="49" charset="0"/>
                <a:cs typeface="Aparajita" panose="020B0604020202020204" pitchFamily="34" charset="0"/>
              </a:rPr>
              <a:t> </a:t>
            </a:r>
            <a:r>
              <a:rPr lang="es-MX" sz="1400" dirty="0">
                <a:latin typeface="Courier" panose="02060409020205020404" pitchFamily="49" charset="0"/>
                <a:cs typeface="Aparajita" panose="020B0604020202020204" pitchFamily="34" charset="0"/>
              </a:rPr>
              <a:t>OUT;</a:t>
            </a:r>
          </a:p>
          <a:p>
            <a:r>
              <a:rPr lang="es-MX" sz="1400" dirty="0">
                <a:latin typeface="Courier" panose="02060409020205020404" pitchFamily="49" charset="0"/>
                <a:cs typeface="Aparajita" panose="020B0604020202020204" pitchFamily="34" charset="0"/>
              </a:rPr>
              <a:t>input A,B,SEL;</a:t>
            </a:r>
          </a:p>
          <a:p>
            <a:endParaRPr lang="es-MX" sz="1400" dirty="0">
              <a:latin typeface="Courier" panose="02060409020205020404" pitchFamily="49" charset="0"/>
              <a:cs typeface="Aparajita" panose="020B0604020202020204" pitchFamily="34" charset="0"/>
            </a:endParaRPr>
          </a:p>
          <a:p>
            <a:r>
              <a:rPr lang="es-MX" sz="1400" dirty="0" err="1">
                <a:latin typeface="Courier" panose="02060409020205020404" pitchFamily="49" charset="0"/>
                <a:cs typeface="Aparajita" panose="020B0604020202020204" pitchFamily="34" charset="0"/>
              </a:rPr>
              <a:t>always</a:t>
            </a:r>
            <a:r>
              <a:rPr lang="es-MX" sz="1400" dirty="0">
                <a:latin typeface="Courier" panose="02060409020205020404" pitchFamily="49" charset="0"/>
                <a:cs typeface="Aparajita" panose="020B0604020202020204" pitchFamily="34" charset="0"/>
              </a:rPr>
              <a:t> @(A,B,SEL)</a:t>
            </a:r>
          </a:p>
          <a:p>
            <a:r>
              <a:rPr lang="es-MX" sz="1400" dirty="0" err="1">
                <a:latin typeface="Courier" panose="02060409020205020404" pitchFamily="49" charset="0"/>
                <a:cs typeface="Aparajita" panose="020B0604020202020204" pitchFamily="34" charset="0"/>
              </a:rPr>
              <a:t>begin</a:t>
            </a:r>
            <a:endParaRPr lang="es-MX" sz="1400" dirty="0">
              <a:latin typeface="Courier" panose="02060409020205020404" pitchFamily="49" charset="0"/>
              <a:cs typeface="Aparajita" panose="020B0604020202020204" pitchFamily="34" charset="0"/>
            </a:endParaRPr>
          </a:p>
          <a:p>
            <a:r>
              <a:rPr lang="es-MX" sz="1400" dirty="0">
                <a:latin typeface="Courier" panose="02060409020205020404" pitchFamily="49" charset="0"/>
                <a:cs typeface="Aparajita" panose="020B0604020202020204" pitchFamily="34" charset="0"/>
              </a:rPr>
              <a:t>   </a:t>
            </a:r>
            <a:r>
              <a:rPr lang="es-MX" sz="1400" dirty="0" err="1">
                <a:latin typeface="Courier" panose="02060409020205020404" pitchFamily="49" charset="0"/>
                <a:cs typeface="Aparajita" panose="020B0604020202020204" pitchFamily="34" charset="0"/>
              </a:rPr>
              <a:t>if</a:t>
            </a:r>
            <a:r>
              <a:rPr lang="es-MX" sz="1400" dirty="0">
                <a:latin typeface="Courier" panose="02060409020205020404" pitchFamily="49" charset="0"/>
                <a:cs typeface="Aparajita" panose="020B0604020202020204" pitchFamily="34" charset="0"/>
              </a:rPr>
              <a:t>(SEL == 1’b1)</a:t>
            </a:r>
          </a:p>
          <a:p>
            <a:r>
              <a:rPr lang="es-MX" sz="1400" dirty="0">
                <a:latin typeface="Courier" panose="02060409020205020404" pitchFamily="49" charset="0"/>
                <a:cs typeface="Aparajita" panose="020B0604020202020204" pitchFamily="34" charset="0"/>
              </a:rPr>
              <a:t>      OUT = A;</a:t>
            </a:r>
          </a:p>
          <a:p>
            <a:r>
              <a:rPr lang="es-MX" sz="1400" dirty="0">
                <a:latin typeface="Courier" panose="02060409020205020404" pitchFamily="49" charset="0"/>
                <a:cs typeface="Aparajita" panose="020B0604020202020204" pitchFamily="34" charset="0"/>
              </a:rPr>
              <a:t>   </a:t>
            </a:r>
            <a:r>
              <a:rPr lang="es-MX" sz="1400" dirty="0" err="1">
                <a:latin typeface="Courier" panose="02060409020205020404" pitchFamily="49" charset="0"/>
                <a:cs typeface="Aparajita" panose="020B0604020202020204" pitchFamily="34" charset="0"/>
              </a:rPr>
              <a:t>else</a:t>
            </a:r>
            <a:endParaRPr lang="es-MX" sz="1400" dirty="0">
              <a:latin typeface="Courier" panose="02060409020205020404" pitchFamily="49" charset="0"/>
              <a:cs typeface="Aparajita" panose="020B0604020202020204" pitchFamily="34" charset="0"/>
            </a:endParaRPr>
          </a:p>
          <a:p>
            <a:r>
              <a:rPr lang="es-MX" sz="1400" dirty="0">
                <a:latin typeface="Courier" panose="02060409020205020404" pitchFamily="49" charset="0"/>
                <a:cs typeface="Aparajita" panose="020B0604020202020204" pitchFamily="34" charset="0"/>
              </a:rPr>
              <a:t>      OUT = B;</a:t>
            </a:r>
          </a:p>
          <a:p>
            <a:r>
              <a:rPr lang="es-MX" sz="1400" dirty="0" err="1">
                <a:latin typeface="Courier" panose="02060409020205020404" pitchFamily="49" charset="0"/>
                <a:cs typeface="Aparajita" panose="020B0604020202020204" pitchFamily="34" charset="0"/>
              </a:rPr>
              <a:t>end</a:t>
            </a:r>
            <a:endParaRPr lang="es-MX" sz="1400" dirty="0">
              <a:latin typeface="Courier" panose="02060409020205020404" pitchFamily="49" charset="0"/>
              <a:cs typeface="Aparajita" panose="020B0604020202020204" pitchFamily="34" charset="0"/>
            </a:endParaRPr>
          </a:p>
          <a:p>
            <a:r>
              <a:rPr lang="es-MX" sz="1400" b="1" dirty="0" err="1">
                <a:solidFill>
                  <a:srgbClr val="0070C0"/>
                </a:solidFill>
                <a:latin typeface="Courier" panose="02060409020205020404" pitchFamily="49" charset="0"/>
                <a:cs typeface="Aparajita" panose="020B0604020202020204" pitchFamily="34" charset="0"/>
              </a:rPr>
              <a:t>endmodule</a:t>
            </a:r>
            <a:endParaRPr lang="es-MX" sz="1400" b="1" dirty="0">
              <a:solidFill>
                <a:srgbClr val="0070C0"/>
              </a:solidFill>
              <a:latin typeface="Courier" panose="02060409020205020404" pitchFamily="49" charset="0"/>
              <a:cs typeface="Aparajita" panose="020B0604020202020204" pitchFamily="34" charset="0"/>
            </a:endParaRPr>
          </a:p>
        </p:txBody>
      </p:sp>
      <p:sp>
        <p:nvSpPr>
          <p:cNvPr id="13" name="TextBox 20"/>
          <p:cNvSpPr txBox="1"/>
          <p:nvPr/>
        </p:nvSpPr>
        <p:spPr>
          <a:xfrm>
            <a:off x="5376441" y="2488827"/>
            <a:ext cx="3767559" cy="2031325"/>
          </a:xfrm>
          <a:prstGeom prst="rect">
            <a:avLst/>
          </a:prstGeom>
          <a:noFill/>
          <a:ln>
            <a:solidFill>
              <a:schemeClr val="tx1"/>
            </a:solidFill>
            <a:prstDash val="lgDash"/>
          </a:ln>
        </p:spPr>
        <p:txBody>
          <a:bodyPr wrap="square" rtlCol="0">
            <a:spAutoFit/>
          </a:bodyPr>
          <a:lstStyle/>
          <a:p>
            <a:r>
              <a:rPr lang="es-MX" sz="1400" b="1" dirty="0">
                <a:latin typeface="Courier" panose="02060409020205020404" pitchFamily="49" charset="0"/>
                <a:cs typeface="Aparajita" panose="020B0604020202020204" pitchFamily="34" charset="0"/>
              </a:rPr>
              <a:t>Ejemplo 2 (Algorítmico)</a:t>
            </a:r>
          </a:p>
          <a:p>
            <a:endParaRPr lang="es-MX" sz="1400" b="1" dirty="0">
              <a:latin typeface="Courier" panose="02060409020205020404" pitchFamily="49" charset="0"/>
              <a:cs typeface="Aparajita" panose="020B0604020202020204" pitchFamily="34" charset="0"/>
            </a:endParaRPr>
          </a:p>
          <a:p>
            <a:r>
              <a:rPr lang="es-MX" sz="1400" b="1" dirty="0">
                <a:solidFill>
                  <a:srgbClr val="0070C0"/>
                </a:solidFill>
                <a:latin typeface="Courier" panose="02060409020205020404" pitchFamily="49" charset="0"/>
                <a:cs typeface="Aparajita" panose="020B0604020202020204" pitchFamily="34" charset="0"/>
              </a:rPr>
              <a:t>module</a:t>
            </a:r>
            <a:r>
              <a:rPr lang="es-MX" sz="1400" dirty="0">
                <a:solidFill>
                  <a:srgbClr val="0070C0"/>
                </a:solidFill>
                <a:latin typeface="Courier" panose="02060409020205020404" pitchFamily="49" charset="0"/>
                <a:cs typeface="Aparajita" panose="020B0604020202020204" pitchFamily="34" charset="0"/>
              </a:rPr>
              <a:t> </a:t>
            </a:r>
            <a:r>
              <a:rPr lang="es-MX" sz="1400" dirty="0" err="1">
                <a:latin typeface="Courier" panose="02060409020205020404" pitchFamily="49" charset="0"/>
                <a:cs typeface="Aparajita" panose="020B0604020202020204" pitchFamily="34" charset="0"/>
              </a:rPr>
              <a:t>mux</a:t>
            </a:r>
            <a:r>
              <a:rPr lang="es-MX" sz="1400" dirty="0">
                <a:latin typeface="Courier" panose="02060409020205020404" pitchFamily="49" charset="0"/>
                <a:cs typeface="Aparajita" panose="020B0604020202020204" pitchFamily="34" charset="0"/>
              </a:rPr>
              <a:t>(OUT, A, B SEL);</a:t>
            </a:r>
          </a:p>
          <a:p>
            <a:r>
              <a:rPr lang="es-MX" sz="1400" dirty="0">
                <a:latin typeface="Courier" panose="02060409020205020404" pitchFamily="49" charset="0"/>
                <a:cs typeface="Aparajita" panose="020B0604020202020204" pitchFamily="34" charset="0"/>
              </a:rPr>
              <a:t>output OUT;</a:t>
            </a:r>
          </a:p>
          <a:p>
            <a:r>
              <a:rPr lang="es-MX" sz="1400" dirty="0">
                <a:latin typeface="Courier" panose="02060409020205020404" pitchFamily="49" charset="0"/>
                <a:cs typeface="Aparajita" panose="020B0604020202020204" pitchFamily="34" charset="0"/>
              </a:rPr>
              <a:t>input A,B,SEL;</a:t>
            </a:r>
          </a:p>
          <a:p>
            <a:endParaRPr lang="es-MX" sz="1400" dirty="0">
              <a:latin typeface="Courier" panose="02060409020205020404" pitchFamily="49" charset="0"/>
              <a:cs typeface="Aparajita" panose="020B0604020202020204" pitchFamily="34" charset="0"/>
            </a:endParaRPr>
          </a:p>
          <a:p>
            <a:r>
              <a:rPr lang="es-MX" sz="1400" b="1" dirty="0" err="1">
                <a:solidFill>
                  <a:srgbClr val="FF6600"/>
                </a:solidFill>
                <a:latin typeface="Courier" panose="02060409020205020404" pitchFamily="49" charset="0"/>
                <a:cs typeface="Aparajita" panose="020B0604020202020204" pitchFamily="34" charset="0"/>
              </a:rPr>
              <a:t>assign</a:t>
            </a:r>
            <a:r>
              <a:rPr lang="es-MX" sz="1400" dirty="0">
                <a:solidFill>
                  <a:srgbClr val="FF6600"/>
                </a:solidFill>
                <a:latin typeface="Courier" panose="02060409020205020404" pitchFamily="49" charset="0"/>
                <a:cs typeface="Aparajita" panose="020B0604020202020204" pitchFamily="34" charset="0"/>
              </a:rPr>
              <a:t> </a:t>
            </a:r>
            <a:r>
              <a:rPr lang="es-MX" sz="1400" dirty="0">
                <a:latin typeface="Courier" panose="02060409020205020404" pitchFamily="49" charset="0"/>
                <a:cs typeface="Aparajita" panose="020B0604020202020204" pitchFamily="34" charset="0"/>
              </a:rPr>
              <a:t>OUT = (SEL == 1’b1) ? A:B;</a:t>
            </a:r>
          </a:p>
          <a:p>
            <a:endParaRPr lang="es-MX" sz="1400" dirty="0">
              <a:latin typeface="Courier" panose="02060409020205020404" pitchFamily="49" charset="0"/>
              <a:cs typeface="Aparajita" panose="020B0604020202020204" pitchFamily="34" charset="0"/>
            </a:endParaRPr>
          </a:p>
          <a:p>
            <a:r>
              <a:rPr lang="es-MX" sz="1400" b="1" dirty="0" err="1">
                <a:solidFill>
                  <a:srgbClr val="0070C0"/>
                </a:solidFill>
                <a:latin typeface="Courier" panose="02060409020205020404" pitchFamily="49" charset="0"/>
                <a:cs typeface="Aparajita" panose="020B0604020202020204" pitchFamily="34" charset="0"/>
              </a:rPr>
              <a:t>endmodule</a:t>
            </a:r>
            <a:endParaRPr lang="es-MX" sz="1400" b="1" dirty="0">
              <a:solidFill>
                <a:srgbClr val="0070C0"/>
              </a:solidFill>
              <a:latin typeface="Courier" panose="02060409020205020404" pitchFamily="49" charset="0"/>
              <a:cs typeface="Aparajita" panose="020B0604020202020204" pitchFamily="34" charset="0"/>
            </a:endParaRPr>
          </a:p>
        </p:txBody>
      </p:sp>
      <p:sp>
        <p:nvSpPr>
          <p:cNvPr id="14" name="TextBox 21"/>
          <p:cNvSpPr txBox="1"/>
          <p:nvPr/>
        </p:nvSpPr>
        <p:spPr>
          <a:xfrm>
            <a:off x="9984571" y="2488827"/>
            <a:ext cx="2977097" cy="2677656"/>
          </a:xfrm>
          <a:prstGeom prst="rect">
            <a:avLst/>
          </a:prstGeom>
          <a:noFill/>
          <a:ln>
            <a:solidFill>
              <a:schemeClr val="tx1"/>
            </a:solidFill>
            <a:prstDash val="lgDash"/>
          </a:ln>
        </p:spPr>
        <p:txBody>
          <a:bodyPr wrap="none" rtlCol="0">
            <a:spAutoFit/>
          </a:bodyPr>
          <a:lstStyle/>
          <a:p>
            <a:r>
              <a:rPr lang="es-MX" sz="1400" b="1" dirty="0">
                <a:latin typeface="Courier" panose="02060409020205020404" pitchFamily="49" charset="0"/>
                <a:cs typeface="Aparajita" panose="020B0604020202020204" pitchFamily="34" charset="0"/>
              </a:rPr>
              <a:t>Ejemplo 3 (Estructural)</a:t>
            </a:r>
          </a:p>
          <a:p>
            <a:endParaRPr lang="es-MX" sz="1400" b="1" dirty="0">
              <a:latin typeface="Courier" panose="02060409020205020404" pitchFamily="49" charset="0"/>
              <a:cs typeface="Aparajita" panose="020B0604020202020204" pitchFamily="34" charset="0"/>
            </a:endParaRPr>
          </a:p>
          <a:p>
            <a:r>
              <a:rPr lang="es-MX" sz="1400" b="1" dirty="0">
                <a:solidFill>
                  <a:srgbClr val="0070C0"/>
                </a:solidFill>
                <a:latin typeface="Courier" panose="02060409020205020404" pitchFamily="49" charset="0"/>
                <a:cs typeface="Aparajita" panose="020B0604020202020204" pitchFamily="34" charset="0"/>
              </a:rPr>
              <a:t>module</a:t>
            </a:r>
            <a:r>
              <a:rPr lang="es-MX" sz="1400" dirty="0">
                <a:solidFill>
                  <a:srgbClr val="0070C0"/>
                </a:solidFill>
                <a:latin typeface="Courier" panose="02060409020205020404" pitchFamily="49" charset="0"/>
                <a:cs typeface="Aparajita" panose="020B0604020202020204" pitchFamily="34" charset="0"/>
              </a:rPr>
              <a:t> </a:t>
            </a:r>
            <a:r>
              <a:rPr lang="es-MX" sz="1400" dirty="0" err="1">
                <a:latin typeface="Courier" panose="02060409020205020404" pitchFamily="49" charset="0"/>
                <a:cs typeface="Aparajita" panose="020B0604020202020204" pitchFamily="34" charset="0"/>
              </a:rPr>
              <a:t>mux</a:t>
            </a:r>
            <a:r>
              <a:rPr lang="es-MX" sz="1400" dirty="0">
                <a:latin typeface="Courier" panose="02060409020205020404" pitchFamily="49" charset="0"/>
                <a:cs typeface="Aparajita" panose="020B0604020202020204" pitchFamily="34" charset="0"/>
              </a:rPr>
              <a:t>(OUT, A, B SEL);</a:t>
            </a:r>
          </a:p>
          <a:p>
            <a:r>
              <a:rPr lang="es-MX" sz="1400" dirty="0">
                <a:latin typeface="Courier" panose="02060409020205020404" pitchFamily="49" charset="0"/>
                <a:cs typeface="Aparajita" panose="020B0604020202020204" pitchFamily="34" charset="0"/>
              </a:rPr>
              <a:t>output OUT;</a:t>
            </a:r>
          </a:p>
          <a:p>
            <a:r>
              <a:rPr lang="es-MX" sz="1400" dirty="0">
                <a:latin typeface="Courier" panose="02060409020205020404" pitchFamily="49" charset="0"/>
                <a:cs typeface="Aparajita" panose="020B0604020202020204" pitchFamily="34" charset="0"/>
              </a:rPr>
              <a:t>input A,B,SEL;</a:t>
            </a:r>
          </a:p>
          <a:p>
            <a:endParaRPr lang="es-MX" sz="1400" dirty="0">
              <a:latin typeface="Courier" panose="02060409020205020404" pitchFamily="49" charset="0"/>
              <a:cs typeface="Aparajita" panose="020B0604020202020204" pitchFamily="34" charset="0"/>
            </a:endParaRPr>
          </a:p>
          <a:p>
            <a:r>
              <a:rPr lang="es-MX" sz="1400" b="1" dirty="0" err="1">
                <a:solidFill>
                  <a:srgbClr val="FF6600"/>
                </a:solidFill>
                <a:latin typeface="Courier" panose="02060409020205020404" pitchFamily="49" charset="0"/>
                <a:cs typeface="Aparajita" panose="020B0604020202020204" pitchFamily="34" charset="0"/>
              </a:rPr>
              <a:t>not</a:t>
            </a:r>
            <a:r>
              <a:rPr lang="es-MX" sz="1400" dirty="0">
                <a:solidFill>
                  <a:srgbClr val="FF6600"/>
                </a:solidFill>
                <a:latin typeface="Courier" panose="02060409020205020404" pitchFamily="49" charset="0"/>
                <a:cs typeface="Aparajita" panose="020B0604020202020204" pitchFamily="34" charset="0"/>
              </a:rPr>
              <a:t> </a:t>
            </a:r>
            <a:r>
              <a:rPr lang="es-MX" sz="1400" dirty="0">
                <a:latin typeface="Courier" panose="02060409020205020404" pitchFamily="49" charset="0"/>
                <a:cs typeface="Aparajita" panose="020B0604020202020204" pitchFamily="34" charset="0"/>
              </a:rPr>
              <a:t>I5  (</a:t>
            </a:r>
            <a:r>
              <a:rPr lang="es-MX" sz="1400" dirty="0" err="1">
                <a:latin typeface="Courier" panose="02060409020205020404" pitchFamily="49" charset="0"/>
                <a:cs typeface="Aparajita" panose="020B0604020202020204" pitchFamily="34" charset="0"/>
              </a:rPr>
              <a:t>sel_n,SEL</a:t>
            </a:r>
            <a:r>
              <a:rPr lang="es-MX" sz="1400" dirty="0">
                <a:latin typeface="Courier" panose="02060409020205020404" pitchFamily="49" charset="0"/>
                <a:cs typeface="Aparajita" panose="020B0604020202020204" pitchFamily="34" charset="0"/>
              </a:rPr>
              <a:t>);</a:t>
            </a:r>
          </a:p>
          <a:p>
            <a:r>
              <a:rPr lang="es-MX" sz="1400" b="1" dirty="0">
                <a:solidFill>
                  <a:srgbClr val="FF6600"/>
                </a:solidFill>
                <a:latin typeface="Courier" panose="02060409020205020404" pitchFamily="49" charset="0"/>
                <a:cs typeface="Aparajita" panose="020B0604020202020204" pitchFamily="34" charset="0"/>
              </a:rPr>
              <a:t>and</a:t>
            </a:r>
            <a:r>
              <a:rPr lang="es-MX" sz="1400" dirty="0">
                <a:solidFill>
                  <a:srgbClr val="FF6600"/>
                </a:solidFill>
                <a:latin typeface="Courier" panose="02060409020205020404" pitchFamily="49" charset="0"/>
                <a:cs typeface="Aparajita" panose="020B0604020202020204" pitchFamily="34" charset="0"/>
              </a:rPr>
              <a:t> </a:t>
            </a:r>
            <a:r>
              <a:rPr lang="es-MX" sz="1400" dirty="0">
                <a:latin typeface="Courier" panose="02060409020205020404" pitchFamily="49" charset="0"/>
                <a:cs typeface="Aparajita" panose="020B0604020202020204" pitchFamily="34" charset="0"/>
              </a:rPr>
              <a:t>I6</a:t>
            </a:r>
            <a:r>
              <a:rPr lang="es-MX" sz="1400" dirty="0">
                <a:solidFill>
                  <a:schemeClr val="accent6">
                    <a:lumMod val="75000"/>
                  </a:schemeClr>
                </a:solidFill>
                <a:latin typeface="Courier" panose="02060409020205020404" pitchFamily="49" charset="0"/>
                <a:cs typeface="Aparajita" panose="020B0604020202020204" pitchFamily="34" charset="0"/>
              </a:rPr>
              <a:t> </a:t>
            </a:r>
            <a:r>
              <a:rPr lang="es-MX" sz="1400" dirty="0">
                <a:latin typeface="Courier" panose="02060409020205020404" pitchFamily="49" charset="0"/>
                <a:cs typeface="Aparajita" panose="020B0604020202020204" pitchFamily="34" charset="0"/>
              </a:rPr>
              <a:t>(</a:t>
            </a:r>
            <a:r>
              <a:rPr lang="es-MX" sz="1400" dirty="0" err="1">
                <a:latin typeface="Courier" panose="02060409020205020404" pitchFamily="49" charset="0"/>
                <a:cs typeface="Aparajita" panose="020B0604020202020204" pitchFamily="34" charset="0"/>
              </a:rPr>
              <a:t>sel_a,A,SEL</a:t>
            </a:r>
            <a:r>
              <a:rPr lang="es-MX" sz="1400" dirty="0">
                <a:latin typeface="Courier" panose="02060409020205020404" pitchFamily="49" charset="0"/>
                <a:cs typeface="Aparajita" panose="020B0604020202020204" pitchFamily="34" charset="0"/>
              </a:rPr>
              <a:t>);</a:t>
            </a:r>
          </a:p>
          <a:p>
            <a:r>
              <a:rPr lang="es-MX" sz="1400" b="1" dirty="0">
                <a:solidFill>
                  <a:srgbClr val="FF6600"/>
                </a:solidFill>
                <a:latin typeface="Courier" panose="02060409020205020404" pitchFamily="49" charset="0"/>
                <a:cs typeface="Aparajita" panose="020B0604020202020204" pitchFamily="34" charset="0"/>
              </a:rPr>
              <a:t>and</a:t>
            </a:r>
            <a:r>
              <a:rPr lang="es-MX" sz="1400" dirty="0">
                <a:solidFill>
                  <a:srgbClr val="FF6600"/>
                </a:solidFill>
                <a:latin typeface="Courier" panose="02060409020205020404" pitchFamily="49" charset="0"/>
                <a:cs typeface="Aparajita" panose="020B0604020202020204" pitchFamily="34" charset="0"/>
              </a:rPr>
              <a:t> </a:t>
            </a:r>
            <a:r>
              <a:rPr lang="es-MX" sz="1400" dirty="0">
                <a:latin typeface="Courier" panose="02060409020205020404" pitchFamily="49" charset="0"/>
                <a:cs typeface="Aparajita" panose="020B0604020202020204" pitchFamily="34" charset="0"/>
              </a:rPr>
              <a:t>I7</a:t>
            </a:r>
            <a:r>
              <a:rPr lang="es-MX" sz="1400" dirty="0">
                <a:solidFill>
                  <a:schemeClr val="accent6">
                    <a:lumMod val="75000"/>
                  </a:schemeClr>
                </a:solidFill>
                <a:latin typeface="Courier" panose="02060409020205020404" pitchFamily="49" charset="0"/>
                <a:cs typeface="Aparajita" panose="020B0604020202020204" pitchFamily="34" charset="0"/>
              </a:rPr>
              <a:t> </a:t>
            </a:r>
            <a:r>
              <a:rPr lang="es-MX" sz="1400" dirty="0">
                <a:latin typeface="Courier" panose="02060409020205020404" pitchFamily="49" charset="0"/>
                <a:cs typeface="Aparajita" panose="020B0604020202020204" pitchFamily="34" charset="0"/>
              </a:rPr>
              <a:t>(</a:t>
            </a:r>
            <a:r>
              <a:rPr lang="es-MX" sz="1400" dirty="0" err="1">
                <a:latin typeface="Courier" panose="02060409020205020404" pitchFamily="49" charset="0"/>
                <a:cs typeface="Aparajita" panose="020B0604020202020204" pitchFamily="34" charset="0"/>
              </a:rPr>
              <a:t>sel_b,sel_n,B</a:t>
            </a:r>
            <a:r>
              <a:rPr lang="es-MX" sz="1400" dirty="0">
                <a:latin typeface="Courier" panose="02060409020205020404" pitchFamily="49" charset="0"/>
                <a:cs typeface="Aparajita" panose="020B0604020202020204" pitchFamily="34" charset="0"/>
              </a:rPr>
              <a:t>);</a:t>
            </a:r>
          </a:p>
          <a:p>
            <a:endParaRPr lang="es-MX" sz="1400" dirty="0">
              <a:latin typeface="Courier" panose="02060409020205020404" pitchFamily="49" charset="0"/>
              <a:cs typeface="Aparajita" panose="020B0604020202020204" pitchFamily="34" charset="0"/>
            </a:endParaRPr>
          </a:p>
          <a:p>
            <a:r>
              <a:rPr lang="es-MX" sz="1400" b="1" dirty="0" err="1">
                <a:solidFill>
                  <a:srgbClr val="FF6600"/>
                </a:solidFill>
                <a:latin typeface="Courier" panose="02060409020205020404" pitchFamily="49" charset="0"/>
                <a:cs typeface="Aparajita" panose="020B0604020202020204" pitchFamily="34" charset="0"/>
              </a:rPr>
              <a:t>or</a:t>
            </a:r>
            <a:r>
              <a:rPr lang="es-MX" sz="1400" dirty="0">
                <a:latin typeface="Courier" panose="02060409020205020404" pitchFamily="49" charset="0"/>
                <a:cs typeface="Aparajita" panose="020B0604020202020204" pitchFamily="34" charset="0"/>
              </a:rPr>
              <a:t>   I4 (</a:t>
            </a:r>
            <a:r>
              <a:rPr lang="es-MX" sz="1400" dirty="0" err="1">
                <a:latin typeface="Courier" panose="02060409020205020404" pitchFamily="49" charset="0"/>
                <a:cs typeface="Aparajita" panose="020B0604020202020204" pitchFamily="34" charset="0"/>
              </a:rPr>
              <a:t>OUT,sel_a,sel_b</a:t>
            </a:r>
            <a:r>
              <a:rPr lang="es-MX" sz="1400" dirty="0">
                <a:latin typeface="Courier" panose="02060409020205020404" pitchFamily="49" charset="0"/>
                <a:cs typeface="Aparajita" panose="020B0604020202020204" pitchFamily="34" charset="0"/>
              </a:rPr>
              <a:t>);</a:t>
            </a:r>
          </a:p>
          <a:p>
            <a:r>
              <a:rPr lang="es-MX" sz="1400" b="1" dirty="0" err="1">
                <a:solidFill>
                  <a:srgbClr val="0070C0"/>
                </a:solidFill>
                <a:latin typeface="Courier" panose="02060409020205020404" pitchFamily="49" charset="0"/>
                <a:cs typeface="Aparajita" panose="020B0604020202020204" pitchFamily="34" charset="0"/>
              </a:rPr>
              <a:t>endmodule</a:t>
            </a:r>
            <a:endParaRPr lang="es-MX" sz="1400" b="1" dirty="0">
              <a:solidFill>
                <a:srgbClr val="0070C0"/>
              </a:solidFill>
              <a:latin typeface="Courier" panose="02060409020205020404" pitchFamily="49" charset="0"/>
              <a:cs typeface="Aparajita" panose="020B0604020202020204" pitchFamily="34" charset="0"/>
            </a:endParaRPr>
          </a:p>
        </p:txBody>
      </p:sp>
      <p:sp>
        <p:nvSpPr>
          <p:cNvPr id="15" name="Rectangle 19"/>
          <p:cNvSpPr/>
          <p:nvPr/>
        </p:nvSpPr>
        <p:spPr>
          <a:xfrm>
            <a:off x="13816575" y="2488827"/>
            <a:ext cx="3240000" cy="3240000"/>
          </a:xfrm>
          <a:prstGeom prst="rect">
            <a:avLst/>
          </a:prstGeom>
          <a:solidFill>
            <a:schemeClr val="accent1"/>
          </a:solidFill>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sz="1500" dirty="0">
                <a:solidFill>
                  <a:srgbClr val="002060"/>
                </a:solidFill>
                <a:latin typeface="Helvetica Condensed" panose="020B0606020202030204" pitchFamily="34" charset="0"/>
              </a:rPr>
              <a:t>System</a:t>
            </a:r>
          </a:p>
          <a:p>
            <a:pPr algn="ctr" eaLnBrk="1" hangingPunct="1">
              <a:defRPr/>
            </a:pPr>
            <a:r>
              <a:rPr lang="en-US" sz="1500" dirty="0">
                <a:solidFill>
                  <a:srgbClr val="002060"/>
                </a:solidFill>
                <a:latin typeface="Helvetica Condensed" panose="020B0606020202030204" pitchFamily="34" charset="0"/>
              </a:rPr>
              <a:t>Architectural</a:t>
            </a:r>
          </a:p>
          <a:p>
            <a:pPr algn="ctr" eaLnBrk="1" hangingPunct="1">
              <a:defRPr/>
            </a:pPr>
            <a:r>
              <a:rPr lang="en-US" sz="1500" dirty="0">
                <a:solidFill>
                  <a:srgbClr val="002060"/>
                </a:solidFill>
                <a:latin typeface="Helvetica Condensed" panose="020B0606020202030204" pitchFamily="34" charset="0"/>
              </a:rPr>
              <a:t>Behavioral</a:t>
            </a:r>
          </a:p>
          <a:p>
            <a:pPr algn="ctr" eaLnBrk="1" hangingPunct="1">
              <a:defRPr/>
            </a:pPr>
            <a:r>
              <a:rPr lang="en-US" sz="1500" dirty="0">
                <a:solidFill>
                  <a:srgbClr val="002060"/>
                </a:solidFill>
                <a:latin typeface="Helvetica Condensed" panose="020B0606020202030204" pitchFamily="34" charset="0"/>
              </a:rPr>
              <a:t>Algorithmic</a:t>
            </a:r>
          </a:p>
          <a:p>
            <a:pPr algn="ctr" eaLnBrk="1" hangingPunct="1">
              <a:defRPr/>
            </a:pPr>
            <a:r>
              <a:rPr lang="en-US" sz="1500" dirty="0">
                <a:solidFill>
                  <a:srgbClr val="002060"/>
                </a:solidFill>
                <a:latin typeface="Helvetica Condensed" panose="020B0606020202030204" pitchFamily="34" charset="0"/>
              </a:rPr>
              <a:t>Register Transfer Level (RTL)</a:t>
            </a:r>
          </a:p>
          <a:p>
            <a:pPr algn="ctr" eaLnBrk="1" hangingPunct="1">
              <a:defRPr/>
            </a:pPr>
            <a:r>
              <a:rPr lang="en-US" sz="1500" dirty="0">
                <a:solidFill>
                  <a:srgbClr val="002060"/>
                </a:solidFill>
                <a:latin typeface="Helvetica Condensed" panose="020B0606020202030204" pitchFamily="34" charset="0"/>
              </a:rPr>
              <a:t>Boolean Equations</a:t>
            </a:r>
          </a:p>
          <a:p>
            <a:pPr algn="ctr" eaLnBrk="1" hangingPunct="1">
              <a:defRPr/>
            </a:pPr>
            <a:r>
              <a:rPr lang="en-US" sz="1500" dirty="0">
                <a:solidFill>
                  <a:srgbClr val="002060"/>
                </a:solidFill>
                <a:latin typeface="Helvetica Condensed" panose="020B0606020202030204" pitchFamily="34" charset="0"/>
              </a:rPr>
              <a:t>Structural</a:t>
            </a:r>
          </a:p>
          <a:p>
            <a:pPr algn="ctr" eaLnBrk="1" hangingPunct="1">
              <a:defRPr/>
            </a:pPr>
            <a:r>
              <a:rPr lang="en-US" sz="1500" dirty="0">
                <a:solidFill>
                  <a:srgbClr val="002060"/>
                </a:solidFill>
                <a:latin typeface="Helvetica Condensed" panose="020B0606020202030204" pitchFamily="34" charset="0"/>
              </a:rPr>
              <a:t>Gates</a:t>
            </a:r>
          </a:p>
          <a:p>
            <a:pPr algn="ctr" eaLnBrk="1" hangingPunct="1">
              <a:defRPr/>
            </a:pPr>
            <a:r>
              <a:rPr lang="en-US" sz="1500" dirty="0">
                <a:solidFill>
                  <a:srgbClr val="002060"/>
                </a:solidFill>
                <a:latin typeface="Helvetica Condensed" panose="020B0606020202030204" pitchFamily="34" charset="0"/>
              </a:rPr>
              <a:t>Switches</a:t>
            </a:r>
          </a:p>
          <a:p>
            <a:pPr algn="ctr" eaLnBrk="1" hangingPunct="1">
              <a:defRPr/>
            </a:pPr>
            <a:r>
              <a:rPr lang="en-US" sz="1500" dirty="0">
                <a:solidFill>
                  <a:srgbClr val="C00000"/>
                </a:solidFill>
                <a:latin typeface="Helvetica Condensed" panose="020B0606020202030204" pitchFamily="34" charset="0"/>
              </a:rPr>
              <a:t>Transistors</a:t>
            </a:r>
          </a:p>
          <a:p>
            <a:pPr algn="ctr" eaLnBrk="1" hangingPunct="1">
              <a:defRPr/>
            </a:pPr>
            <a:r>
              <a:rPr lang="en-US" sz="1500" dirty="0">
                <a:solidFill>
                  <a:srgbClr val="C00000"/>
                </a:solidFill>
                <a:latin typeface="Helvetica Condensed" panose="020B0606020202030204" pitchFamily="34" charset="0"/>
              </a:rPr>
              <a:t>Polygons</a:t>
            </a:r>
          </a:p>
          <a:p>
            <a:pPr algn="ctr" eaLnBrk="1" hangingPunct="1">
              <a:defRPr/>
            </a:pPr>
            <a:r>
              <a:rPr lang="en-US" sz="1500" dirty="0">
                <a:solidFill>
                  <a:srgbClr val="C00000"/>
                </a:solidFill>
                <a:latin typeface="Helvetica Condensed" panose="020B0606020202030204" pitchFamily="34" charset="0"/>
              </a:rPr>
              <a:t>Masks</a:t>
            </a:r>
          </a:p>
        </p:txBody>
      </p:sp>
      <p:sp>
        <p:nvSpPr>
          <p:cNvPr id="16" name="TextBox 16"/>
          <p:cNvSpPr txBox="1"/>
          <p:nvPr/>
        </p:nvSpPr>
        <p:spPr>
          <a:xfrm>
            <a:off x="5930271" y="6782510"/>
            <a:ext cx="5760640" cy="2031325"/>
          </a:xfrm>
          <a:prstGeom prst="rect">
            <a:avLst/>
          </a:prstGeom>
          <a:noFill/>
          <a:ln>
            <a:solidFill>
              <a:schemeClr val="tx1"/>
            </a:solidFill>
            <a:prstDash val="lgDash"/>
          </a:ln>
        </p:spPr>
        <p:txBody>
          <a:bodyPr wrap="square" rtlCol="0">
            <a:spAutoFit/>
          </a:bodyPr>
          <a:lstStyle/>
          <a:p>
            <a:r>
              <a:rPr lang="es-MX" sz="1400" b="1" dirty="0">
                <a:solidFill>
                  <a:srgbClr val="0070C0"/>
                </a:solidFill>
                <a:latin typeface="Courier" panose="02060409020205020404" pitchFamily="49" charset="0"/>
                <a:cs typeface="Aparajita" panose="020B0604020202020204" pitchFamily="34" charset="0"/>
              </a:rPr>
              <a:t>module</a:t>
            </a:r>
            <a:r>
              <a:rPr lang="es-MX" sz="1400" dirty="0">
                <a:solidFill>
                  <a:srgbClr val="0070C0"/>
                </a:solidFill>
                <a:latin typeface="Courier" panose="02060409020205020404" pitchFamily="49" charset="0"/>
                <a:cs typeface="Aparajita" panose="020B0604020202020204" pitchFamily="34" charset="0"/>
              </a:rPr>
              <a:t> </a:t>
            </a:r>
            <a:r>
              <a:rPr lang="es-MX" sz="1400" dirty="0" err="1">
                <a:latin typeface="Courier" panose="02060409020205020404" pitchFamily="49" charset="0"/>
                <a:cs typeface="Aparajita" panose="020B0604020202020204" pitchFamily="34" charset="0"/>
              </a:rPr>
              <a:t>module_name</a:t>
            </a:r>
            <a:endParaRPr lang="es-MX" sz="1400" dirty="0">
              <a:latin typeface="Courier" panose="02060409020205020404" pitchFamily="49" charset="0"/>
              <a:cs typeface="Aparajita" panose="020B0604020202020204" pitchFamily="34" charset="0"/>
            </a:endParaRPr>
          </a:p>
          <a:p>
            <a:r>
              <a:rPr lang="es-MX" sz="1400" dirty="0">
                <a:latin typeface="Courier" panose="02060409020205020404" pitchFamily="49" charset="0"/>
                <a:cs typeface="Aparajita" panose="020B0604020202020204" pitchFamily="34" charset="0"/>
              </a:rPr>
              <a:t>#(</a:t>
            </a:r>
            <a:r>
              <a:rPr lang="es-MX" sz="1400" b="1" dirty="0" err="1">
                <a:solidFill>
                  <a:srgbClr val="0070C0"/>
                </a:solidFill>
                <a:latin typeface="Courier" panose="02060409020205020404" pitchFamily="49" charset="0"/>
                <a:cs typeface="Aparajita" panose="020B0604020202020204" pitchFamily="34" charset="0"/>
              </a:rPr>
              <a:t>parameter</a:t>
            </a:r>
            <a:r>
              <a:rPr lang="es-MX" sz="1400" dirty="0">
                <a:latin typeface="Courier" panose="02060409020205020404" pitchFamily="49" charset="0"/>
                <a:cs typeface="Aparajita" panose="020B0604020202020204" pitchFamily="34" charset="0"/>
              </a:rPr>
              <a:t> parameter_1, parameter_2, parameter_3, … , </a:t>
            </a:r>
            <a:r>
              <a:rPr lang="es-MX" sz="1400" dirty="0" err="1">
                <a:latin typeface="Courier" panose="02060409020205020404" pitchFamily="49" charset="0"/>
                <a:cs typeface="Aparajita" panose="020B0604020202020204" pitchFamily="34" charset="0"/>
              </a:rPr>
              <a:t>parameter_</a:t>
            </a:r>
            <a:r>
              <a:rPr lang="es-MX" sz="1400" i="1" dirty="0" err="1">
                <a:latin typeface="Courier" panose="02060409020205020404" pitchFamily="49" charset="0"/>
                <a:cs typeface="Aparajita" panose="020B0604020202020204" pitchFamily="34" charset="0"/>
              </a:rPr>
              <a:t>n</a:t>
            </a:r>
            <a:r>
              <a:rPr lang="es-MX" sz="1400" dirty="0">
                <a:latin typeface="Courier" panose="02060409020205020404" pitchFamily="49" charset="0"/>
                <a:cs typeface="Aparajita" panose="020B0604020202020204" pitchFamily="34" charset="0"/>
              </a:rPr>
              <a:t>)</a:t>
            </a:r>
          </a:p>
          <a:p>
            <a:r>
              <a:rPr lang="es-MX" sz="1400" dirty="0">
                <a:latin typeface="Courier" panose="02060409020205020404" pitchFamily="49" charset="0"/>
                <a:cs typeface="Aparajita" panose="020B0604020202020204" pitchFamily="34" charset="0"/>
              </a:rPr>
              <a:t>(port_1,port_2,port_3,…,</a:t>
            </a:r>
            <a:r>
              <a:rPr lang="es-MX" sz="1400" dirty="0" err="1">
                <a:latin typeface="Courier" panose="02060409020205020404" pitchFamily="49" charset="0"/>
                <a:cs typeface="Aparajita" panose="020B0604020202020204" pitchFamily="34" charset="0"/>
              </a:rPr>
              <a:t>port_</a:t>
            </a:r>
            <a:r>
              <a:rPr lang="es-MX" sz="1400" i="1" dirty="0" err="1">
                <a:latin typeface="Courier" panose="02060409020205020404" pitchFamily="49" charset="0"/>
                <a:cs typeface="Aparajita" panose="020B0604020202020204" pitchFamily="34" charset="0"/>
              </a:rPr>
              <a:t>n</a:t>
            </a:r>
            <a:r>
              <a:rPr lang="es-MX" sz="1400" dirty="0">
                <a:latin typeface="Courier" panose="02060409020205020404" pitchFamily="49" charset="0"/>
                <a:cs typeface="Aparajita" panose="020B0604020202020204" pitchFamily="34" charset="0"/>
              </a:rPr>
              <a:t>)</a:t>
            </a:r>
          </a:p>
          <a:p>
            <a:r>
              <a:rPr lang="es-MX" sz="1400" dirty="0">
                <a:latin typeface="Courier" panose="02060409020205020404" pitchFamily="49" charset="0"/>
                <a:cs typeface="Aparajita" panose="020B0604020202020204" pitchFamily="34" charset="0"/>
              </a:rPr>
              <a:t>output </a:t>
            </a:r>
            <a:r>
              <a:rPr lang="es-MX" sz="1400" dirty="0" err="1">
                <a:latin typeface="Courier" panose="02060409020205020404" pitchFamily="49" charset="0"/>
                <a:cs typeface="Aparajita" panose="020B0604020202020204" pitchFamily="34" charset="0"/>
              </a:rPr>
              <a:t>ports</a:t>
            </a:r>
            <a:r>
              <a:rPr lang="es-MX" sz="1400" dirty="0">
                <a:latin typeface="Courier" panose="02060409020205020404" pitchFamily="49" charset="0"/>
                <a:cs typeface="Aparajita" panose="020B0604020202020204" pitchFamily="34" charset="0"/>
              </a:rPr>
              <a:t>;</a:t>
            </a:r>
          </a:p>
          <a:p>
            <a:r>
              <a:rPr lang="es-MX" sz="1400" dirty="0">
                <a:latin typeface="Courier" panose="02060409020205020404" pitchFamily="49" charset="0"/>
                <a:cs typeface="Aparajita" panose="020B0604020202020204" pitchFamily="34" charset="0"/>
              </a:rPr>
              <a:t>input </a:t>
            </a:r>
            <a:r>
              <a:rPr lang="es-MX" sz="1400" dirty="0" err="1">
                <a:latin typeface="Courier" panose="02060409020205020404" pitchFamily="49" charset="0"/>
                <a:cs typeface="Aparajita" panose="020B0604020202020204" pitchFamily="34" charset="0"/>
              </a:rPr>
              <a:t>ports</a:t>
            </a:r>
            <a:r>
              <a:rPr lang="es-MX" sz="1400" dirty="0">
                <a:latin typeface="Courier" panose="02060409020205020404" pitchFamily="49" charset="0"/>
                <a:cs typeface="Aparajita" panose="020B0604020202020204" pitchFamily="34" charset="0"/>
              </a:rPr>
              <a:t>;</a:t>
            </a:r>
          </a:p>
          <a:p>
            <a:endParaRPr lang="es-MX" sz="1400" dirty="0">
              <a:latin typeface="Courier" panose="02060409020205020404" pitchFamily="49" charset="0"/>
              <a:cs typeface="Aparajita" panose="020B0604020202020204" pitchFamily="34" charset="0"/>
            </a:endParaRPr>
          </a:p>
          <a:p>
            <a:r>
              <a:rPr lang="es-MX" sz="1400" dirty="0">
                <a:latin typeface="Courier" panose="02060409020205020404" pitchFamily="49" charset="0"/>
                <a:cs typeface="Aparajita" panose="020B0604020202020204" pitchFamily="34" charset="0"/>
              </a:rPr>
              <a:t>  </a:t>
            </a:r>
            <a:r>
              <a:rPr lang="es-MX" sz="1400" dirty="0">
                <a:solidFill>
                  <a:srgbClr val="C00000"/>
                </a:solidFill>
                <a:latin typeface="Courier" panose="02060409020205020404" pitchFamily="49" charset="0"/>
                <a:cs typeface="Aparajita" panose="020B0604020202020204" pitchFamily="34" charset="0"/>
              </a:rPr>
              <a:t>hardware </a:t>
            </a:r>
            <a:r>
              <a:rPr lang="es-MX" sz="1400" dirty="0" err="1">
                <a:solidFill>
                  <a:srgbClr val="C00000"/>
                </a:solidFill>
                <a:latin typeface="Courier" panose="02060409020205020404" pitchFamily="49" charset="0"/>
                <a:cs typeface="Aparajita" panose="020B0604020202020204" pitchFamily="34" charset="0"/>
              </a:rPr>
              <a:t>description</a:t>
            </a:r>
            <a:endParaRPr lang="es-MX" sz="1400" dirty="0">
              <a:solidFill>
                <a:srgbClr val="C00000"/>
              </a:solidFill>
              <a:latin typeface="Courier" panose="02060409020205020404" pitchFamily="49" charset="0"/>
              <a:cs typeface="Aparajita" panose="020B0604020202020204" pitchFamily="34" charset="0"/>
            </a:endParaRPr>
          </a:p>
          <a:p>
            <a:r>
              <a:rPr lang="es-MX" sz="1400" b="1" dirty="0" err="1">
                <a:solidFill>
                  <a:srgbClr val="0070C0"/>
                </a:solidFill>
                <a:latin typeface="Courier" panose="02060409020205020404" pitchFamily="49" charset="0"/>
                <a:cs typeface="Aparajita" panose="020B0604020202020204" pitchFamily="34" charset="0"/>
              </a:rPr>
              <a:t>endmodule</a:t>
            </a:r>
            <a:endParaRPr lang="es-MX" sz="1400" b="1" dirty="0">
              <a:solidFill>
                <a:srgbClr val="0070C0"/>
              </a:solidFill>
              <a:latin typeface="Courier" panose="02060409020205020404" pitchFamily="49" charset="0"/>
              <a:cs typeface="Aparajita" panose="020B0604020202020204" pitchFamily="34" charset="0"/>
            </a:endParaRPr>
          </a:p>
        </p:txBody>
      </p:sp>
    </p:spTree>
    <p:extLst>
      <p:ext uri="{BB962C8B-B14F-4D97-AF65-F5344CB8AC3E}">
        <p14:creationId xmlns:p14="http://schemas.microsoft.com/office/powerpoint/2010/main" val="161822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p>
        </p:txBody>
      </p:sp>
      <p:sp>
        <p:nvSpPr>
          <p:cNvPr id="2" name="Subtítulo 1">
            <a:extLst>
              <a:ext uri="{FF2B5EF4-FFF2-40B4-BE49-F238E27FC236}">
                <a16:creationId xmlns:a16="http://schemas.microsoft.com/office/drawing/2014/main" id="{7B98DC40-D9A7-F368-E52B-9F9C247E8E94}"/>
              </a:ext>
            </a:extLst>
          </p:cNvPr>
          <p:cNvSpPr>
            <a:spLocks noGrp="1"/>
          </p:cNvSpPr>
          <p:nvPr>
            <p:ph type="subTitle" idx="1"/>
          </p:nvPr>
        </p:nvSpPr>
        <p:spPr/>
        <p:txBody>
          <a:bodyPr/>
          <a:lstStyle/>
          <a:p>
            <a:r>
              <a:rPr lang="es-MX" dirty="0" err="1"/>
              <a:t>keywords</a:t>
            </a:r>
            <a:endParaRPr lang="es-MX" dirty="0"/>
          </a:p>
        </p:txBody>
      </p:sp>
      <p:sp>
        <p:nvSpPr>
          <p:cNvPr id="14" name="Marcador de texto 8">
            <a:extLst>
              <a:ext uri="{FF2B5EF4-FFF2-40B4-BE49-F238E27FC236}">
                <a16:creationId xmlns:a16="http://schemas.microsoft.com/office/drawing/2014/main" id="{B1849A36-E7D0-47B1-AEFD-DBC4451A037F}"/>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12</a:t>
            </a:fld>
            <a:endParaRPr lang="en-US" dirty="0"/>
          </a:p>
        </p:txBody>
      </p:sp>
      <p:sp>
        <p:nvSpPr>
          <p:cNvPr id="12" name="Marcador de texto 9"/>
          <p:cNvSpPr txBox="1">
            <a:spLocks/>
          </p:cNvSpPr>
          <p:nvPr/>
        </p:nvSpPr>
        <p:spPr>
          <a:xfrm>
            <a:off x="0" y="1480037"/>
            <a:ext cx="18024764" cy="8806963"/>
          </a:xfrm>
          <a:prstGeom prst="rect">
            <a:avLst/>
          </a:prstGeom>
        </p:spPr>
        <p:txBody>
          <a:bodyPr wrap="square" numCol="6">
            <a:spAutoFit/>
          </a:bodyPr>
          <a:lstStyle>
            <a:lvl1pPr marL="0" indent="0" algn="l" defTabSz="1371600" rtl="0" eaLnBrk="1" latinLnBrk="0" hangingPunct="1">
              <a:lnSpc>
                <a:spcPct val="100000"/>
              </a:lnSpc>
              <a:spcBef>
                <a:spcPts val="0"/>
              </a:spcBef>
              <a:buFont typeface="Wingdings" panose="05000000000000000000" pitchFamily="2" charset="2"/>
              <a:buNone/>
              <a:defRPr sz="3000" kern="1200">
                <a:solidFill>
                  <a:schemeClr val="tx1">
                    <a:lumMod val="85000"/>
                    <a:lumOff val="15000"/>
                  </a:schemeClr>
                </a:solidFill>
                <a:latin typeface="Roboto" panose="02000000000000000000" pitchFamily="2" charset="0"/>
                <a:ea typeface="Roboto" panose="02000000000000000000" pitchFamily="2" charset="0"/>
                <a:cs typeface="+mn-cs"/>
              </a:defRPr>
            </a:lvl1pPr>
            <a:lvl2pPr marL="457200" indent="-228600" algn="l" defTabSz="1371600" rtl="0" eaLnBrk="1" latinLnBrk="0" hangingPunct="1">
              <a:lnSpc>
                <a:spcPct val="100000"/>
              </a:lnSpc>
              <a:spcBef>
                <a:spcPts val="0"/>
              </a:spcBef>
              <a:buClr>
                <a:srgbClr val="0099FF"/>
              </a:buClr>
              <a:buFont typeface="Wingdings" panose="05000000000000000000" pitchFamily="2" charset="2"/>
              <a:buChar char="§"/>
              <a:defRPr sz="2400" kern="1200">
                <a:solidFill>
                  <a:schemeClr val="tx1"/>
                </a:solidFill>
                <a:latin typeface="Roboto Light" panose="02000000000000000000" pitchFamily="2" charset="0"/>
                <a:ea typeface="Roboto Light" panose="02000000000000000000" pitchFamily="2" charset="0"/>
                <a:cs typeface="+mn-cs"/>
              </a:defRPr>
            </a:lvl2pPr>
            <a:lvl3pPr marL="685800" indent="-228600" algn="l" defTabSz="1371600" rtl="0" eaLnBrk="1" latinLnBrk="0" hangingPunct="1">
              <a:lnSpc>
                <a:spcPct val="100000"/>
              </a:lnSpc>
              <a:spcBef>
                <a:spcPts val="0"/>
              </a:spcBef>
              <a:buClr>
                <a:srgbClr val="0066C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3pPr>
            <a:lvl4pPr marL="914400" indent="-228600" algn="l" defTabSz="1371600" rtl="0" eaLnBrk="1" latinLnBrk="0" hangingPunct="1">
              <a:lnSpc>
                <a:spcPct val="100000"/>
              </a:lnSpc>
              <a:spcBef>
                <a:spcPts val="0"/>
              </a:spcBef>
              <a:buClr>
                <a:srgbClr val="0033CC"/>
              </a:buClr>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4pPr>
            <a:lvl5pPr marL="1143000" indent="-228600" algn="l" defTabSz="1371600" rtl="0" eaLnBrk="1" latinLnBrk="0" hangingPunct="1">
              <a:lnSpc>
                <a:spcPct val="100000"/>
              </a:lnSpc>
              <a:spcBef>
                <a:spcPts val="0"/>
              </a:spcBef>
              <a:buClr>
                <a:srgbClr val="003399"/>
              </a:buClr>
              <a:buFont typeface="Arial" panose="020B0604020202020204" pitchFamily="34" charset="0"/>
              <a:buChar char="•"/>
              <a:tabLst>
                <a:tab pos="1143000" algn="l"/>
              </a:tabLst>
              <a:defRPr sz="2000" kern="1200">
                <a:solidFill>
                  <a:schemeClr val="tx1"/>
                </a:solidFill>
                <a:latin typeface="Roboto Condensed Light" panose="02000000000000000000" pitchFamily="2" charset="0"/>
                <a:ea typeface="Roboto Condensed Light" panose="02000000000000000000"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1168400">
              <a:lnSpc>
                <a:spcPct val="150000"/>
              </a:lnSpc>
            </a:pPr>
            <a:r>
              <a:rPr lang="es-MX" sz="2000" b="1" dirty="0" err="1">
                <a:solidFill>
                  <a:srgbClr val="0070C0"/>
                </a:solidFill>
                <a:latin typeface="Helvetica Condensed" panose="020B0606020202030204" pitchFamily="34" charset="0"/>
                <a:cs typeface="Aparajita" panose="020B0604020202020204" pitchFamily="34" charset="0"/>
              </a:rPr>
              <a:t>always</a:t>
            </a:r>
            <a:endParaRPr lang="es-MX" sz="2000" b="1" dirty="0">
              <a:solidFill>
                <a:srgbClr val="0070C0"/>
              </a:solidFill>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bufif0</a:t>
            </a:r>
          </a:p>
          <a:p>
            <a:pPr marL="1168400">
              <a:lnSpc>
                <a:spcPct val="150000"/>
              </a:lnSpc>
            </a:pPr>
            <a:r>
              <a:rPr lang="es-MX" sz="2000" b="1" dirty="0" err="1">
                <a:latin typeface="Helvetica Condensed" panose="020B0606020202030204" pitchFamily="34" charset="0"/>
                <a:cs typeface="Aparajita" panose="020B0604020202020204" pitchFamily="34" charset="0"/>
              </a:rPr>
              <a:t>cmos</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edge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solidFill>
                  <a:srgbClr val="0070C0"/>
                </a:solidFill>
                <a:latin typeface="Helvetica Condensed" panose="020B0606020202030204" pitchFamily="34" charset="0"/>
                <a:cs typeface="Aparajita" panose="020B0604020202020204" pitchFamily="34" charset="0"/>
              </a:rPr>
              <a:t>endmodule</a:t>
            </a:r>
            <a:endParaRPr lang="es-MX" sz="2000" b="1" dirty="0">
              <a:solidFill>
                <a:srgbClr val="0070C0"/>
              </a:solidFill>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event</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function</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inout</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macromodule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nmos</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or</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pull0</a:t>
            </a:r>
          </a:p>
          <a:p>
            <a:pPr marL="1168400">
              <a:lnSpc>
                <a:spcPct val="150000"/>
              </a:lnSpc>
            </a:pPr>
            <a:r>
              <a:rPr lang="es-MX" sz="2000" b="1" dirty="0" err="1">
                <a:latin typeface="Helvetica Condensed" panose="020B0606020202030204" pitchFamily="34" charset="0"/>
                <a:cs typeface="Aparajita" panose="020B0604020202020204" pitchFamily="34" charset="0"/>
              </a:rPr>
              <a:t>reg</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rtran</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specify</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Supply1</a:t>
            </a:r>
          </a:p>
          <a:p>
            <a:pPr marL="1168400">
              <a:lnSpc>
                <a:spcPct val="150000"/>
              </a:lnSpc>
            </a:pPr>
            <a:r>
              <a:rPr lang="es-MX" sz="2000" b="1" dirty="0">
                <a:latin typeface="Helvetica Condensed" panose="020B0606020202030204" pitchFamily="34" charset="0"/>
                <a:cs typeface="Aparajita" panose="020B0604020202020204" pitchFamily="34" charset="0"/>
              </a:rPr>
              <a:t>tranif0</a:t>
            </a: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traind</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weak0</a:t>
            </a:r>
          </a:p>
          <a:p>
            <a:pPr marL="1168400">
              <a:lnSpc>
                <a:spcPct val="150000"/>
              </a:lnSpc>
            </a:pPr>
            <a:r>
              <a:rPr lang="es-MX" sz="2000" b="1" dirty="0" err="1">
                <a:latin typeface="Helvetica Condensed" panose="020B0606020202030204" pitchFamily="34" charset="0"/>
                <a:cs typeface="Aparajita" panose="020B0604020202020204" pitchFamily="34" charset="0"/>
              </a:rPr>
              <a:t>xnor</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and</a:t>
            </a:r>
          </a:p>
          <a:p>
            <a:pPr marL="1168400">
              <a:lnSpc>
                <a:spcPct val="150000"/>
              </a:lnSpc>
            </a:pPr>
            <a:r>
              <a:rPr lang="es-MX" sz="2000" b="1" dirty="0">
                <a:latin typeface="Helvetica Condensed" panose="020B0606020202030204" pitchFamily="34" charset="0"/>
                <a:cs typeface="Aparajita" panose="020B0604020202020204" pitchFamily="34" charset="0"/>
              </a:rPr>
              <a:t>bufif1</a:t>
            </a:r>
          </a:p>
          <a:p>
            <a:pPr marL="1168400">
              <a:lnSpc>
                <a:spcPct val="150000"/>
              </a:lnSpc>
            </a:pPr>
            <a:r>
              <a:rPr lang="es-MX" sz="2000" b="1" dirty="0" err="1">
                <a:latin typeface="Helvetica Condensed" panose="020B0606020202030204" pitchFamily="34" charset="0"/>
                <a:cs typeface="Aparajita" panose="020B0604020202020204" pitchFamily="34" charset="0"/>
              </a:rPr>
              <a:t>deassign</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solidFill>
                  <a:srgbClr val="0070C0"/>
                </a:solidFill>
                <a:latin typeface="Helvetica Condensed" panose="020B0606020202030204" pitchFamily="34" charset="0"/>
                <a:cs typeface="Aparajita" panose="020B0604020202020204" pitchFamily="34" charset="0"/>
              </a:rPr>
              <a:t>else</a:t>
            </a:r>
            <a:endParaRPr lang="es-MX" sz="2000" b="1" dirty="0">
              <a:solidFill>
                <a:srgbClr val="0070C0"/>
              </a:solidFill>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endprimitive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for</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highz0</a:t>
            </a:r>
          </a:p>
          <a:p>
            <a:pPr marL="1168400">
              <a:lnSpc>
                <a:spcPct val="150000"/>
              </a:lnSpc>
            </a:pPr>
            <a:r>
              <a:rPr lang="es-MX" sz="2000" b="1" dirty="0">
                <a:solidFill>
                  <a:srgbClr val="0070C0"/>
                </a:solidFill>
                <a:latin typeface="Helvetica Condensed" panose="020B0606020202030204" pitchFamily="34" charset="0"/>
                <a:cs typeface="Aparajita" panose="020B0604020202020204" pitchFamily="34" charset="0"/>
              </a:rPr>
              <a:t>input</a:t>
            </a:r>
          </a:p>
          <a:p>
            <a:pPr marL="1168400">
              <a:lnSpc>
                <a:spcPct val="150000"/>
              </a:lnSpc>
            </a:pPr>
            <a:r>
              <a:rPr lang="es-MX" sz="2000" b="1" dirty="0">
                <a:latin typeface="Helvetica Condensed" panose="020B0606020202030204" pitchFamily="34" charset="0"/>
                <a:cs typeface="Aparajita" panose="020B0604020202020204" pitchFamily="34" charset="0"/>
              </a:rPr>
              <a:t>médium</a:t>
            </a:r>
          </a:p>
          <a:p>
            <a:pPr marL="1168400">
              <a:lnSpc>
                <a:spcPct val="150000"/>
              </a:lnSpc>
            </a:pPr>
            <a:r>
              <a:rPr lang="es-MX" sz="2000" b="1" dirty="0" err="1">
                <a:latin typeface="Helvetica Condensed" panose="020B0606020202030204" pitchFamily="34" charset="0"/>
                <a:cs typeface="Aparajita" panose="020B0604020202020204" pitchFamily="34" charset="0"/>
              </a:rPr>
              <a:t>nor</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output</a:t>
            </a:r>
          </a:p>
          <a:p>
            <a:pPr marL="1168400">
              <a:lnSpc>
                <a:spcPct val="150000"/>
              </a:lnSpc>
            </a:pPr>
            <a:r>
              <a:rPr lang="es-MX" sz="2000" b="1" dirty="0">
                <a:latin typeface="Helvetica Condensed" panose="020B0606020202030204" pitchFamily="34" charset="0"/>
                <a:cs typeface="Aparajita" panose="020B0604020202020204" pitchFamily="34" charset="0"/>
              </a:rPr>
              <a:t>Pull1</a:t>
            </a:r>
          </a:p>
          <a:p>
            <a:pPr marL="1168400">
              <a:lnSpc>
                <a:spcPct val="150000"/>
              </a:lnSpc>
            </a:pPr>
            <a:r>
              <a:rPr lang="es-MX" sz="2000" b="1" dirty="0">
                <a:latin typeface="Helvetica Condensed" panose="020B0606020202030204" pitchFamily="34" charset="0"/>
                <a:cs typeface="Aparajita" panose="020B0604020202020204" pitchFamily="34" charset="0"/>
              </a:rPr>
              <a:t>Reléase</a:t>
            </a:r>
          </a:p>
          <a:p>
            <a:pPr marL="1168400">
              <a:lnSpc>
                <a:spcPct val="150000"/>
              </a:lnSpc>
            </a:pPr>
            <a:r>
              <a:rPr lang="es-MX" sz="2000" b="1" dirty="0">
                <a:latin typeface="Helvetica Condensed" panose="020B0606020202030204" pitchFamily="34" charset="0"/>
                <a:cs typeface="Aparajita" panose="020B0604020202020204" pitchFamily="34" charset="0"/>
              </a:rPr>
              <a:t>Rtranif0</a:t>
            </a: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Specparam</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table</a:t>
            </a:r>
          </a:p>
          <a:p>
            <a:pPr marL="1168400">
              <a:lnSpc>
                <a:spcPct val="150000"/>
              </a:lnSpc>
            </a:pPr>
            <a:r>
              <a:rPr lang="es-MX" sz="2000" b="1" dirty="0">
                <a:latin typeface="Helvetica Condensed" panose="020B0606020202030204" pitchFamily="34" charset="0"/>
                <a:cs typeface="Aparajita" panose="020B0604020202020204" pitchFamily="34" charset="0"/>
              </a:rPr>
              <a:t>tranif1</a:t>
            </a:r>
          </a:p>
          <a:p>
            <a:pPr marL="1168400">
              <a:lnSpc>
                <a:spcPct val="150000"/>
              </a:lnSpc>
            </a:pPr>
            <a:r>
              <a:rPr lang="es-MX" sz="2000" b="1" dirty="0" err="1">
                <a:latin typeface="Helvetica Condensed" panose="020B0606020202030204" pitchFamily="34" charset="0"/>
                <a:cs typeface="Aparajita" panose="020B0604020202020204" pitchFamily="34" charset="0"/>
              </a:rPr>
              <a:t>Trior</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weak1</a:t>
            </a:r>
          </a:p>
          <a:p>
            <a:pPr marL="1168400">
              <a:lnSpc>
                <a:spcPct val="150000"/>
              </a:lnSpc>
            </a:pPr>
            <a:r>
              <a:rPr lang="es-MX" sz="2000" b="1" dirty="0" err="1">
                <a:latin typeface="Helvetica Condensed" panose="020B0606020202030204" pitchFamily="34" charset="0"/>
                <a:cs typeface="Aparajita" panose="020B0604020202020204" pitchFamily="34" charset="0"/>
              </a:rPr>
              <a:t>xor</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solidFill>
                  <a:srgbClr val="0070C0"/>
                </a:solidFill>
                <a:latin typeface="Helvetica Condensed" panose="020B0606020202030204" pitchFamily="34" charset="0"/>
                <a:cs typeface="Aparajita" panose="020B0604020202020204" pitchFamily="34" charset="0"/>
              </a:rPr>
              <a:t>assign</a:t>
            </a:r>
            <a:endParaRPr lang="es-MX" sz="2000" b="1" dirty="0">
              <a:solidFill>
                <a:srgbClr val="0070C0"/>
              </a:solidFill>
              <a:latin typeface="Helvetica Condensed" panose="020B0606020202030204" pitchFamily="34" charset="0"/>
              <a:cs typeface="Aparajita" panose="020B0604020202020204" pitchFamily="34" charset="0"/>
            </a:endParaRPr>
          </a:p>
          <a:p>
            <a:pPr marL="1168400">
              <a:lnSpc>
                <a:spcPct val="150000"/>
              </a:lnSpc>
            </a:pPr>
            <a:r>
              <a:rPr lang="es-MX" sz="2000" b="1" dirty="0">
                <a:solidFill>
                  <a:srgbClr val="0070C0"/>
                </a:solidFill>
                <a:latin typeface="Helvetica Condensed" panose="020B0606020202030204" pitchFamily="34" charset="0"/>
                <a:cs typeface="Aparajita" panose="020B0604020202020204" pitchFamily="34" charset="0"/>
              </a:rPr>
              <a:t>case</a:t>
            </a:r>
          </a:p>
          <a:p>
            <a:pPr marL="1168400">
              <a:lnSpc>
                <a:spcPct val="150000"/>
              </a:lnSpc>
            </a:pPr>
            <a:r>
              <a:rPr lang="es-MX" sz="2000" b="1" dirty="0" err="1">
                <a:latin typeface="Helvetica Condensed" panose="020B0606020202030204" pitchFamily="34" charset="0"/>
                <a:cs typeface="Aparajita" panose="020B0604020202020204" pitchFamily="34" charset="0"/>
              </a:rPr>
              <a:t>defaukt</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solidFill>
                  <a:srgbClr val="0070C0"/>
                </a:solidFill>
                <a:latin typeface="Helvetica Condensed" panose="020B0606020202030204" pitchFamily="34" charset="0"/>
                <a:cs typeface="Aparajita" panose="020B0604020202020204" pitchFamily="34" charset="0"/>
              </a:rPr>
              <a:t>end</a:t>
            </a:r>
            <a:endParaRPr lang="es-MX" sz="2000" b="1" dirty="0">
              <a:solidFill>
                <a:srgbClr val="0070C0"/>
              </a:solidFill>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endspecify</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forcé</a:t>
            </a:r>
          </a:p>
          <a:p>
            <a:pPr marL="1168400">
              <a:lnSpc>
                <a:spcPct val="150000"/>
              </a:lnSpc>
            </a:pPr>
            <a:r>
              <a:rPr lang="es-MX" sz="2000" b="1" dirty="0">
                <a:latin typeface="Helvetica Condensed" panose="020B0606020202030204" pitchFamily="34" charset="0"/>
                <a:cs typeface="Aparajita" panose="020B0604020202020204" pitchFamily="34" charset="0"/>
              </a:rPr>
              <a:t>highz1 </a:t>
            </a:r>
          </a:p>
          <a:p>
            <a:pPr marL="1168400">
              <a:lnSpc>
                <a:spcPct val="150000"/>
              </a:lnSpc>
            </a:pPr>
            <a:r>
              <a:rPr lang="es-MX" sz="2000" b="1" dirty="0" err="1">
                <a:latin typeface="Helvetica Condensed" panose="020B0606020202030204" pitchFamily="34" charset="0"/>
                <a:cs typeface="Aparajita" panose="020B0604020202020204" pitchFamily="34" charset="0"/>
              </a:rPr>
              <a:t>Integer</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solidFill>
                  <a:srgbClr val="0070C0"/>
                </a:solidFill>
                <a:latin typeface="Helvetica Condensed" panose="020B0606020202030204" pitchFamily="34" charset="0"/>
                <a:cs typeface="Aparajita" panose="020B0604020202020204" pitchFamily="34" charset="0"/>
              </a:rPr>
              <a:t>module</a:t>
            </a:r>
          </a:p>
          <a:p>
            <a:pPr marL="1168400">
              <a:lnSpc>
                <a:spcPct val="150000"/>
              </a:lnSpc>
            </a:pPr>
            <a:r>
              <a:rPr lang="es-MX" sz="2000" b="1" dirty="0" err="1">
                <a:latin typeface="Helvetica Condensed" panose="020B0606020202030204" pitchFamily="34" charset="0"/>
                <a:cs typeface="Aparajita" panose="020B0604020202020204" pitchFamily="34" charset="0"/>
              </a:rPr>
              <a:t>Not</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Pmos</a:t>
            </a:r>
            <a:endParaRPr lang="es-MX" sz="2000" b="1" dirty="0">
              <a:latin typeface="Helvetica Condensed" panose="020B0606020202030204" pitchFamily="34" charset="0"/>
              <a:cs typeface="Aparajita" panose="020B0604020202020204" pitchFamily="34" charset="0"/>
            </a:endParaRP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pulldown</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repeat</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rtranif1</a:t>
            </a:r>
          </a:p>
          <a:p>
            <a:pPr marL="1168400">
              <a:lnSpc>
                <a:spcPct val="150000"/>
              </a:lnSpc>
            </a:pPr>
            <a:r>
              <a:rPr lang="es-MX" sz="2000" b="1" dirty="0">
                <a:latin typeface="Helvetica Condensed" panose="020B0606020202030204" pitchFamily="34" charset="0"/>
                <a:cs typeface="Aparajita" panose="020B0604020202020204" pitchFamily="34" charset="0"/>
              </a:rPr>
              <a:t>strong0</a:t>
            </a:r>
          </a:p>
          <a:p>
            <a:pPr marL="1168400">
              <a:lnSpc>
                <a:spcPct val="150000"/>
              </a:lnSpc>
            </a:pPr>
            <a:r>
              <a:rPr lang="es-MX" sz="2000" b="1" dirty="0" err="1">
                <a:latin typeface="Helvetica Condensed" panose="020B0606020202030204" pitchFamily="34" charset="0"/>
                <a:cs typeface="Aparajita" panose="020B0604020202020204" pitchFamily="34" charset="0"/>
              </a:rPr>
              <a:t>task</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tri</a:t>
            </a:r>
          </a:p>
          <a:p>
            <a:pPr marL="1168400">
              <a:lnSpc>
                <a:spcPct val="150000"/>
              </a:lnSpc>
            </a:pPr>
            <a:r>
              <a:rPr lang="es-MX" sz="2000" b="1" dirty="0" err="1">
                <a:latin typeface="Helvetica Condensed" panose="020B0606020202030204" pitchFamily="34" charset="0"/>
                <a:cs typeface="Aparajita" panose="020B0604020202020204" pitchFamily="34" charset="0"/>
              </a:rPr>
              <a:t>vectored</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while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solidFill>
                  <a:srgbClr val="0070C0"/>
                </a:solidFill>
                <a:latin typeface="Helvetica Condensed" panose="020B0606020202030204" pitchFamily="34" charset="0"/>
                <a:cs typeface="Aparajita" panose="020B0604020202020204" pitchFamily="34" charset="0"/>
              </a:rPr>
              <a:t>begin</a:t>
            </a:r>
            <a:endParaRPr lang="es-MX" sz="2000" b="1" dirty="0">
              <a:solidFill>
                <a:srgbClr val="0070C0"/>
              </a:solidFill>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casex</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defparam</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solidFill>
                  <a:srgbClr val="0070C0"/>
                </a:solidFill>
                <a:latin typeface="Helvetica Condensed" panose="020B0606020202030204" pitchFamily="34" charset="0"/>
                <a:cs typeface="Aparajita" panose="020B0604020202020204" pitchFamily="34" charset="0"/>
              </a:rPr>
              <a:t>endcase</a:t>
            </a:r>
            <a:endParaRPr lang="es-MX" sz="2000" b="1" dirty="0">
              <a:solidFill>
                <a:srgbClr val="0070C0"/>
              </a:solidFill>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endtable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forever</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solidFill>
                  <a:srgbClr val="0070C0"/>
                </a:solidFill>
                <a:latin typeface="Helvetica Condensed" panose="020B0606020202030204" pitchFamily="34" charset="0"/>
                <a:cs typeface="Aparajita" panose="020B0604020202020204" pitchFamily="34" charset="0"/>
              </a:rPr>
              <a:t>if</a:t>
            </a:r>
            <a:endParaRPr lang="es-MX" sz="2000" b="1" dirty="0">
              <a:solidFill>
                <a:srgbClr val="0070C0"/>
              </a:solidFill>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Join</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Nand</a:t>
            </a:r>
            <a:endParaRPr lang="es-MX" sz="2000" b="1" dirty="0">
              <a:latin typeface="Helvetica Condensed" panose="020B0606020202030204" pitchFamily="34" charset="0"/>
              <a:cs typeface="Aparajita" panose="020B0604020202020204" pitchFamily="34" charset="0"/>
            </a:endParaRP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notif0</a:t>
            </a:r>
          </a:p>
          <a:p>
            <a:pPr marL="1168400">
              <a:lnSpc>
                <a:spcPct val="150000"/>
              </a:lnSpc>
            </a:pPr>
            <a:r>
              <a:rPr lang="es-MX" sz="2000" b="1" dirty="0" err="1">
                <a:latin typeface="Helvetica Condensed" panose="020B0606020202030204" pitchFamily="34" charset="0"/>
                <a:cs typeface="Aparajita" panose="020B0604020202020204" pitchFamily="34" charset="0"/>
              </a:rPr>
              <a:t>posedge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pullup</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rnmos</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scalared</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strong1</a:t>
            </a:r>
          </a:p>
          <a:p>
            <a:pPr marL="1168400">
              <a:lnSpc>
                <a:spcPct val="150000"/>
              </a:lnSpc>
            </a:pPr>
            <a:r>
              <a:rPr lang="es-MX" sz="2000" b="1" dirty="0">
                <a:latin typeface="Helvetica Condensed" panose="020B0606020202030204" pitchFamily="34" charset="0"/>
                <a:cs typeface="Aparajita" panose="020B0604020202020204" pitchFamily="34" charset="0"/>
              </a:rPr>
              <a:t>time</a:t>
            </a:r>
          </a:p>
          <a:p>
            <a:pPr marL="1168400">
              <a:lnSpc>
                <a:spcPct val="150000"/>
              </a:lnSpc>
            </a:pPr>
            <a:r>
              <a:rPr lang="es-MX" sz="2000" b="1" dirty="0">
                <a:latin typeface="Helvetica Condensed" panose="020B0606020202030204" pitchFamily="34" charset="0"/>
                <a:cs typeface="Aparajita" panose="020B0604020202020204" pitchFamily="34" charset="0"/>
              </a:rPr>
              <a:t>tri0</a:t>
            </a:r>
          </a:p>
          <a:p>
            <a:pPr marL="1168400">
              <a:lnSpc>
                <a:spcPct val="150000"/>
              </a:lnSpc>
            </a:pPr>
            <a:r>
              <a:rPr lang="es-MX" sz="2000" b="1" dirty="0" err="1">
                <a:latin typeface="Helvetica Condensed" panose="020B0606020202030204" pitchFamily="34" charset="0"/>
                <a:cs typeface="Aparajita" panose="020B0604020202020204" pitchFamily="34" charset="0"/>
              </a:rPr>
              <a:t>wait</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solidFill>
                  <a:srgbClr val="0070C0"/>
                </a:solidFill>
                <a:latin typeface="Helvetica Condensed" panose="020B0606020202030204" pitchFamily="34" charset="0"/>
                <a:cs typeface="Aparajita" panose="020B0604020202020204" pitchFamily="34" charset="0"/>
              </a:rPr>
              <a:t>wire</a:t>
            </a:r>
            <a:endParaRPr lang="es-MX" sz="2000" b="1" dirty="0">
              <a:solidFill>
                <a:srgbClr val="0070C0"/>
              </a:solidFill>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buf</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casez</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disable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endfunction</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Endtask</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fork</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Initial</a:t>
            </a:r>
            <a:endParaRPr lang="es-MX" sz="2000" b="1" dirty="0">
              <a:latin typeface="Helvetica Condensed" panose="020B0606020202030204" pitchFamily="34" charset="0"/>
              <a:cs typeface="Aparajita" panose="020B0604020202020204" pitchFamily="34" charset="0"/>
            </a:endParaRP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large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negedge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notif1</a:t>
            </a:r>
          </a:p>
          <a:p>
            <a:pPr marL="1168400">
              <a:lnSpc>
                <a:spcPct val="150000"/>
              </a:lnSpc>
            </a:pPr>
            <a:r>
              <a:rPr lang="es-MX" sz="2000" b="1" dirty="0" err="1">
                <a:latin typeface="Helvetica Condensed" panose="020B0606020202030204" pitchFamily="34" charset="0"/>
                <a:cs typeface="Aparajita" panose="020B0604020202020204" pitchFamily="34" charset="0"/>
              </a:rPr>
              <a:t>primitive</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rcmos</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rpmos</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small</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supply0</a:t>
            </a:r>
          </a:p>
          <a:p>
            <a:pPr marL="1168400">
              <a:lnSpc>
                <a:spcPct val="150000"/>
              </a:lnSpc>
            </a:pPr>
            <a:r>
              <a:rPr lang="es-MX" sz="2000" b="1" dirty="0" err="1">
                <a:latin typeface="Helvetica Condensed" panose="020B0606020202030204" pitchFamily="34" charset="0"/>
                <a:cs typeface="Aparajita" panose="020B0604020202020204" pitchFamily="34" charset="0"/>
              </a:rPr>
              <a:t>tran</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a:latin typeface="Helvetica Condensed" panose="020B0606020202030204" pitchFamily="34" charset="0"/>
                <a:cs typeface="Aparajita" panose="020B0604020202020204" pitchFamily="34" charset="0"/>
              </a:rPr>
              <a:t>tri1</a:t>
            </a:r>
          </a:p>
          <a:p>
            <a:pPr marL="1168400">
              <a:lnSpc>
                <a:spcPct val="150000"/>
              </a:lnSpc>
            </a:pPr>
            <a:r>
              <a:rPr lang="es-MX" sz="2000" b="1" dirty="0" err="1">
                <a:latin typeface="Helvetica Condensed" panose="020B0606020202030204" pitchFamily="34" charset="0"/>
                <a:cs typeface="Aparajita" panose="020B0604020202020204" pitchFamily="34" charset="0"/>
              </a:rPr>
              <a:t>wand</a:t>
            </a:r>
            <a:endParaRPr lang="es-MX" sz="2000" b="1" dirty="0">
              <a:latin typeface="Helvetica Condensed" panose="020B0606020202030204" pitchFamily="34" charset="0"/>
              <a:cs typeface="Aparajita" panose="020B0604020202020204" pitchFamily="34" charset="0"/>
            </a:endParaRPr>
          </a:p>
          <a:p>
            <a:pPr marL="1168400">
              <a:lnSpc>
                <a:spcPct val="150000"/>
              </a:lnSpc>
            </a:pPr>
            <a:r>
              <a:rPr lang="es-MX" sz="2000" b="1" dirty="0" err="1">
                <a:latin typeface="Helvetica Condensed" panose="020B0606020202030204" pitchFamily="34" charset="0"/>
                <a:cs typeface="Aparajita" panose="020B0604020202020204" pitchFamily="34" charset="0"/>
              </a:rPr>
              <a:t>wor</a:t>
            </a:r>
            <a:endParaRPr lang="es-MX" sz="2000" b="1" dirty="0">
              <a:latin typeface="Helvetica Condensed" panose="020B0606020202030204" pitchFamily="34" charset="0"/>
              <a:cs typeface="Aparajita" panose="020B0604020202020204" pitchFamily="34" charset="0"/>
            </a:endParaRPr>
          </a:p>
          <a:p>
            <a:pPr>
              <a:lnSpc>
                <a:spcPct val="150000"/>
              </a:lnSpc>
            </a:pPr>
            <a:endParaRPr lang="es-MX" sz="2000" b="1" dirty="0">
              <a:latin typeface="Helvetica Condensed" panose="020B0606020202030204" pitchFamily="34" charset="0"/>
            </a:endParaRPr>
          </a:p>
        </p:txBody>
      </p:sp>
    </p:spTree>
    <p:extLst>
      <p:ext uri="{BB962C8B-B14F-4D97-AF65-F5344CB8AC3E}">
        <p14:creationId xmlns:p14="http://schemas.microsoft.com/office/powerpoint/2010/main" val="16431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2" name="Subtítulo 1">
            <a:extLst>
              <a:ext uri="{FF2B5EF4-FFF2-40B4-BE49-F238E27FC236}">
                <a16:creationId xmlns:a16="http://schemas.microsoft.com/office/drawing/2014/main" id="{467D12B9-FE07-52DF-2931-B934E1FD0DB7}"/>
              </a:ext>
            </a:extLst>
          </p:cNvPr>
          <p:cNvSpPr>
            <a:spLocks noGrp="1"/>
          </p:cNvSpPr>
          <p:nvPr>
            <p:ph type="subTitle" idx="1"/>
          </p:nvPr>
        </p:nvSpPr>
        <p:spPr/>
        <p:txBody>
          <a:bodyPr/>
          <a:lstStyle/>
          <a:p>
            <a:r>
              <a:rPr lang="es-MX" dirty="0"/>
              <a:t>operadores</a:t>
            </a:r>
          </a:p>
        </p:txBody>
      </p:sp>
      <p:sp>
        <p:nvSpPr>
          <p:cNvPr id="14" name="Marcador de texto 8">
            <a:extLst>
              <a:ext uri="{FF2B5EF4-FFF2-40B4-BE49-F238E27FC236}">
                <a16:creationId xmlns:a16="http://schemas.microsoft.com/office/drawing/2014/main" id="{5CFA088F-9543-49EC-88C8-78EA9B76C990}"/>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13</a:t>
            </a:fld>
            <a:endParaRPr lang="en-US" dirty="0"/>
          </a:p>
        </p:txBody>
      </p:sp>
      <p:sp>
        <p:nvSpPr>
          <p:cNvPr id="5" name="CuadroTexto 4">
            <a:extLst>
              <a:ext uri="{FF2B5EF4-FFF2-40B4-BE49-F238E27FC236}">
                <a16:creationId xmlns:a16="http://schemas.microsoft.com/office/drawing/2014/main" id="{FFD633E0-006D-8F58-4210-15297F6494BD}"/>
              </a:ext>
            </a:extLst>
          </p:cNvPr>
          <p:cNvSpPr txBox="1"/>
          <p:nvPr/>
        </p:nvSpPr>
        <p:spPr>
          <a:xfrm>
            <a:off x="2147221" y="2699027"/>
            <a:ext cx="2349153" cy="2720360"/>
          </a:xfrm>
          <a:prstGeom prst="rect">
            <a:avLst/>
          </a:prstGeom>
          <a:noFill/>
        </p:spPr>
        <p:txBody>
          <a:bodyPr wrap="square">
            <a:spAutoFit/>
          </a:bodyPr>
          <a:lstStyle/>
          <a:p>
            <a:pPr defTabSz="1371669">
              <a:lnSpc>
                <a:spcPct val="90000"/>
              </a:lnSpc>
              <a:spcBef>
                <a:spcPct val="0"/>
              </a:spcBef>
            </a:pPr>
            <a:r>
              <a:rPr lang="en-US" dirty="0">
                <a:solidFill>
                  <a:srgbClr val="0070C0"/>
                </a:solidFill>
                <a:latin typeface="+mj-lt"/>
                <a:ea typeface="A-OTF Shin Go Pro L" panose="020B0300000000000000" pitchFamily="34" charset="-128"/>
                <a:cs typeface="+mj-cs"/>
              </a:rPr>
              <a:t>Arithmetic</a:t>
            </a:r>
          </a:p>
          <a:p>
            <a:pPr defTabSz="1371669">
              <a:lnSpc>
                <a:spcPct val="90000"/>
              </a:lnSpc>
              <a:spcBef>
                <a:spcPct val="0"/>
              </a:spcBef>
            </a:pPr>
            <a:endParaRPr lang="en-US" dirty="0">
              <a:solidFill>
                <a:srgbClr val="002060"/>
              </a:solidFill>
              <a:latin typeface="+mj-lt"/>
              <a:ea typeface="A-OTF Shin Go Pro L" panose="020B0300000000000000" pitchFamily="34" charset="-128"/>
              <a:cs typeface="+mj-cs"/>
            </a:endParaRP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Addition</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Subtraction</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Multiplication</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Division</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Modulus</a:t>
            </a:r>
          </a:p>
        </p:txBody>
      </p:sp>
      <p:sp>
        <p:nvSpPr>
          <p:cNvPr id="9" name="CuadroTexto 8">
            <a:extLst>
              <a:ext uri="{FF2B5EF4-FFF2-40B4-BE49-F238E27FC236}">
                <a16:creationId xmlns:a16="http://schemas.microsoft.com/office/drawing/2014/main" id="{98500735-328A-7262-9387-DFC2E2E9C4D8}"/>
              </a:ext>
            </a:extLst>
          </p:cNvPr>
          <p:cNvSpPr txBox="1"/>
          <p:nvPr/>
        </p:nvSpPr>
        <p:spPr>
          <a:xfrm>
            <a:off x="5297051" y="2710272"/>
            <a:ext cx="3643745" cy="4216154"/>
          </a:xfrm>
          <a:prstGeom prst="rect">
            <a:avLst/>
          </a:prstGeom>
          <a:noFill/>
        </p:spPr>
        <p:txBody>
          <a:bodyPr wrap="square">
            <a:spAutoFit/>
          </a:bodyPr>
          <a:lstStyle/>
          <a:p>
            <a:pPr defTabSz="1371669">
              <a:lnSpc>
                <a:spcPct val="90000"/>
              </a:lnSpc>
              <a:spcBef>
                <a:spcPct val="0"/>
              </a:spcBef>
            </a:pPr>
            <a:r>
              <a:rPr lang="en-US" dirty="0">
                <a:solidFill>
                  <a:srgbClr val="0070C0"/>
                </a:solidFill>
                <a:latin typeface="+mj-lt"/>
                <a:ea typeface="A-OTF Shin Go Pro L" panose="020B0300000000000000" pitchFamily="34" charset="-128"/>
                <a:cs typeface="+mj-cs"/>
              </a:rPr>
              <a:t>Boolean (Bitwise)</a:t>
            </a:r>
          </a:p>
          <a:p>
            <a:pPr defTabSz="1371669">
              <a:lnSpc>
                <a:spcPct val="90000"/>
              </a:lnSpc>
              <a:spcBef>
                <a:spcPct val="0"/>
              </a:spcBef>
            </a:pPr>
            <a:endParaRPr lang="en-US" dirty="0">
              <a:solidFill>
                <a:srgbClr val="002060"/>
              </a:solidFill>
              <a:latin typeface="+mj-lt"/>
              <a:ea typeface="A-OTF Shin Go Pro L" panose="020B0300000000000000" pitchFamily="34" charset="-128"/>
              <a:cs typeface="+mj-cs"/>
            </a:endParaRP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  OR</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NOR</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&amp;     AND</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XOR</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Negation</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&lt;&lt;   Left Shift</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&gt;&gt;   Right Shift</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&lt;&lt;&lt; Arithmetic Left Shift</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&gt;&gt;&gt; Arithmetic Right Shift</a:t>
            </a:r>
          </a:p>
        </p:txBody>
      </p:sp>
      <p:sp>
        <p:nvSpPr>
          <p:cNvPr id="11" name="CuadroTexto 10">
            <a:extLst>
              <a:ext uri="{FF2B5EF4-FFF2-40B4-BE49-F238E27FC236}">
                <a16:creationId xmlns:a16="http://schemas.microsoft.com/office/drawing/2014/main" id="{5D919871-4337-5E36-F3FF-FEB8E3ABC67E}"/>
              </a:ext>
            </a:extLst>
          </p:cNvPr>
          <p:cNvSpPr txBox="1"/>
          <p:nvPr/>
        </p:nvSpPr>
        <p:spPr>
          <a:xfrm>
            <a:off x="9741473" y="2693808"/>
            <a:ext cx="3200399" cy="3094309"/>
          </a:xfrm>
          <a:prstGeom prst="rect">
            <a:avLst/>
          </a:prstGeom>
          <a:noFill/>
        </p:spPr>
        <p:txBody>
          <a:bodyPr wrap="square">
            <a:spAutoFit/>
          </a:bodyPr>
          <a:lstStyle/>
          <a:p>
            <a:pPr defTabSz="1371669">
              <a:lnSpc>
                <a:spcPct val="90000"/>
              </a:lnSpc>
              <a:spcBef>
                <a:spcPct val="0"/>
              </a:spcBef>
            </a:pPr>
            <a:r>
              <a:rPr lang="en-US" dirty="0">
                <a:solidFill>
                  <a:srgbClr val="0070C0"/>
                </a:solidFill>
                <a:latin typeface="+mj-lt"/>
                <a:ea typeface="A-OTF Shin Go Pro L" panose="020B0300000000000000" pitchFamily="34" charset="-128"/>
                <a:cs typeface="+mj-cs"/>
              </a:rPr>
              <a:t>Relational</a:t>
            </a:r>
          </a:p>
          <a:p>
            <a:pPr defTabSz="1371669">
              <a:lnSpc>
                <a:spcPct val="90000"/>
              </a:lnSpc>
              <a:spcBef>
                <a:spcPct val="0"/>
              </a:spcBef>
            </a:pPr>
            <a:endParaRPr lang="en-US" dirty="0">
              <a:solidFill>
                <a:srgbClr val="002060"/>
              </a:solidFill>
              <a:latin typeface="+mj-lt"/>
              <a:ea typeface="A-OTF Shin Go Pro L" panose="020B0300000000000000" pitchFamily="34" charset="-128"/>
              <a:cs typeface="+mj-cs"/>
            </a:endParaRP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Logical equality</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Logical inequality</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&lt;    Less than</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&gt;    Greater than</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&lt;=  Less than or equal</a:t>
            </a: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&gt;=  Greater than or equal</a:t>
            </a:r>
          </a:p>
        </p:txBody>
      </p:sp>
      <p:sp>
        <p:nvSpPr>
          <p:cNvPr id="13" name="CuadroTexto 12">
            <a:extLst>
              <a:ext uri="{FF2B5EF4-FFF2-40B4-BE49-F238E27FC236}">
                <a16:creationId xmlns:a16="http://schemas.microsoft.com/office/drawing/2014/main" id="{3E8EA042-A310-013A-9E24-AA808586C45F}"/>
              </a:ext>
            </a:extLst>
          </p:cNvPr>
          <p:cNvSpPr txBox="1"/>
          <p:nvPr/>
        </p:nvSpPr>
        <p:spPr>
          <a:xfrm>
            <a:off x="13742549" y="2710272"/>
            <a:ext cx="3200399" cy="1224566"/>
          </a:xfrm>
          <a:prstGeom prst="rect">
            <a:avLst/>
          </a:prstGeom>
          <a:noFill/>
        </p:spPr>
        <p:txBody>
          <a:bodyPr wrap="square">
            <a:spAutoFit/>
          </a:bodyPr>
          <a:lstStyle/>
          <a:p>
            <a:pPr defTabSz="1371669">
              <a:lnSpc>
                <a:spcPct val="90000"/>
              </a:lnSpc>
              <a:spcBef>
                <a:spcPct val="0"/>
              </a:spcBef>
            </a:pPr>
            <a:r>
              <a:rPr lang="en-US" dirty="0">
                <a:solidFill>
                  <a:srgbClr val="0070C0"/>
                </a:solidFill>
                <a:latin typeface="+mj-lt"/>
                <a:ea typeface="A-OTF Shin Go Pro L" panose="020B0300000000000000" pitchFamily="34" charset="-128"/>
                <a:cs typeface="+mj-cs"/>
              </a:rPr>
              <a:t>concatenation</a:t>
            </a:r>
          </a:p>
          <a:p>
            <a:pPr defTabSz="1371669">
              <a:lnSpc>
                <a:spcPct val="90000"/>
              </a:lnSpc>
              <a:spcBef>
                <a:spcPct val="0"/>
              </a:spcBef>
            </a:pPr>
            <a:endParaRPr lang="en-US" dirty="0">
              <a:solidFill>
                <a:srgbClr val="002060"/>
              </a:solidFill>
              <a:latin typeface="+mj-lt"/>
              <a:ea typeface="A-OTF Shin Go Pro L" panose="020B0300000000000000" pitchFamily="34" charset="-128"/>
              <a:cs typeface="+mj-cs"/>
            </a:endParaRPr>
          </a:p>
          <a:p>
            <a:pPr defTabSz="1371669">
              <a:lnSpc>
                <a:spcPct val="90000"/>
              </a:lnSpc>
              <a:spcBef>
                <a:spcPct val="0"/>
              </a:spcBef>
            </a:pPr>
            <a:r>
              <a:rPr lang="en-US" dirty="0">
                <a:solidFill>
                  <a:srgbClr val="002060"/>
                </a:solidFill>
                <a:latin typeface="+mj-lt"/>
                <a:ea typeface="A-OTF Shin Go Pro L" panose="020B0300000000000000" pitchFamily="34" charset="-128"/>
                <a:cs typeface="+mj-cs"/>
              </a:rPr>
              <a:t>{,} </a:t>
            </a:r>
          </a:p>
        </p:txBody>
      </p:sp>
    </p:spTree>
    <p:extLst>
      <p:ext uri="{BB962C8B-B14F-4D97-AF65-F5344CB8AC3E}">
        <p14:creationId xmlns:p14="http://schemas.microsoft.com/office/powerpoint/2010/main" val="257685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2" name="Subtítulo 1">
            <a:extLst>
              <a:ext uri="{FF2B5EF4-FFF2-40B4-BE49-F238E27FC236}">
                <a16:creationId xmlns:a16="http://schemas.microsoft.com/office/drawing/2014/main" id="{BF0F12DF-A6BC-27F2-41E6-EF299BF8BDCD}"/>
              </a:ext>
            </a:extLst>
          </p:cNvPr>
          <p:cNvSpPr>
            <a:spLocks noGrp="1"/>
          </p:cNvSpPr>
          <p:nvPr>
            <p:ph type="subTitle" idx="1"/>
          </p:nvPr>
        </p:nvSpPr>
        <p:spPr/>
        <p:txBody>
          <a:bodyPr/>
          <a:lstStyle/>
          <a:p>
            <a:r>
              <a:rPr lang="es-MX" dirty="0"/>
              <a:t>Bloque ALWAYS@</a:t>
            </a:r>
          </a:p>
          <a:p>
            <a:endParaRPr lang="es-MX" dirty="0"/>
          </a:p>
        </p:txBody>
      </p:sp>
      <p:sp>
        <p:nvSpPr>
          <p:cNvPr id="10" name="Marcador de contenido 9"/>
          <p:cNvSpPr>
            <a:spLocks noGrp="1"/>
          </p:cNvSpPr>
          <p:nvPr>
            <p:ph sz="quarter" idx="12"/>
          </p:nvPr>
        </p:nvSpPr>
        <p:spPr/>
        <p:txBody>
          <a:bodyPr/>
          <a:lstStyle/>
          <a:p>
            <a:pPr lvl="2">
              <a:buFont typeface="Arial" panose="020B0604020202020204" pitchFamily="34" charset="0"/>
              <a:buChar char="•"/>
            </a:pPr>
            <a:r>
              <a:rPr lang="es-MX" dirty="0"/>
              <a:t>Es usado para describir eventos que deben ocurrir bajo ciertas condiciones.</a:t>
            </a:r>
          </a:p>
          <a:p>
            <a:endParaRPr lang="es-MX" dirty="0"/>
          </a:p>
        </p:txBody>
      </p:sp>
      <p:sp>
        <p:nvSpPr>
          <p:cNvPr id="18" name="Marcador de texto 8">
            <a:extLst>
              <a:ext uri="{FF2B5EF4-FFF2-40B4-BE49-F238E27FC236}">
                <a16:creationId xmlns:a16="http://schemas.microsoft.com/office/drawing/2014/main" id="{49C03813-3111-4192-911C-6777174365F0}"/>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14</a:t>
            </a:fld>
            <a:endParaRPr lang="en-US" dirty="0"/>
          </a:p>
        </p:txBody>
      </p:sp>
      <p:sp>
        <p:nvSpPr>
          <p:cNvPr id="12" name="TextBox 20">
            <a:extLst>
              <a:ext uri="{FF2B5EF4-FFF2-40B4-BE49-F238E27FC236}">
                <a16:creationId xmlns:a16="http://schemas.microsoft.com/office/drawing/2014/main" id="{D358CD5A-16FD-48BF-990C-23ED8B7011D5}"/>
              </a:ext>
            </a:extLst>
          </p:cNvPr>
          <p:cNvSpPr txBox="1"/>
          <p:nvPr/>
        </p:nvSpPr>
        <p:spPr>
          <a:xfrm>
            <a:off x="1961072" y="2562462"/>
            <a:ext cx="4153710" cy="1477328"/>
          </a:xfrm>
          <a:prstGeom prst="rect">
            <a:avLst/>
          </a:prstGeom>
          <a:noFill/>
          <a:ln>
            <a:solidFill>
              <a:schemeClr val="tx1"/>
            </a:solidFill>
            <a:prstDash val="lgDash"/>
          </a:ln>
        </p:spPr>
        <p:txBody>
          <a:bodyPr wrap="square" rtlCol="0">
            <a:spAutoFit/>
          </a:bodyPr>
          <a:lstStyle/>
          <a:p>
            <a:r>
              <a:rPr lang="es-MX" sz="1800" b="1" dirty="0">
                <a:latin typeface="Courier" panose="02060409020205020404" pitchFamily="49" charset="0"/>
                <a:cs typeface="Aparajita" panose="020B0604020202020204" pitchFamily="34" charset="0"/>
              </a:rPr>
              <a:t>Sintaxis</a:t>
            </a:r>
          </a:p>
          <a:p>
            <a:r>
              <a:rPr lang="es-MX" sz="1800" b="1" dirty="0" err="1">
                <a:solidFill>
                  <a:srgbClr val="0070C0"/>
                </a:solidFill>
                <a:latin typeface="Courier" panose="02060409020205020404" pitchFamily="49" charset="0"/>
                <a:cs typeface="Aparajita" panose="020B0604020202020204" pitchFamily="34" charset="0"/>
              </a:rPr>
              <a:t>always</a:t>
            </a:r>
            <a:r>
              <a:rPr lang="es-MX" sz="1800" b="1" dirty="0">
                <a:solidFill>
                  <a:srgbClr val="0070C0"/>
                </a:solidFill>
                <a:latin typeface="Courier" panose="02060409020205020404" pitchFamily="49" charset="0"/>
                <a:cs typeface="Aparajita" panose="020B0604020202020204" pitchFamily="34" charset="0"/>
              </a:rPr>
              <a:t> </a:t>
            </a:r>
            <a:r>
              <a:rPr lang="es-MX" sz="1800" dirty="0">
                <a:latin typeface="Courier" panose="02060409020205020404" pitchFamily="49" charset="0"/>
                <a:cs typeface="Aparajita" panose="020B0604020202020204" pitchFamily="34" charset="0"/>
              </a:rPr>
              <a:t>@( … </a:t>
            </a:r>
            <a:r>
              <a:rPr lang="es-MX" sz="1800" dirty="0" err="1">
                <a:latin typeface="Courier" panose="02060409020205020404" pitchFamily="49" charset="0"/>
                <a:cs typeface="Aparajita" panose="020B0604020202020204" pitchFamily="34" charset="0"/>
              </a:rPr>
              <a:t>sensitivity</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list</a:t>
            </a:r>
            <a:r>
              <a:rPr lang="es-MX" sz="1800" dirty="0">
                <a:latin typeface="Courier" panose="02060409020205020404" pitchFamily="49" charset="0"/>
                <a:cs typeface="Aparajita" panose="020B0604020202020204" pitchFamily="34" charset="0"/>
              </a:rPr>
              <a:t> … ) </a:t>
            </a:r>
            <a:r>
              <a:rPr lang="es-MX" sz="1800" b="1" dirty="0" err="1">
                <a:solidFill>
                  <a:srgbClr val="0070C0"/>
                </a:solidFill>
                <a:latin typeface="Courier" panose="02060409020205020404" pitchFamily="49" charset="0"/>
                <a:cs typeface="Aparajita" panose="020B0604020202020204" pitchFamily="34" charset="0"/>
              </a:rPr>
              <a:t>begin</a:t>
            </a:r>
            <a:endParaRPr lang="es-MX" sz="1800" b="1" dirty="0">
              <a:solidFill>
                <a:srgbClr val="0070C0"/>
              </a:solidFill>
              <a:latin typeface="Courier" panose="02060409020205020404" pitchFamily="49" charset="0"/>
              <a:cs typeface="Aparajita" panose="020B0604020202020204" pitchFamily="34" charset="0"/>
            </a:endParaRPr>
          </a:p>
          <a:p>
            <a:r>
              <a:rPr lang="es-MX" sz="1800" dirty="0">
                <a:latin typeface="Courier" panose="02060409020205020404" pitchFamily="49" charset="0"/>
                <a:cs typeface="Aparajita" panose="020B0604020202020204" pitchFamily="34" charset="0"/>
              </a:rPr>
              <a:t>   … </a:t>
            </a:r>
            <a:r>
              <a:rPr lang="es-MX" sz="1800" dirty="0" err="1">
                <a:latin typeface="Courier" panose="02060409020205020404" pitchFamily="49" charset="0"/>
                <a:cs typeface="Aparajita" panose="020B0604020202020204" pitchFamily="34" charset="0"/>
              </a:rPr>
              <a:t>elements</a:t>
            </a:r>
            <a:r>
              <a:rPr lang="es-MX" sz="1800" dirty="0">
                <a:latin typeface="Courier" panose="02060409020205020404" pitchFamily="49" charset="0"/>
                <a:cs typeface="Aparajita" panose="020B0604020202020204" pitchFamily="34" charset="0"/>
              </a:rPr>
              <a:t> …</a:t>
            </a:r>
          </a:p>
          <a:p>
            <a:r>
              <a:rPr lang="es-MX" sz="1800" b="1" dirty="0" err="1">
                <a:solidFill>
                  <a:srgbClr val="0070C0"/>
                </a:solidFill>
                <a:latin typeface="Courier" panose="02060409020205020404" pitchFamily="49" charset="0"/>
                <a:cs typeface="Aparajita" panose="020B0604020202020204" pitchFamily="34" charset="0"/>
              </a:rPr>
              <a:t>end</a:t>
            </a:r>
            <a:endParaRPr lang="es-MX" sz="1800" b="1" dirty="0">
              <a:solidFill>
                <a:srgbClr val="0070C0"/>
              </a:solidFill>
              <a:latin typeface="Courier" panose="02060409020205020404" pitchFamily="49" charset="0"/>
              <a:cs typeface="Aparajita" panose="020B0604020202020204" pitchFamily="34" charset="0"/>
            </a:endParaRPr>
          </a:p>
        </p:txBody>
      </p:sp>
      <p:sp>
        <p:nvSpPr>
          <p:cNvPr id="13" name="TextBox 21">
            <a:extLst>
              <a:ext uri="{FF2B5EF4-FFF2-40B4-BE49-F238E27FC236}">
                <a16:creationId xmlns:a16="http://schemas.microsoft.com/office/drawing/2014/main" id="{ACAA324B-9BC1-4230-ACCC-A94DC7238923}"/>
              </a:ext>
            </a:extLst>
          </p:cNvPr>
          <p:cNvSpPr txBox="1"/>
          <p:nvPr/>
        </p:nvSpPr>
        <p:spPr>
          <a:xfrm>
            <a:off x="1961072" y="4565398"/>
            <a:ext cx="4153710" cy="2031325"/>
          </a:xfrm>
          <a:prstGeom prst="rect">
            <a:avLst/>
          </a:prstGeom>
          <a:noFill/>
          <a:ln>
            <a:solidFill>
              <a:schemeClr val="tx1"/>
            </a:solidFill>
            <a:prstDash val="lgDash"/>
          </a:ln>
        </p:spPr>
        <p:txBody>
          <a:bodyPr wrap="square" rtlCol="0">
            <a:spAutoFit/>
          </a:bodyPr>
          <a:lstStyle/>
          <a:p>
            <a:r>
              <a:rPr lang="es-MX" sz="1800" b="1" dirty="0">
                <a:latin typeface="Courier" panose="02060409020205020404" pitchFamily="49" charset="0"/>
                <a:cs typeface="Aparajita" panose="020B0604020202020204" pitchFamily="34" charset="0"/>
              </a:rPr>
              <a:t>&lt;= (no-bloqueante) asignación</a:t>
            </a:r>
          </a:p>
          <a:p>
            <a:r>
              <a:rPr lang="es-MX" sz="1800" b="1" dirty="0" err="1">
                <a:solidFill>
                  <a:srgbClr val="0070C0"/>
                </a:solidFill>
                <a:latin typeface="Courier" panose="02060409020205020404" pitchFamily="49" charset="0"/>
                <a:cs typeface="Aparajita" panose="020B0604020202020204" pitchFamily="34" charset="0"/>
              </a:rPr>
              <a:t>always</a:t>
            </a:r>
            <a:r>
              <a:rPr lang="es-MX" sz="1800" b="1" dirty="0">
                <a:solidFill>
                  <a:srgbClr val="0070C0"/>
                </a:solidFill>
                <a:latin typeface="Courier" panose="02060409020205020404" pitchFamily="49" charset="0"/>
                <a:cs typeface="Aparajita" panose="020B0604020202020204" pitchFamily="34" charset="0"/>
              </a:rPr>
              <a:t> </a:t>
            </a:r>
            <a:r>
              <a:rPr lang="es-MX" sz="1800" dirty="0">
                <a:latin typeface="Courier" panose="02060409020205020404" pitchFamily="49" charset="0"/>
                <a:cs typeface="Aparajita" panose="020B0604020202020204" pitchFamily="34" charset="0"/>
              </a:rPr>
              <a:t>@( … </a:t>
            </a:r>
            <a:r>
              <a:rPr lang="es-MX" sz="1800" dirty="0" err="1">
                <a:latin typeface="Courier" panose="02060409020205020404" pitchFamily="49" charset="0"/>
                <a:cs typeface="Aparajita" panose="020B0604020202020204" pitchFamily="34" charset="0"/>
              </a:rPr>
              <a:t>sensitivity</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list</a:t>
            </a:r>
            <a:r>
              <a:rPr lang="es-MX" sz="1800" dirty="0">
                <a:latin typeface="Courier" panose="02060409020205020404" pitchFamily="49" charset="0"/>
                <a:cs typeface="Aparajita" panose="020B0604020202020204" pitchFamily="34" charset="0"/>
              </a:rPr>
              <a:t> … ) </a:t>
            </a:r>
            <a:r>
              <a:rPr lang="es-MX" sz="1800" b="1" dirty="0" err="1">
                <a:solidFill>
                  <a:srgbClr val="0070C0"/>
                </a:solidFill>
                <a:latin typeface="Courier" panose="02060409020205020404" pitchFamily="49" charset="0"/>
                <a:cs typeface="Aparajita" panose="020B0604020202020204" pitchFamily="34" charset="0"/>
              </a:rPr>
              <a:t>begin</a:t>
            </a:r>
            <a:endParaRPr lang="es-MX" sz="1800" b="1" dirty="0">
              <a:solidFill>
                <a:srgbClr val="0070C0"/>
              </a:solidFill>
              <a:latin typeface="Courier" panose="02060409020205020404" pitchFamily="49" charset="0"/>
              <a:cs typeface="Aparajita" panose="020B0604020202020204" pitchFamily="34" charset="0"/>
            </a:endParaRPr>
          </a:p>
          <a:p>
            <a:r>
              <a:rPr lang="es-MX" sz="1800" dirty="0">
                <a:latin typeface="Courier" panose="02060409020205020404" pitchFamily="49" charset="0"/>
                <a:cs typeface="Aparajita" panose="020B0604020202020204" pitchFamily="34" charset="0"/>
              </a:rPr>
              <a:t>   B &lt;= A;</a:t>
            </a:r>
          </a:p>
          <a:p>
            <a:r>
              <a:rPr lang="es-MX" sz="1800" dirty="0">
                <a:latin typeface="Courier" panose="02060409020205020404" pitchFamily="49" charset="0"/>
                <a:cs typeface="Aparajita" panose="020B0604020202020204" pitchFamily="34" charset="0"/>
              </a:rPr>
              <a:t>   C &lt;= B;</a:t>
            </a:r>
          </a:p>
          <a:p>
            <a:r>
              <a:rPr lang="es-MX" sz="1800" dirty="0">
                <a:latin typeface="Courier" panose="02060409020205020404" pitchFamily="49" charset="0"/>
                <a:cs typeface="Aparajita" panose="020B0604020202020204" pitchFamily="34" charset="0"/>
              </a:rPr>
              <a:t>   D &lt;= C;</a:t>
            </a:r>
          </a:p>
          <a:p>
            <a:r>
              <a:rPr lang="es-MX" sz="1800" b="1" dirty="0" err="1">
                <a:solidFill>
                  <a:srgbClr val="0070C0"/>
                </a:solidFill>
                <a:latin typeface="Courier" panose="02060409020205020404" pitchFamily="49" charset="0"/>
                <a:cs typeface="Aparajita" panose="020B0604020202020204" pitchFamily="34" charset="0"/>
              </a:rPr>
              <a:t>end</a:t>
            </a:r>
            <a:endParaRPr lang="es-MX" sz="1800" b="1" dirty="0">
              <a:solidFill>
                <a:srgbClr val="0070C0"/>
              </a:solidFill>
              <a:latin typeface="Courier" panose="02060409020205020404" pitchFamily="49" charset="0"/>
              <a:cs typeface="Aparajita" panose="020B0604020202020204" pitchFamily="34" charset="0"/>
            </a:endParaRPr>
          </a:p>
        </p:txBody>
      </p:sp>
      <p:sp>
        <p:nvSpPr>
          <p:cNvPr id="14" name="TextBox 22">
            <a:extLst>
              <a:ext uri="{FF2B5EF4-FFF2-40B4-BE49-F238E27FC236}">
                <a16:creationId xmlns:a16="http://schemas.microsoft.com/office/drawing/2014/main" id="{A133B1DC-CA7D-4827-B778-14C29B29DA35}"/>
              </a:ext>
            </a:extLst>
          </p:cNvPr>
          <p:cNvSpPr txBox="1"/>
          <p:nvPr/>
        </p:nvSpPr>
        <p:spPr>
          <a:xfrm>
            <a:off x="1961072" y="7001521"/>
            <a:ext cx="4153710" cy="2031325"/>
          </a:xfrm>
          <a:prstGeom prst="rect">
            <a:avLst/>
          </a:prstGeom>
          <a:noFill/>
          <a:ln>
            <a:solidFill>
              <a:schemeClr val="tx1"/>
            </a:solidFill>
            <a:prstDash val="lgDash"/>
          </a:ln>
        </p:spPr>
        <p:txBody>
          <a:bodyPr wrap="square" rtlCol="0">
            <a:spAutoFit/>
          </a:bodyPr>
          <a:lstStyle/>
          <a:p>
            <a:r>
              <a:rPr lang="es-MX" sz="1800" b="1" dirty="0">
                <a:latin typeface="Courier" panose="02060409020205020404" pitchFamily="49" charset="0"/>
                <a:cs typeface="Aparajita" panose="020B0604020202020204" pitchFamily="34" charset="0"/>
              </a:rPr>
              <a:t>= (bloqueante) asignación</a:t>
            </a:r>
          </a:p>
          <a:p>
            <a:r>
              <a:rPr lang="es-MX" sz="1800" b="1" dirty="0" err="1">
                <a:solidFill>
                  <a:srgbClr val="0070C0"/>
                </a:solidFill>
                <a:latin typeface="Courier" panose="02060409020205020404" pitchFamily="49" charset="0"/>
                <a:cs typeface="Aparajita" panose="020B0604020202020204" pitchFamily="34" charset="0"/>
              </a:rPr>
              <a:t>always</a:t>
            </a:r>
            <a:r>
              <a:rPr lang="es-MX" sz="1800" b="1" dirty="0">
                <a:solidFill>
                  <a:srgbClr val="0070C0"/>
                </a:solidFill>
                <a:latin typeface="Courier" panose="02060409020205020404" pitchFamily="49" charset="0"/>
                <a:cs typeface="Aparajita" panose="020B0604020202020204" pitchFamily="34" charset="0"/>
              </a:rPr>
              <a:t> </a:t>
            </a:r>
            <a:r>
              <a:rPr lang="es-MX" sz="1800" dirty="0">
                <a:latin typeface="Courier" panose="02060409020205020404" pitchFamily="49" charset="0"/>
                <a:cs typeface="Aparajita" panose="020B0604020202020204" pitchFamily="34" charset="0"/>
              </a:rPr>
              <a:t>@( … </a:t>
            </a:r>
            <a:r>
              <a:rPr lang="es-MX" sz="1800" dirty="0" err="1">
                <a:latin typeface="Courier" panose="02060409020205020404" pitchFamily="49" charset="0"/>
                <a:cs typeface="Aparajita" panose="020B0604020202020204" pitchFamily="34" charset="0"/>
              </a:rPr>
              <a:t>sensitivity</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list</a:t>
            </a:r>
            <a:r>
              <a:rPr lang="es-MX" sz="1800" dirty="0">
                <a:latin typeface="Courier" panose="02060409020205020404" pitchFamily="49" charset="0"/>
                <a:cs typeface="Aparajita" panose="020B0604020202020204" pitchFamily="34" charset="0"/>
              </a:rPr>
              <a:t> … ) </a:t>
            </a:r>
            <a:r>
              <a:rPr lang="es-MX" sz="1800" b="1" dirty="0" err="1">
                <a:solidFill>
                  <a:srgbClr val="0070C0"/>
                </a:solidFill>
                <a:latin typeface="Courier" panose="02060409020205020404" pitchFamily="49" charset="0"/>
                <a:cs typeface="Aparajita" panose="020B0604020202020204" pitchFamily="34" charset="0"/>
              </a:rPr>
              <a:t>begin</a:t>
            </a:r>
            <a:endParaRPr lang="es-MX" sz="1800" b="1" dirty="0">
              <a:solidFill>
                <a:srgbClr val="0070C0"/>
              </a:solidFill>
              <a:latin typeface="Courier" panose="02060409020205020404" pitchFamily="49" charset="0"/>
              <a:cs typeface="Aparajita" panose="020B0604020202020204" pitchFamily="34" charset="0"/>
            </a:endParaRPr>
          </a:p>
          <a:p>
            <a:r>
              <a:rPr lang="es-MX" sz="1800" dirty="0">
                <a:latin typeface="Courier" panose="02060409020205020404" pitchFamily="49" charset="0"/>
                <a:cs typeface="Aparajita" panose="020B0604020202020204" pitchFamily="34" charset="0"/>
              </a:rPr>
              <a:t>   B = A;</a:t>
            </a:r>
          </a:p>
          <a:p>
            <a:r>
              <a:rPr lang="es-MX" sz="1800" dirty="0">
                <a:latin typeface="Courier" panose="02060409020205020404" pitchFamily="49" charset="0"/>
                <a:cs typeface="Aparajita" panose="020B0604020202020204" pitchFamily="34" charset="0"/>
              </a:rPr>
              <a:t>   C = B;</a:t>
            </a:r>
          </a:p>
          <a:p>
            <a:r>
              <a:rPr lang="es-MX" sz="1800" dirty="0">
                <a:latin typeface="Courier" panose="02060409020205020404" pitchFamily="49" charset="0"/>
                <a:cs typeface="Aparajita" panose="020B0604020202020204" pitchFamily="34" charset="0"/>
              </a:rPr>
              <a:t>   D = C;</a:t>
            </a:r>
          </a:p>
          <a:p>
            <a:r>
              <a:rPr lang="es-MX" sz="1800" b="1" dirty="0" err="1">
                <a:solidFill>
                  <a:srgbClr val="0070C0"/>
                </a:solidFill>
                <a:latin typeface="Courier" panose="02060409020205020404" pitchFamily="49" charset="0"/>
                <a:cs typeface="Aparajita" panose="020B0604020202020204" pitchFamily="34" charset="0"/>
              </a:rPr>
              <a:t>end</a:t>
            </a:r>
            <a:endParaRPr lang="es-MX" sz="1800" b="1" dirty="0">
              <a:solidFill>
                <a:srgbClr val="0070C0"/>
              </a:solidFill>
              <a:latin typeface="Courier" panose="02060409020205020404" pitchFamily="49" charset="0"/>
              <a:cs typeface="Aparajita" panose="020B0604020202020204" pitchFamily="34" charset="0"/>
            </a:endParaRPr>
          </a:p>
        </p:txBody>
      </p:sp>
      <p:sp>
        <p:nvSpPr>
          <p:cNvPr id="15" name="TextBox 30">
            <a:extLst>
              <a:ext uri="{FF2B5EF4-FFF2-40B4-BE49-F238E27FC236}">
                <a16:creationId xmlns:a16="http://schemas.microsoft.com/office/drawing/2014/main" id="{D376E0B2-566C-44DB-89C2-15FC07B8479D}"/>
              </a:ext>
            </a:extLst>
          </p:cNvPr>
          <p:cNvSpPr txBox="1"/>
          <p:nvPr/>
        </p:nvSpPr>
        <p:spPr>
          <a:xfrm>
            <a:off x="6463449" y="4565398"/>
            <a:ext cx="4155639" cy="2031325"/>
          </a:xfrm>
          <a:prstGeom prst="rect">
            <a:avLst/>
          </a:prstGeom>
          <a:noFill/>
          <a:ln>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800" dirty="0">
                <a:solidFill>
                  <a:schemeClr val="tx1"/>
                </a:solidFill>
                <a:latin typeface="Roboto Light" panose="02000000000000000000" pitchFamily="2" charset="0"/>
                <a:ea typeface="Roboto Light" panose="02000000000000000000" pitchFamily="2" charset="0"/>
              </a:rPr>
              <a:t>Cuando la lista de sensibilidad se satisface:</a:t>
            </a:r>
          </a:p>
          <a:p>
            <a:pPr lvl="1"/>
            <a:r>
              <a:rPr lang="es-MX" sz="1800" dirty="0">
                <a:solidFill>
                  <a:schemeClr val="tx1"/>
                </a:solidFill>
                <a:latin typeface="Roboto Light" panose="02000000000000000000" pitchFamily="2" charset="0"/>
                <a:ea typeface="Roboto Light" panose="02000000000000000000" pitchFamily="2" charset="0"/>
              </a:rPr>
              <a:t>B obtiene A</a:t>
            </a:r>
          </a:p>
          <a:p>
            <a:pPr lvl="1"/>
            <a:r>
              <a:rPr lang="es-MX" sz="1800" dirty="0">
                <a:solidFill>
                  <a:schemeClr val="tx1"/>
                </a:solidFill>
                <a:latin typeface="Roboto Light" panose="02000000000000000000" pitchFamily="2" charset="0"/>
                <a:ea typeface="Roboto Light" panose="02000000000000000000" pitchFamily="2" charset="0"/>
              </a:rPr>
              <a:t>C obtiene el valor viejo de B</a:t>
            </a:r>
          </a:p>
          <a:p>
            <a:pPr lvl="1"/>
            <a:r>
              <a:rPr lang="es-MX" sz="1800" dirty="0">
                <a:solidFill>
                  <a:schemeClr val="tx1"/>
                </a:solidFill>
                <a:latin typeface="Roboto Light" panose="02000000000000000000" pitchFamily="2" charset="0"/>
                <a:ea typeface="Roboto Light" panose="02000000000000000000" pitchFamily="2" charset="0"/>
              </a:rPr>
              <a:t>D obtiene el valor viejo de C</a:t>
            </a:r>
          </a:p>
          <a:p>
            <a:endParaRPr lang="es-MX" sz="1800" dirty="0">
              <a:latin typeface="Courier" panose="02060409020205020404" pitchFamily="49" charset="0"/>
              <a:cs typeface="Aparajita" panose="020B0604020202020204" pitchFamily="34" charset="0"/>
            </a:endParaRPr>
          </a:p>
          <a:p>
            <a:r>
              <a:rPr lang="es-MX" sz="1800" dirty="0">
                <a:solidFill>
                  <a:schemeClr val="tx1"/>
                </a:solidFill>
                <a:latin typeface="Roboto Light" panose="02000000000000000000" pitchFamily="2" charset="0"/>
                <a:ea typeface="Roboto Light" panose="02000000000000000000" pitchFamily="2" charset="0"/>
              </a:rPr>
              <a:t>*asignación concurrente</a:t>
            </a:r>
          </a:p>
        </p:txBody>
      </p:sp>
      <p:sp>
        <p:nvSpPr>
          <p:cNvPr id="16" name="TextBox 31">
            <a:extLst>
              <a:ext uri="{FF2B5EF4-FFF2-40B4-BE49-F238E27FC236}">
                <a16:creationId xmlns:a16="http://schemas.microsoft.com/office/drawing/2014/main" id="{2FFC64F2-BEB8-4688-89A2-251381E7C2AF}"/>
              </a:ext>
            </a:extLst>
          </p:cNvPr>
          <p:cNvSpPr txBox="1"/>
          <p:nvPr/>
        </p:nvSpPr>
        <p:spPr>
          <a:xfrm>
            <a:off x="6463449" y="7001521"/>
            <a:ext cx="4185524" cy="1477328"/>
          </a:xfrm>
          <a:prstGeom prst="rect">
            <a:avLst/>
          </a:prstGeom>
          <a:noFill/>
          <a:ln>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800" dirty="0">
                <a:solidFill>
                  <a:schemeClr val="tx1"/>
                </a:solidFill>
                <a:latin typeface="Roboto Light" panose="02000000000000000000" pitchFamily="2" charset="0"/>
                <a:ea typeface="Roboto Light" panose="02000000000000000000" pitchFamily="2" charset="0"/>
              </a:rPr>
              <a:t>Cuando la lista de sensibilidad se satisface :</a:t>
            </a:r>
          </a:p>
          <a:p>
            <a:pPr marL="0" lvl="1"/>
            <a:r>
              <a:rPr lang="es-MX" sz="1800" dirty="0">
                <a:solidFill>
                  <a:schemeClr val="tx1"/>
                </a:solidFill>
                <a:latin typeface="Roboto Light" panose="02000000000000000000" pitchFamily="2" charset="0"/>
                <a:ea typeface="Roboto Light" panose="02000000000000000000" pitchFamily="2" charset="0"/>
              </a:rPr>
              <a:t>B obtiene A</a:t>
            </a:r>
          </a:p>
          <a:p>
            <a:pPr marL="0" lvl="1"/>
            <a:r>
              <a:rPr lang="es-MX" sz="1800" dirty="0">
                <a:solidFill>
                  <a:schemeClr val="tx1"/>
                </a:solidFill>
                <a:latin typeface="Roboto Light" panose="02000000000000000000" pitchFamily="2" charset="0"/>
                <a:ea typeface="Roboto Light" panose="02000000000000000000" pitchFamily="2" charset="0"/>
              </a:rPr>
              <a:t>C obtiene B</a:t>
            </a:r>
          </a:p>
          <a:p>
            <a:pPr marL="0" lvl="1"/>
            <a:r>
              <a:rPr lang="es-MX" sz="1800" dirty="0">
                <a:solidFill>
                  <a:schemeClr val="tx1"/>
                </a:solidFill>
                <a:latin typeface="Roboto Light" panose="02000000000000000000" pitchFamily="2" charset="0"/>
                <a:ea typeface="Roboto Light" panose="02000000000000000000" pitchFamily="2" charset="0"/>
              </a:rPr>
              <a:t>D obtiene C</a:t>
            </a:r>
          </a:p>
        </p:txBody>
      </p:sp>
    </p:spTree>
    <p:extLst>
      <p:ext uri="{BB962C8B-B14F-4D97-AF65-F5344CB8AC3E}">
        <p14:creationId xmlns:p14="http://schemas.microsoft.com/office/powerpoint/2010/main" val="316930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2" name="Subtítulo 1">
            <a:extLst>
              <a:ext uri="{FF2B5EF4-FFF2-40B4-BE49-F238E27FC236}">
                <a16:creationId xmlns:a16="http://schemas.microsoft.com/office/drawing/2014/main" id="{92586345-B90A-B7C2-0ADF-2EB6A4765099}"/>
              </a:ext>
            </a:extLst>
          </p:cNvPr>
          <p:cNvSpPr>
            <a:spLocks noGrp="1"/>
          </p:cNvSpPr>
          <p:nvPr>
            <p:ph type="subTitle" idx="1"/>
          </p:nvPr>
        </p:nvSpPr>
        <p:spPr/>
        <p:txBody>
          <a:bodyPr/>
          <a:lstStyle/>
          <a:p>
            <a:r>
              <a:rPr lang="es-MX" dirty="0" err="1"/>
              <a:t>Bolque</a:t>
            </a:r>
            <a:r>
              <a:rPr lang="es-MX" dirty="0"/>
              <a:t> </a:t>
            </a:r>
            <a:r>
              <a:rPr lang="es-MX" dirty="0" err="1"/>
              <a:t>always</a:t>
            </a:r>
            <a:r>
              <a:rPr lang="es-MX" dirty="0"/>
              <a:t>@</a:t>
            </a:r>
          </a:p>
        </p:txBody>
      </p:sp>
      <p:sp>
        <p:nvSpPr>
          <p:cNvPr id="10" name="Marcador de contenido 9"/>
          <p:cNvSpPr>
            <a:spLocks noGrp="1"/>
          </p:cNvSpPr>
          <p:nvPr>
            <p:ph sz="quarter" idx="12"/>
          </p:nvPr>
        </p:nvSpPr>
        <p:spPr/>
        <p:txBody>
          <a:bodyPr/>
          <a:lstStyle/>
          <a:p>
            <a:pPr lvl="1">
              <a:buFont typeface="Wingdings" panose="05000000000000000000" pitchFamily="2" charset="2"/>
              <a:buChar char="§"/>
            </a:pPr>
            <a:r>
              <a:rPr lang="es-MX" dirty="0"/>
              <a:t>Bloque: </a:t>
            </a:r>
            <a:r>
              <a:rPr lang="es-MX" dirty="0" err="1"/>
              <a:t>always</a:t>
            </a:r>
            <a:r>
              <a:rPr lang="es-MX" dirty="0"/>
              <a:t> @(</a:t>
            </a:r>
            <a:r>
              <a:rPr lang="es-MX" dirty="0" err="1"/>
              <a:t>posedge</a:t>
            </a:r>
            <a:r>
              <a:rPr lang="es-MX" dirty="0"/>
              <a:t> </a:t>
            </a:r>
            <a:r>
              <a:rPr lang="es-MX" dirty="0" err="1"/>
              <a:t>clock</a:t>
            </a:r>
            <a:r>
              <a:rPr lang="es-MX" dirty="0"/>
              <a:t>)</a:t>
            </a:r>
          </a:p>
          <a:p>
            <a:pPr lvl="2">
              <a:buFont typeface="Arial" panose="020B0604020202020204" pitchFamily="34" charset="0"/>
              <a:buChar char="•"/>
            </a:pPr>
            <a:r>
              <a:rPr lang="es-MX" dirty="0"/>
              <a:t>Este bloque es usado para describir lógica secuencial o registros.</a:t>
            </a:r>
          </a:p>
          <a:p>
            <a:pPr lvl="2">
              <a:buFont typeface="Arial" panose="020B0604020202020204" pitchFamily="34" charset="0"/>
              <a:buChar char="•"/>
            </a:pPr>
            <a:r>
              <a:rPr lang="es-MX" dirty="0"/>
              <a:t>La asignación </a:t>
            </a:r>
            <a:r>
              <a:rPr lang="es-MX" dirty="0">
                <a:solidFill>
                  <a:srgbClr val="C00000"/>
                </a:solidFill>
              </a:rPr>
              <a:t>&lt;=</a:t>
            </a:r>
            <a:r>
              <a:rPr lang="es-MX" dirty="0"/>
              <a:t> (no-bloqueante) debe ser usada en este bloque.</a:t>
            </a:r>
          </a:p>
          <a:p>
            <a:pPr lvl="1">
              <a:buFont typeface="Wingdings" panose="05000000000000000000" pitchFamily="2" charset="2"/>
              <a:buChar char="§"/>
            </a:pPr>
            <a:r>
              <a:rPr lang="es-MX" dirty="0"/>
              <a:t>Bloque: </a:t>
            </a:r>
            <a:r>
              <a:rPr lang="es-MX" dirty="0" err="1"/>
              <a:t>always</a:t>
            </a:r>
            <a:r>
              <a:rPr lang="es-MX" dirty="0"/>
              <a:t> @(*)</a:t>
            </a:r>
          </a:p>
          <a:p>
            <a:pPr lvl="2">
              <a:buFont typeface="Arial" panose="020B0604020202020204" pitchFamily="34" charset="0"/>
              <a:buChar char="•"/>
            </a:pPr>
            <a:r>
              <a:rPr lang="es-MX" dirty="0"/>
              <a:t>Este bloque es usado para describir lógica combinacional o lógica de compuertas. </a:t>
            </a:r>
          </a:p>
          <a:p>
            <a:pPr lvl="2">
              <a:buFont typeface="Arial" panose="020B0604020202020204" pitchFamily="34" charset="0"/>
              <a:buChar char="•"/>
            </a:pPr>
            <a:r>
              <a:rPr lang="es-MX" dirty="0"/>
              <a:t>La asignación </a:t>
            </a:r>
            <a:r>
              <a:rPr lang="es-MX" dirty="0">
                <a:solidFill>
                  <a:srgbClr val="C00000"/>
                </a:solidFill>
              </a:rPr>
              <a:t>=</a:t>
            </a:r>
            <a:r>
              <a:rPr lang="es-MX" dirty="0"/>
              <a:t> (bloqueante) debe ser usada en este bloque.</a:t>
            </a:r>
          </a:p>
          <a:p>
            <a:endParaRPr lang="es-MX" dirty="0"/>
          </a:p>
        </p:txBody>
      </p:sp>
      <p:sp>
        <p:nvSpPr>
          <p:cNvPr id="52" name="Marcador de texto 8">
            <a:extLst>
              <a:ext uri="{FF2B5EF4-FFF2-40B4-BE49-F238E27FC236}">
                <a16:creationId xmlns:a16="http://schemas.microsoft.com/office/drawing/2014/main" id="{8B804C14-C939-4FDA-AB1A-6110463C5397}"/>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15</a:t>
            </a:fld>
            <a:endParaRPr lang="en-US" dirty="0"/>
          </a:p>
        </p:txBody>
      </p:sp>
      <p:sp>
        <p:nvSpPr>
          <p:cNvPr id="7" name="TextBox 21">
            <a:extLst>
              <a:ext uri="{FF2B5EF4-FFF2-40B4-BE49-F238E27FC236}">
                <a16:creationId xmlns:a16="http://schemas.microsoft.com/office/drawing/2014/main" id="{ACAA324B-9BC1-4230-ACCC-A94DC7238923}"/>
              </a:ext>
            </a:extLst>
          </p:cNvPr>
          <p:cNvSpPr txBox="1"/>
          <p:nvPr/>
        </p:nvSpPr>
        <p:spPr>
          <a:xfrm>
            <a:off x="4307737" y="5126013"/>
            <a:ext cx="3595576" cy="830997"/>
          </a:xfrm>
          <a:prstGeom prst="rect">
            <a:avLst/>
          </a:prstGeom>
          <a:noFill/>
          <a:ln>
            <a:solidFill>
              <a:schemeClr val="tx1"/>
            </a:solidFill>
            <a:prstDash val="lgDash"/>
          </a:ln>
        </p:spPr>
        <p:txBody>
          <a:bodyPr wrap="square" rtlCol="0">
            <a:spAutoFit/>
          </a:bodyPr>
          <a:lstStyle/>
          <a:p>
            <a:r>
              <a:rPr lang="es-MX" sz="1600" b="1" dirty="0" err="1">
                <a:latin typeface="Courier" panose="02060409020205020404" pitchFamily="49" charset="0"/>
                <a:cs typeface="Aparajita" panose="020B0604020202020204" pitchFamily="34" charset="0"/>
              </a:rPr>
              <a:t>always</a:t>
            </a:r>
            <a:r>
              <a:rPr lang="es-MX" sz="1600" b="1" dirty="0">
                <a:latin typeface="Courier" panose="02060409020205020404" pitchFamily="49" charset="0"/>
                <a:cs typeface="Aparajita" panose="020B0604020202020204" pitchFamily="34" charset="0"/>
              </a:rPr>
              <a:t> @(A </a:t>
            </a:r>
            <a:r>
              <a:rPr lang="es-MX" sz="1600" b="1" dirty="0" err="1">
                <a:latin typeface="Courier" panose="02060409020205020404" pitchFamily="49" charset="0"/>
                <a:cs typeface="Aparajita" panose="020B0604020202020204" pitchFamily="34" charset="0"/>
              </a:rPr>
              <a:t>or</a:t>
            </a:r>
            <a:r>
              <a:rPr lang="es-MX" sz="1600" b="1" dirty="0">
                <a:latin typeface="Courier" panose="02060409020205020404" pitchFamily="49" charset="0"/>
                <a:cs typeface="Aparajita" panose="020B0604020202020204" pitchFamily="34" charset="0"/>
              </a:rPr>
              <a:t> B) </a:t>
            </a:r>
            <a:r>
              <a:rPr lang="es-MX" sz="1600" b="1" dirty="0" err="1">
                <a:latin typeface="Courier" panose="02060409020205020404" pitchFamily="49" charset="0"/>
                <a:cs typeface="Aparajita" panose="020B0604020202020204" pitchFamily="34" charset="0"/>
              </a:rPr>
              <a:t>begin</a:t>
            </a:r>
            <a:endParaRPr lang="es-MX" sz="1600" b="1" dirty="0">
              <a:latin typeface="Courier" panose="02060409020205020404" pitchFamily="49" charset="0"/>
              <a:cs typeface="Aparajita" panose="020B0604020202020204" pitchFamily="34" charset="0"/>
            </a:endParaRPr>
          </a:p>
          <a:p>
            <a:r>
              <a:rPr lang="es-MX" sz="1600" b="1" dirty="0">
                <a:latin typeface="Courier" panose="02060409020205020404" pitchFamily="49" charset="0"/>
                <a:cs typeface="Aparajita" panose="020B0604020202020204" pitchFamily="34" charset="0"/>
              </a:rPr>
              <a:t>   C = A &amp; B;</a:t>
            </a:r>
          </a:p>
          <a:p>
            <a:r>
              <a:rPr lang="es-MX" sz="1600" b="1" dirty="0" err="1">
                <a:latin typeface="Courier" panose="02060409020205020404" pitchFamily="49" charset="0"/>
                <a:cs typeface="Aparajita" panose="020B0604020202020204" pitchFamily="34" charset="0"/>
              </a:rPr>
              <a:t>end</a:t>
            </a:r>
            <a:endParaRPr lang="es-MX" sz="1600" b="1" dirty="0">
              <a:latin typeface="Courier" panose="02060409020205020404" pitchFamily="49" charset="0"/>
              <a:cs typeface="Aparajita" panose="020B0604020202020204" pitchFamily="34" charset="0"/>
            </a:endParaRPr>
          </a:p>
        </p:txBody>
      </p:sp>
      <p:sp>
        <p:nvSpPr>
          <p:cNvPr id="12" name="TextBox 22">
            <a:extLst>
              <a:ext uri="{FF2B5EF4-FFF2-40B4-BE49-F238E27FC236}">
                <a16:creationId xmlns:a16="http://schemas.microsoft.com/office/drawing/2014/main" id="{A133B1DC-CA7D-4827-B778-14C29B29DA35}"/>
              </a:ext>
            </a:extLst>
          </p:cNvPr>
          <p:cNvSpPr txBox="1"/>
          <p:nvPr/>
        </p:nvSpPr>
        <p:spPr>
          <a:xfrm>
            <a:off x="4294107" y="6959239"/>
            <a:ext cx="3546037" cy="1569660"/>
          </a:xfrm>
          <a:prstGeom prst="rect">
            <a:avLst/>
          </a:prstGeom>
          <a:noFill/>
          <a:ln>
            <a:solidFill>
              <a:schemeClr val="tx1"/>
            </a:solidFill>
            <a:prstDash val="lgDash"/>
          </a:ln>
        </p:spPr>
        <p:txBody>
          <a:bodyPr wrap="square" rtlCol="0">
            <a:spAutoFit/>
          </a:bodyPr>
          <a:lstStyle/>
          <a:p>
            <a:r>
              <a:rPr lang="es-MX" sz="1600" b="1" dirty="0" err="1">
                <a:latin typeface="Courier" panose="02060409020205020404" pitchFamily="49" charset="0"/>
                <a:cs typeface="Aparajita" panose="020B0604020202020204" pitchFamily="34" charset="0"/>
              </a:rPr>
              <a:t>always</a:t>
            </a:r>
            <a:r>
              <a:rPr lang="es-MX" sz="1600" b="1" dirty="0">
                <a:latin typeface="Courier" panose="02060409020205020404" pitchFamily="49" charset="0"/>
                <a:cs typeface="Aparajita" panose="020B0604020202020204" pitchFamily="34" charset="0"/>
              </a:rPr>
              <a:t> @(</a:t>
            </a:r>
            <a:r>
              <a:rPr lang="es-MX" sz="1600" b="1" dirty="0" err="1">
                <a:latin typeface="Courier" panose="02060409020205020404" pitchFamily="49" charset="0"/>
                <a:cs typeface="Aparajita" panose="020B0604020202020204" pitchFamily="34" charset="0"/>
              </a:rPr>
              <a:t>posedge</a:t>
            </a:r>
            <a:r>
              <a:rPr lang="es-MX" sz="1600" b="1" dirty="0">
                <a:latin typeface="Courier" panose="02060409020205020404" pitchFamily="49" charset="0"/>
                <a:cs typeface="Aparajita" panose="020B0604020202020204" pitchFamily="34" charset="0"/>
              </a:rPr>
              <a:t> </a:t>
            </a:r>
            <a:r>
              <a:rPr lang="es-MX" sz="1600" b="1" dirty="0" err="1">
                <a:latin typeface="Courier" panose="02060409020205020404" pitchFamily="49" charset="0"/>
                <a:cs typeface="Aparajita" panose="020B0604020202020204" pitchFamily="34" charset="0"/>
              </a:rPr>
              <a:t>clock</a:t>
            </a:r>
            <a:r>
              <a:rPr lang="es-MX" sz="1600" b="1" dirty="0">
                <a:latin typeface="Courier" panose="02060409020205020404" pitchFamily="49" charset="0"/>
                <a:cs typeface="Aparajita" panose="020B0604020202020204" pitchFamily="34" charset="0"/>
              </a:rPr>
              <a:t>) </a:t>
            </a:r>
            <a:r>
              <a:rPr lang="es-MX" sz="1600" b="1" dirty="0" err="1">
                <a:latin typeface="Courier" panose="02060409020205020404" pitchFamily="49" charset="0"/>
                <a:cs typeface="Aparajita" panose="020B0604020202020204" pitchFamily="34" charset="0"/>
              </a:rPr>
              <a:t>begin</a:t>
            </a:r>
            <a:endParaRPr lang="es-MX" sz="1600" b="1" dirty="0">
              <a:latin typeface="Courier" panose="02060409020205020404" pitchFamily="49" charset="0"/>
              <a:cs typeface="Aparajita" panose="020B0604020202020204" pitchFamily="34" charset="0"/>
            </a:endParaRPr>
          </a:p>
          <a:p>
            <a:r>
              <a:rPr lang="es-MX" sz="1600" b="1" dirty="0">
                <a:latin typeface="Courier" panose="02060409020205020404" pitchFamily="49" charset="0"/>
                <a:cs typeface="Aparajita" panose="020B0604020202020204" pitchFamily="34" charset="0"/>
              </a:rPr>
              <a:t>   B &lt;= A;</a:t>
            </a:r>
          </a:p>
          <a:p>
            <a:r>
              <a:rPr lang="es-MX" sz="1600" b="1" dirty="0">
                <a:latin typeface="Courier" panose="02060409020205020404" pitchFamily="49" charset="0"/>
                <a:cs typeface="Aparajita" panose="020B0604020202020204" pitchFamily="34" charset="0"/>
              </a:rPr>
              <a:t>   C &lt;= B;</a:t>
            </a:r>
          </a:p>
          <a:p>
            <a:r>
              <a:rPr lang="es-MX" sz="1600" b="1" dirty="0">
                <a:latin typeface="Courier" panose="02060409020205020404" pitchFamily="49" charset="0"/>
                <a:cs typeface="Aparajita" panose="020B0604020202020204" pitchFamily="34" charset="0"/>
              </a:rPr>
              <a:t>   D &lt;= C;</a:t>
            </a:r>
          </a:p>
          <a:p>
            <a:r>
              <a:rPr lang="es-MX" sz="1600" b="1" dirty="0" err="1">
                <a:latin typeface="Courier" panose="02060409020205020404" pitchFamily="49" charset="0"/>
                <a:cs typeface="Aparajita" panose="020B0604020202020204" pitchFamily="34" charset="0"/>
              </a:rPr>
              <a:t>end</a:t>
            </a:r>
            <a:endParaRPr lang="es-MX" sz="1600" b="1" dirty="0">
              <a:latin typeface="Courier" panose="02060409020205020404" pitchFamily="49" charset="0"/>
              <a:cs typeface="Aparajita" panose="020B0604020202020204" pitchFamily="34" charset="0"/>
            </a:endParaRPr>
          </a:p>
        </p:txBody>
      </p:sp>
      <p:grpSp>
        <p:nvGrpSpPr>
          <p:cNvPr id="13" name="Group 35">
            <a:extLst>
              <a:ext uri="{FF2B5EF4-FFF2-40B4-BE49-F238E27FC236}">
                <a16:creationId xmlns:a16="http://schemas.microsoft.com/office/drawing/2014/main" id="{6D96BF49-6BFF-41FC-A162-20516219A7B1}"/>
              </a:ext>
            </a:extLst>
          </p:cNvPr>
          <p:cNvGrpSpPr/>
          <p:nvPr/>
        </p:nvGrpSpPr>
        <p:grpSpPr>
          <a:xfrm>
            <a:off x="9006993" y="6959239"/>
            <a:ext cx="4344828" cy="1518846"/>
            <a:chOff x="1692937" y="4238812"/>
            <a:chExt cx="4344828" cy="1518846"/>
          </a:xfrm>
        </p:grpSpPr>
        <p:sp>
          <p:nvSpPr>
            <p:cNvPr id="14" name="Rectangle 36">
              <a:extLst>
                <a:ext uri="{FF2B5EF4-FFF2-40B4-BE49-F238E27FC236}">
                  <a16:creationId xmlns:a16="http://schemas.microsoft.com/office/drawing/2014/main" id="{142A3EAD-08C3-438C-A301-F89986A99C0A}"/>
                </a:ext>
              </a:extLst>
            </p:cNvPr>
            <p:cNvSpPr/>
            <p:nvPr/>
          </p:nvSpPr>
          <p:spPr>
            <a:xfrm>
              <a:off x="2531459" y="4238812"/>
              <a:ext cx="3120661" cy="1350427"/>
            </a:xfrm>
            <a:prstGeom prst="rec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dirty="0"/>
            </a:p>
          </p:txBody>
        </p:sp>
        <p:grpSp>
          <p:nvGrpSpPr>
            <p:cNvPr id="15" name="Group 37">
              <a:extLst>
                <a:ext uri="{FF2B5EF4-FFF2-40B4-BE49-F238E27FC236}">
                  <a16:creationId xmlns:a16="http://schemas.microsoft.com/office/drawing/2014/main" id="{BE146EF0-D446-405C-B606-9A225AF0A862}"/>
                </a:ext>
              </a:extLst>
            </p:cNvPr>
            <p:cNvGrpSpPr/>
            <p:nvPr/>
          </p:nvGrpSpPr>
          <p:grpSpPr>
            <a:xfrm>
              <a:off x="2864768" y="4478812"/>
              <a:ext cx="654231" cy="693521"/>
              <a:chOff x="6877245" y="3310494"/>
              <a:chExt cx="654231" cy="693521"/>
            </a:xfrm>
          </p:grpSpPr>
          <p:sp>
            <p:nvSpPr>
              <p:cNvPr id="39" name="Rectangle 61">
                <a:extLst>
                  <a:ext uri="{FF2B5EF4-FFF2-40B4-BE49-F238E27FC236}">
                    <a16:creationId xmlns:a16="http://schemas.microsoft.com/office/drawing/2014/main" id="{7B8A9F35-E958-4B72-8532-12F4B373E21C}"/>
                  </a:ext>
                </a:extLst>
              </p:cNvPr>
              <p:cNvSpPr/>
              <p:nvPr/>
            </p:nvSpPr>
            <p:spPr>
              <a:xfrm>
                <a:off x="6936662" y="3310494"/>
                <a:ext cx="554781" cy="6935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sz="1400" dirty="0">
                  <a:latin typeface="Helvetica Condensed" panose="020B0606020202030204" pitchFamily="34" charset="0"/>
                </a:endParaRPr>
              </a:p>
            </p:txBody>
          </p:sp>
          <mc:AlternateContent xmlns:mc="http://schemas.openxmlformats.org/markup-compatibility/2006" xmlns:a14="http://schemas.microsoft.com/office/drawing/2010/main">
            <mc:Choice Requires="a14">
              <p:sp>
                <p:nvSpPr>
                  <p:cNvPr id="40" name="TextBox 62">
                    <a:extLst>
                      <a:ext uri="{FF2B5EF4-FFF2-40B4-BE49-F238E27FC236}">
                        <a16:creationId xmlns:a16="http://schemas.microsoft.com/office/drawing/2014/main" id="{E1FF79D8-8540-4903-9404-046BB0C8F6E6}"/>
                      </a:ext>
                    </a:extLst>
                  </p:cNvPr>
                  <p:cNvSpPr txBox="1"/>
                  <p:nvPr/>
                </p:nvSpPr>
                <p:spPr>
                  <a:xfrm>
                    <a:off x="7199655" y="3349525"/>
                    <a:ext cx="33182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𝑄</m:t>
                          </m:r>
                        </m:oMath>
                      </m:oMathPara>
                    </a14:m>
                    <a:endParaRPr lang="es-MX" sz="1200" dirty="0">
                      <a:latin typeface="Helvetica Condensed" panose="020B0606020202030204" pitchFamily="34" charset="0"/>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7199655" y="3349525"/>
                    <a:ext cx="331821" cy="276999"/>
                  </a:xfrm>
                  <a:prstGeom prst="rect">
                    <a:avLst/>
                  </a:prstGeom>
                  <a:blipFill rotWithShape="0">
                    <a:blip r:embed="rId4"/>
                    <a:stretch>
                      <a:fillRect b="-444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1" name="TextBox 63">
                    <a:extLst>
                      <a:ext uri="{FF2B5EF4-FFF2-40B4-BE49-F238E27FC236}">
                        <a16:creationId xmlns:a16="http://schemas.microsoft.com/office/drawing/2014/main" id="{0170D054-2BBB-46DC-B12F-2CC8A6CB63F9}"/>
                      </a:ext>
                    </a:extLst>
                  </p:cNvPr>
                  <p:cNvSpPr txBox="1"/>
                  <p:nvPr/>
                </p:nvSpPr>
                <p:spPr>
                  <a:xfrm>
                    <a:off x="6877245" y="3349526"/>
                    <a:ext cx="33342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𝐷</m:t>
                          </m:r>
                        </m:oMath>
                      </m:oMathPara>
                    </a14:m>
                    <a:endParaRPr lang="es-MX" sz="1200" dirty="0">
                      <a:latin typeface="Helvetica Condensed" panose="020B0606020202030204" pitchFamily="34" charset="0"/>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6877245" y="3349526"/>
                    <a:ext cx="333425" cy="276999"/>
                  </a:xfrm>
                  <a:prstGeom prst="rect">
                    <a:avLst/>
                  </a:prstGeom>
                  <a:blipFill rotWithShape="0">
                    <a:blip r:embed="rId5"/>
                    <a:stretch>
                      <a:fillRect/>
                    </a:stretch>
                  </a:blipFill>
                </p:spPr>
                <p:txBody>
                  <a:bodyPr/>
                  <a:lstStyle/>
                  <a:p>
                    <a:r>
                      <a:rPr lang="es-MX">
                        <a:noFill/>
                      </a:rPr>
                      <a:t> </a:t>
                    </a:r>
                  </a:p>
                </p:txBody>
              </p:sp>
            </mc:Fallback>
          </mc:AlternateContent>
        </p:grpSp>
        <mc:AlternateContent xmlns:mc="http://schemas.openxmlformats.org/markup-compatibility/2006" xmlns:a14="http://schemas.microsoft.com/office/drawing/2010/main">
          <mc:Choice Requires="a14">
            <p:sp>
              <p:nvSpPr>
                <p:cNvPr id="16" name="TextBox 38">
                  <a:extLst>
                    <a:ext uri="{FF2B5EF4-FFF2-40B4-BE49-F238E27FC236}">
                      <a16:creationId xmlns:a16="http://schemas.microsoft.com/office/drawing/2014/main" id="{73BC4C5D-9BE1-4690-B405-815E9F8F2CDF}"/>
                    </a:ext>
                  </a:extLst>
                </p:cNvPr>
                <p:cNvSpPr txBox="1"/>
                <p:nvPr/>
              </p:nvSpPr>
              <p:spPr>
                <a:xfrm>
                  <a:off x="2121824" y="4339617"/>
                  <a:ext cx="32239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𝐴</m:t>
                        </m:r>
                      </m:oMath>
                    </m:oMathPara>
                  </a14:m>
                  <a:endParaRPr lang="es-MX" sz="1200" dirty="0">
                    <a:latin typeface="Helvetica Condensed" panose="020B060602020203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121824" y="4339617"/>
                  <a:ext cx="322396" cy="276999"/>
                </a:xfrm>
                <a:prstGeom prst="rect">
                  <a:avLst/>
                </a:prstGeom>
                <a:blipFill rotWithShape="0">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TextBox 39">
                  <a:extLst>
                    <a:ext uri="{FF2B5EF4-FFF2-40B4-BE49-F238E27FC236}">
                      <a16:creationId xmlns:a16="http://schemas.microsoft.com/office/drawing/2014/main" id="{2D2AD0DF-F777-4B59-B5B7-5F093CE47FEF}"/>
                    </a:ext>
                  </a:extLst>
                </p:cNvPr>
                <p:cNvSpPr txBox="1"/>
                <p:nvPr/>
              </p:nvSpPr>
              <p:spPr>
                <a:xfrm>
                  <a:off x="3490007" y="4339543"/>
                  <a:ext cx="32823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𝐵</m:t>
                        </m:r>
                      </m:oMath>
                    </m:oMathPara>
                  </a14:m>
                  <a:endParaRPr lang="es-MX" sz="1200" dirty="0">
                    <a:latin typeface="Helvetica Condensed" panose="020B060602020203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490007" y="4339543"/>
                  <a:ext cx="328230" cy="276999"/>
                </a:xfrm>
                <a:prstGeom prst="rect">
                  <a:avLst/>
                </a:prstGeom>
                <a:blipFill rotWithShape="0">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TextBox 40">
                  <a:extLst>
                    <a:ext uri="{FF2B5EF4-FFF2-40B4-BE49-F238E27FC236}">
                      <a16:creationId xmlns:a16="http://schemas.microsoft.com/office/drawing/2014/main" id="{80C75CC0-C0C4-40E1-8A75-77C3E7B38A51}"/>
                    </a:ext>
                  </a:extLst>
                </p:cNvPr>
                <p:cNvSpPr txBox="1"/>
                <p:nvPr/>
              </p:nvSpPr>
              <p:spPr>
                <a:xfrm>
                  <a:off x="4403659" y="4339542"/>
                  <a:ext cx="32124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𝐶</m:t>
                        </m:r>
                      </m:oMath>
                    </m:oMathPara>
                  </a14:m>
                  <a:endParaRPr lang="es-MX" sz="1200" dirty="0">
                    <a:latin typeface="Helvetica Condensed" panose="020B0606020202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403659" y="4339542"/>
                  <a:ext cx="321242" cy="276999"/>
                </a:xfrm>
                <a:prstGeom prst="rect">
                  <a:avLst/>
                </a:prstGeom>
                <a:blipFill rotWithShape="0">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TextBox 41">
                  <a:extLst>
                    <a:ext uri="{FF2B5EF4-FFF2-40B4-BE49-F238E27FC236}">
                      <a16:creationId xmlns:a16="http://schemas.microsoft.com/office/drawing/2014/main" id="{3050A083-A631-467B-BBB8-6D44E677A30E}"/>
                    </a:ext>
                  </a:extLst>
                </p:cNvPr>
                <p:cNvSpPr txBox="1"/>
                <p:nvPr/>
              </p:nvSpPr>
              <p:spPr>
                <a:xfrm>
                  <a:off x="5318497" y="4342403"/>
                  <a:ext cx="33342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𝐷</m:t>
                        </m:r>
                      </m:oMath>
                    </m:oMathPara>
                  </a14:m>
                  <a:endParaRPr lang="es-MX" sz="1200" dirty="0">
                    <a:latin typeface="Helvetica Condensed" panose="020B0606020202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318497" y="4342403"/>
                  <a:ext cx="333425" cy="276999"/>
                </a:xfrm>
                <a:prstGeom prst="rect">
                  <a:avLst/>
                </a:prstGeom>
                <a:blipFill rotWithShape="0">
                  <a:blip r:embed="rId9"/>
                  <a:stretch>
                    <a:fillRect/>
                  </a:stretch>
                </a:blipFill>
              </p:spPr>
              <p:txBody>
                <a:bodyPr/>
                <a:lstStyle/>
                <a:p>
                  <a:r>
                    <a:rPr lang="es-MX">
                      <a:noFill/>
                    </a:rPr>
                    <a:t> </a:t>
                  </a:r>
                </a:p>
              </p:txBody>
            </p:sp>
          </mc:Fallback>
        </mc:AlternateContent>
        <p:cxnSp>
          <p:nvCxnSpPr>
            <p:cNvPr id="20" name="Straight Connector 42">
              <a:extLst>
                <a:ext uri="{FF2B5EF4-FFF2-40B4-BE49-F238E27FC236}">
                  <a16:creationId xmlns:a16="http://schemas.microsoft.com/office/drawing/2014/main" id="{F1468E7E-F2C9-40D3-BF62-363F12E11822}"/>
                </a:ext>
              </a:extLst>
            </p:cNvPr>
            <p:cNvCxnSpPr/>
            <p:nvPr/>
          </p:nvCxnSpPr>
          <p:spPr>
            <a:xfrm rot="16200000" flipH="1" flipV="1">
              <a:off x="2555736" y="4283834"/>
              <a:ext cx="0" cy="72000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21" name="Straight Connector 43">
              <a:extLst>
                <a:ext uri="{FF2B5EF4-FFF2-40B4-BE49-F238E27FC236}">
                  <a16:creationId xmlns:a16="http://schemas.microsoft.com/office/drawing/2014/main" id="{33C46038-86DD-4E9C-AB8F-C2B6DAC010FA}"/>
                </a:ext>
              </a:extLst>
            </p:cNvPr>
            <p:cNvCxnSpPr/>
            <p:nvPr/>
          </p:nvCxnSpPr>
          <p:spPr>
            <a:xfrm rot="16200000" flipH="1" flipV="1">
              <a:off x="3672485" y="4463833"/>
              <a:ext cx="0" cy="360000"/>
            </a:xfrm>
            <a:prstGeom prst="line">
              <a:avLst/>
            </a:prstGeom>
          </p:spPr>
          <p:style>
            <a:lnRef idx="2">
              <a:schemeClr val="dk1"/>
            </a:lnRef>
            <a:fillRef idx="0">
              <a:schemeClr val="dk1"/>
            </a:fillRef>
            <a:effectRef idx="1">
              <a:schemeClr val="dk1"/>
            </a:effectRef>
            <a:fontRef idx="minor">
              <a:schemeClr val="tx1"/>
            </a:fontRef>
          </p:style>
        </p:cxnSp>
        <p:cxnSp>
          <p:nvCxnSpPr>
            <p:cNvPr id="22" name="Elbow Connector 44">
              <a:extLst>
                <a:ext uri="{FF2B5EF4-FFF2-40B4-BE49-F238E27FC236}">
                  <a16:creationId xmlns:a16="http://schemas.microsoft.com/office/drawing/2014/main" id="{4A100484-2A09-4E26-9FA0-40F5FD13846A}"/>
                </a:ext>
              </a:extLst>
            </p:cNvPr>
            <p:cNvCxnSpPr/>
            <p:nvPr/>
          </p:nvCxnSpPr>
          <p:spPr>
            <a:xfrm flipH="1">
              <a:off x="2047267" y="5171564"/>
              <a:ext cx="1152000" cy="540000"/>
            </a:xfrm>
            <a:prstGeom prst="bentConnector3">
              <a:avLst>
                <a:gd name="adj1" fmla="val -221"/>
              </a:avLst>
            </a:prstGeom>
            <a:ln>
              <a:headEnd type="none"/>
            </a:ln>
          </p:spPr>
          <p:style>
            <a:lnRef idx="2">
              <a:schemeClr val="dk1"/>
            </a:lnRef>
            <a:fillRef idx="0">
              <a:schemeClr val="dk1"/>
            </a:fillRef>
            <a:effectRef idx="1">
              <a:schemeClr val="dk1"/>
            </a:effectRef>
            <a:fontRef idx="minor">
              <a:schemeClr val="tx1"/>
            </a:fontRef>
          </p:style>
        </p:cxnSp>
        <p:sp>
          <p:nvSpPr>
            <p:cNvPr id="23" name="Isosceles Triangle 45">
              <a:extLst>
                <a:ext uri="{FF2B5EF4-FFF2-40B4-BE49-F238E27FC236}">
                  <a16:creationId xmlns:a16="http://schemas.microsoft.com/office/drawing/2014/main" id="{107D2112-9F8A-45D3-9638-7CF3A23D73A5}"/>
                </a:ext>
              </a:extLst>
            </p:cNvPr>
            <p:cNvSpPr/>
            <p:nvPr/>
          </p:nvSpPr>
          <p:spPr>
            <a:xfrm>
              <a:off x="3155272" y="5055234"/>
              <a:ext cx="95042" cy="11709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24" name="TextBox 46">
                  <a:extLst>
                    <a:ext uri="{FF2B5EF4-FFF2-40B4-BE49-F238E27FC236}">
                      <a16:creationId xmlns:a16="http://schemas.microsoft.com/office/drawing/2014/main" id="{ECAB13A6-D160-4137-9FBD-CAECCFA652EA}"/>
                    </a:ext>
                  </a:extLst>
                </p:cNvPr>
                <p:cNvSpPr txBox="1"/>
                <p:nvPr/>
              </p:nvSpPr>
              <p:spPr>
                <a:xfrm>
                  <a:off x="1692937" y="5480659"/>
                  <a:ext cx="43120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𝑐𝑙𝑘</m:t>
                        </m:r>
                      </m:oMath>
                    </m:oMathPara>
                  </a14:m>
                  <a:endParaRPr lang="es-MX" sz="1200" dirty="0">
                    <a:latin typeface="Helvetica Condensed" panose="020B0606020202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1692937" y="5480659"/>
                  <a:ext cx="431207" cy="276999"/>
                </a:xfrm>
                <a:prstGeom prst="rect">
                  <a:avLst/>
                </a:prstGeom>
                <a:blipFill rotWithShape="0">
                  <a:blip r:embed="rId10"/>
                  <a:stretch>
                    <a:fillRect/>
                  </a:stretch>
                </a:blipFill>
              </p:spPr>
              <p:txBody>
                <a:bodyPr/>
                <a:lstStyle/>
                <a:p>
                  <a:r>
                    <a:rPr lang="es-MX">
                      <a:noFill/>
                    </a:rPr>
                    <a:t> </a:t>
                  </a:r>
                </a:p>
              </p:txBody>
            </p:sp>
          </mc:Fallback>
        </mc:AlternateContent>
        <p:grpSp>
          <p:nvGrpSpPr>
            <p:cNvPr id="25" name="Group 47">
              <a:extLst>
                <a:ext uri="{FF2B5EF4-FFF2-40B4-BE49-F238E27FC236}">
                  <a16:creationId xmlns:a16="http://schemas.microsoft.com/office/drawing/2014/main" id="{0A814759-27B1-4D5F-A015-0DCF04547C6A}"/>
                </a:ext>
              </a:extLst>
            </p:cNvPr>
            <p:cNvGrpSpPr/>
            <p:nvPr/>
          </p:nvGrpSpPr>
          <p:grpSpPr>
            <a:xfrm>
              <a:off x="3777384" y="4483512"/>
              <a:ext cx="654231" cy="693521"/>
              <a:chOff x="6877245" y="3310494"/>
              <a:chExt cx="654231" cy="693521"/>
            </a:xfrm>
          </p:grpSpPr>
          <p:sp>
            <p:nvSpPr>
              <p:cNvPr id="36" name="Rectangle 58">
                <a:extLst>
                  <a:ext uri="{FF2B5EF4-FFF2-40B4-BE49-F238E27FC236}">
                    <a16:creationId xmlns:a16="http://schemas.microsoft.com/office/drawing/2014/main" id="{CE8742EB-D5C9-4670-8F02-7BD858D3D485}"/>
                  </a:ext>
                </a:extLst>
              </p:cNvPr>
              <p:cNvSpPr/>
              <p:nvPr/>
            </p:nvSpPr>
            <p:spPr>
              <a:xfrm>
                <a:off x="6936662" y="3310494"/>
                <a:ext cx="554781" cy="6935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sz="1400" dirty="0">
                  <a:latin typeface="Helvetica Condensed" panose="020B0606020202030204" pitchFamily="34" charset="0"/>
                </a:endParaRPr>
              </a:p>
            </p:txBody>
          </p:sp>
          <mc:AlternateContent xmlns:mc="http://schemas.openxmlformats.org/markup-compatibility/2006" xmlns:a14="http://schemas.microsoft.com/office/drawing/2010/main">
            <mc:Choice Requires="a14">
              <p:sp>
                <p:nvSpPr>
                  <p:cNvPr id="37" name="TextBox 59">
                    <a:extLst>
                      <a:ext uri="{FF2B5EF4-FFF2-40B4-BE49-F238E27FC236}">
                        <a16:creationId xmlns:a16="http://schemas.microsoft.com/office/drawing/2014/main" id="{9FD5C0E1-6F66-4E83-BC07-A7EA9E64E1B5}"/>
                      </a:ext>
                    </a:extLst>
                  </p:cNvPr>
                  <p:cNvSpPr txBox="1"/>
                  <p:nvPr/>
                </p:nvSpPr>
                <p:spPr>
                  <a:xfrm>
                    <a:off x="7199655" y="3349525"/>
                    <a:ext cx="33182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𝑄</m:t>
                          </m:r>
                        </m:oMath>
                      </m:oMathPara>
                    </a14:m>
                    <a:endParaRPr lang="es-MX" sz="1200" dirty="0">
                      <a:latin typeface="Helvetica Condensed" panose="020B0606020202030204" pitchFamily="34" charset="0"/>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7199655" y="3349525"/>
                    <a:ext cx="331821" cy="276999"/>
                  </a:xfrm>
                  <a:prstGeom prst="rect">
                    <a:avLst/>
                  </a:prstGeom>
                  <a:blipFill rotWithShape="0">
                    <a:blip r:embed="rId4"/>
                    <a:stretch>
                      <a:fillRect b="-444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8" name="TextBox 60">
                    <a:extLst>
                      <a:ext uri="{FF2B5EF4-FFF2-40B4-BE49-F238E27FC236}">
                        <a16:creationId xmlns:a16="http://schemas.microsoft.com/office/drawing/2014/main" id="{AAAA090D-6B4D-4847-9CF1-07076BB438B0}"/>
                      </a:ext>
                    </a:extLst>
                  </p:cNvPr>
                  <p:cNvSpPr txBox="1"/>
                  <p:nvPr/>
                </p:nvSpPr>
                <p:spPr>
                  <a:xfrm>
                    <a:off x="6877245" y="3349526"/>
                    <a:ext cx="33342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𝐷</m:t>
                          </m:r>
                        </m:oMath>
                      </m:oMathPara>
                    </a14:m>
                    <a:endParaRPr lang="es-MX" sz="1200" dirty="0">
                      <a:latin typeface="Helvetica Condensed" panose="020B0606020202030204" pitchFamily="34" charset="0"/>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6877245" y="3349526"/>
                    <a:ext cx="333425" cy="276999"/>
                  </a:xfrm>
                  <a:prstGeom prst="rect">
                    <a:avLst/>
                  </a:prstGeom>
                  <a:blipFill rotWithShape="0">
                    <a:blip r:embed="rId5"/>
                    <a:stretch>
                      <a:fillRect/>
                    </a:stretch>
                  </a:blipFill>
                </p:spPr>
                <p:txBody>
                  <a:bodyPr/>
                  <a:lstStyle/>
                  <a:p>
                    <a:r>
                      <a:rPr lang="es-MX">
                        <a:noFill/>
                      </a:rPr>
                      <a:t> </a:t>
                    </a:r>
                  </a:p>
                </p:txBody>
              </p:sp>
            </mc:Fallback>
          </mc:AlternateContent>
        </p:grpSp>
        <p:cxnSp>
          <p:nvCxnSpPr>
            <p:cNvPr id="26" name="Straight Connector 48">
              <a:extLst>
                <a:ext uri="{FF2B5EF4-FFF2-40B4-BE49-F238E27FC236}">
                  <a16:creationId xmlns:a16="http://schemas.microsoft.com/office/drawing/2014/main" id="{0B733E9D-176E-410B-B485-A5463B1FE670}"/>
                </a:ext>
              </a:extLst>
            </p:cNvPr>
            <p:cNvCxnSpPr/>
            <p:nvPr/>
          </p:nvCxnSpPr>
          <p:spPr>
            <a:xfrm rot="16200000" flipH="1" flipV="1">
              <a:off x="4561485" y="4463832"/>
              <a:ext cx="0" cy="360000"/>
            </a:xfrm>
            <a:prstGeom prst="line">
              <a:avLst/>
            </a:prstGeom>
          </p:spPr>
          <p:style>
            <a:lnRef idx="2">
              <a:schemeClr val="dk1"/>
            </a:lnRef>
            <a:fillRef idx="0">
              <a:schemeClr val="dk1"/>
            </a:fillRef>
            <a:effectRef idx="1">
              <a:schemeClr val="dk1"/>
            </a:effectRef>
            <a:fontRef idx="minor">
              <a:schemeClr val="tx1"/>
            </a:fontRef>
          </p:style>
        </p:cxnSp>
        <p:grpSp>
          <p:nvGrpSpPr>
            <p:cNvPr id="27" name="Group 49">
              <a:extLst>
                <a:ext uri="{FF2B5EF4-FFF2-40B4-BE49-F238E27FC236}">
                  <a16:creationId xmlns:a16="http://schemas.microsoft.com/office/drawing/2014/main" id="{4BEA5588-291C-46EA-AFEB-5F3EB4E3AAB9}"/>
                </a:ext>
              </a:extLst>
            </p:cNvPr>
            <p:cNvGrpSpPr/>
            <p:nvPr/>
          </p:nvGrpSpPr>
          <p:grpSpPr>
            <a:xfrm>
              <a:off x="4694608" y="4478043"/>
              <a:ext cx="654231" cy="693521"/>
              <a:chOff x="6877245" y="3310494"/>
              <a:chExt cx="654231" cy="693521"/>
            </a:xfrm>
          </p:grpSpPr>
          <p:sp>
            <p:nvSpPr>
              <p:cNvPr id="33" name="Rectangle 55">
                <a:extLst>
                  <a:ext uri="{FF2B5EF4-FFF2-40B4-BE49-F238E27FC236}">
                    <a16:creationId xmlns:a16="http://schemas.microsoft.com/office/drawing/2014/main" id="{4F12E035-7008-4B12-A63D-8B3E395F0934}"/>
                  </a:ext>
                </a:extLst>
              </p:cNvPr>
              <p:cNvSpPr/>
              <p:nvPr/>
            </p:nvSpPr>
            <p:spPr>
              <a:xfrm>
                <a:off x="6936662" y="3310494"/>
                <a:ext cx="554781" cy="6935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sz="1400" dirty="0">
                  <a:latin typeface="Helvetica Condensed" panose="020B0606020202030204" pitchFamily="34" charset="0"/>
                </a:endParaRPr>
              </a:p>
            </p:txBody>
          </p:sp>
          <mc:AlternateContent xmlns:mc="http://schemas.openxmlformats.org/markup-compatibility/2006" xmlns:a14="http://schemas.microsoft.com/office/drawing/2010/main">
            <mc:Choice Requires="a14">
              <p:sp>
                <p:nvSpPr>
                  <p:cNvPr id="34" name="TextBox 56">
                    <a:extLst>
                      <a:ext uri="{FF2B5EF4-FFF2-40B4-BE49-F238E27FC236}">
                        <a16:creationId xmlns:a16="http://schemas.microsoft.com/office/drawing/2014/main" id="{FBD741CE-27AE-457B-A7E5-627AC484E373}"/>
                      </a:ext>
                    </a:extLst>
                  </p:cNvPr>
                  <p:cNvSpPr txBox="1"/>
                  <p:nvPr/>
                </p:nvSpPr>
                <p:spPr>
                  <a:xfrm>
                    <a:off x="7199655" y="3349525"/>
                    <a:ext cx="33182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𝑄</m:t>
                          </m:r>
                        </m:oMath>
                      </m:oMathPara>
                    </a14:m>
                    <a:endParaRPr lang="es-MX" sz="1200" dirty="0">
                      <a:latin typeface="Helvetica Condensed" panose="020B0606020202030204" pitchFamily="34" charset="0"/>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7199655" y="3349525"/>
                    <a:ext cx="331821" cy="276999"/>
                  </a:xfrm>
                  <a:prstGeom prst="rect">
                    <a:avLst/>
                  </a:prstGeom>
                  <a:blipFill rotWithShape="0">
                    <a:blip r:embed="rId4"/>
                    <a:stretch>
                      <a:fillRect b="-444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5" name="TextBox 57">
                    <a:extLst>
                      <a:ext uri="{FF2B5EF4-FFF2-40B4-BE49-F238E27FC236}">
                        <a16:creationId xmlns:a16="http://schemas.microsoft.com/office/drawing/2014/main" id="{46676344-899A-48EA-9D0B-999583ADB4F7}"/>
                      </a:ext>
                    </a:extLst>
                  </p:cNvPr>
                  <p:cNvSpPr txBox="1"/>
                  <p:nvPr/>
                </p:nvSpPr>
                <p:spPr>
                  <a:xfrm>
                    <a:off x="6877245" y="3349526"/>
                    <a:ext cx="33342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𝐷</m:t>
                          </m:r>
                        </m:oMath>
                      </m:oMathPara>
                    </a14:m>
                    <a:endParaRPr lang="es-MX" sz="1200" dirty="0">
                      <a:latin typeface="Helvetica Condensed" panose="020B0606020202030204" pitchFamily="34" charset="0"/>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6877245" y="3349526"/>
                    <a:ext cx="333425" cy="276999"/>
                  </a:xfrm>
                  <a:prstGeom prst="rect">
                    <a:avLst/>
                  </a:prstGeom>
                  <a:blipFill rotWithShape="0">
                    <a:blip r:embed="rId5"/>
                    <a:stretch>
                      <a:fillRect/>
                    </a:stretch>
                  </a:blipFill>
                </p:spPr>
                <p:txBody>
                  <a:bodyPr/>
                  <a:lstStyle/>
                  <a:p>
                    <a:r>
                      <a:rPr lang="es-MX">
                        <a:noFill/>
                      </a:rPr>
                      <a:t> </a:t>
                    </a:r>
                  </a:p>
                </p:txBody>
              </p:sp>
            </mc:Fallback>
          </mc:AlternateContent>
        </p:grpSp>
        <p:cxnSp>
          <p:nvCxnSpPr>
            <p:cNvPr id="28" name="Straight Connector 50">
              <a:extLst>
                <a:ext uri="{FF2B5EF4-FFF2-40B4-BE49-F238E27FC236}">
                  <a16:creationId xmlns:a16="http://schemas.microsoft.com/office/drawing/2014/main" id="{2A375778-CB56-4133-AC1C-F8CE6F670DA7}"/>
                </a:ext>
              </a:extLst>
            </p:cNvPr>
            <p:cNvCxnSpPr/>
            <p:nvPr/>
          </p:nvCxnSpPr>
          <p:spPr>
            <a:xfrm rot="16200000" flipH="1" flipV="1">
              <a:off x="5677765" y="4278363"/>
              <a:ext cx="0" cy="72000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29" name="Elbow Connector 51">
              <a:extLst>
                <a:ext uri="{FF2B5EF4-FFF2-40B4-BE49-F238E27FC236}">
                  <a16:creationId xmlns:a16="http://schemas.microsoft.com/office/drawing/2014/main" id="{348B2143-A352-4B86-AB51-612031604AE5}"/>
                </a:ext>
              </a:extLst>
            </p:cNvPr>
            <p:cNvCxnSpPr/>
            <p:nvPr/>
          </p:nvCxnSpPr>
          <p:spPr>
            <a:xfrm flipH="1">
              <a:off x="3210809" y="5181364"/>
              <a:ext cx="900000" cy="270000"/>
            </a:xfrm>
            <a:prstGeom prst="bentConnector3">
              <a:avLst>
                <a:gd name="adj1" fmla="val -221"/>
              </a:avLst>
            </a:prstGeom>
            <a:ln>
              <a:headEnd type="none"/>
            </a:ln>
          </p:spPr>
          <p:style>
            <a:lnRef idx="2">
              <a:schemeClr val="dk1"/>
            </a:lnRef>
            <a:fillRef idx="0">
              <a:schemeClr val="dk1"/>
            </a:fillRef>
            <a:effectRef idx="1">
              <a:schemeClr val="dk1"/>
            </a:effectRef>
            <a:fontRef idx="minor">
              <a:schemeClr val="tx1"/>
            </a:fontRef>
          </p:style>
        </p:cxnSp>
        <p:sp>
          <p:nvSpPr>
            <p:cNvPr id="30" name="Isosceles Triangle 52">
              <a:extLst>
                <a:ext uri="{FF2B5EF4-FFF2-40B4-BE49-F238E27FC236}">
                  <a16:creationId xmlns:a16="http://schemas.microsoft.com/office/drawing/2014/main" id="{FC949C7B-AFDA-4F7A-ACCE-01F7F6A34A7A}"/>
                </a:ext>
              </a:extLst>
            </p:cNvPr>
            <p:cNvSpPr/>
            <p:nvPr/>
          </p:nvSpPr>
          <p:spPr>
            <a:xfrm>
              <a:off x="4069653" y="5062099"/>
              <a:ext cx="95042" cy="11709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cxnSp>
          <p:nvCxnSpPr>
            <p:cNvPr id="31" name="Elbow Connector 53">
              <a:extLst>
                <a:ext uri="{FF2B5EF4-FFF2-40B4-BE49-F238E27FC236}">
                  <a16:creationId xmlns:a16="http://schemas.microsoft.com/office/drawing/2014/main" id="{7DA5DC1D-287D-4C55-8818-B6B75B730B10}"/>
                </a:ext>
              </a:extLst>
            </p:cNvPr>
            <p:cNvCxnSpPr/>
            <p:nvPr/>
          </p:nvCxnSpPr>
          <p:spPr>
            <a:xfrm flipH="1">
              <a:off x="4122000" y="5177033"/>
              <a:ext cx="900000" cy="270000"/>
            </a:xfrm>
            <a:prstGeom prst="bentConnector3">
              <a:avLst>
                <a:gd name="adj1" fmla="val -221"/>
              </a:avLst>
            </a:prstGeom>
            <a:ln>
              <a:headEnd type="none"/>
            </a:ln>
          </p:spPr>
          <p:style>
            <a:lnRef idx="2">
              <a:schemeClr val="dk1"/>
            </a:lnRef>
            <a:fillRef idx="0">
              <a:schemeClr val="dk1"/>
            </a:fillRef>
            <a:effectRef idx="1">
              <a:schemeClr val="dk1"/>
            </a:effectRef>
            <a:fontRef idx="minor">
              <a:schemeClr val="tx1"/>
            </a:fontRef>
          </p:style>
        </p:cxnSp>
        <p:sp>
          <p:nvSpPr>
            <p:cNvPr id="32" name="Isosceles Triangle 54">
              <a:extLst>
                <a:ext uri="{FF2B5EF4-FFF2-40B4-BE49-F238E27FC236}">
                  <a16:creationId xmlns:a16="http://schemas.microsoft.com/office/drawing/2014/main" id="{55BC0F44-5CBB-4C0F-9018-4ABC0CB68A7F}"/>
                </a:ext>
              </a:extLst>
            </p:cNvPr>
            <p:cNvSpPr/>
            <p:nvPr/>
          </p:nvSpPr>
          <p:spPr>
            <a:xfrm>
              <a:off x="4983894" y="5054708"/>
              <a:ext cx="95042" cy="11709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grpSp>
      <p:grpSp>
        <p:nvGrpSpPr>
          <p:cNvPr id="42" name="Group 64">
            <a:extLst>
              <a:ext uri="{FF2B5EF4-FFF2-40B4-BE49-F238E27FC236}">
                <a16:creationId xmlns:a16="http://schemas.microsoft.com/office/drawing/2014/main" id="{AAB0CEB0-D7AC-4D5E-9CAC-41B2575CF817}"/>
              </a:ext>
            </a:extLst>
          </p:cNvPr>
          <p:cNvGrpSpPr/>
          <p:nvPr/>
        </p:nvGrpSpPr>
        <p:grpSpPr>
          <a:xfrm>
            <a:off x="9121212" y="5203569"/>
            <a:ext cx="2045329" cy="675883"/>
            <a:chOff x="5872607" y="4981362"/>
            <a:chExt cx="2045329" cy="675883"/>
          </a:xfrm>
        </p:grpSpPr>
        <p:sp>
          <p:nvSpPr>
            <p:cNvPr id="43" name="Rectangle 65">
              <a:extLst>
                <a:ext uri="{FF2B5EF4-FFF2-40B4-BE49-F238E27FC236}">
                  <a16:creationId xmlns:a16="http://schemas.microsoft.com/office/drawing/2014/main" id="{15E6D0FB-7120-4254-A899-401A3001D488}"/>
                </a:ext>
              </a:extLst>
            </p:cNvPr>
            <p:cNvSpPr/>
            <p:nvPr/>
          </p:nvSpPr>
          <p:spPr>
            <a:xfrm>
              <a:off x="6570884" y="4981362"/>
              <a:ext cx="763302" cy="675883"/>
            </a:xfrm>
            <a:prstGeom prst="rec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dirty="0"/>
            </a:p>
          </p:txBody>
        </p:sp>
        <p:sp>
          <p:nvSpPr>
            <p:cNvPr id="44" name="Flowchart: Delay 66">
              <a:extLst>
                <a:ext uri="{FF2B5EF4-FFF2-40B4-BE49-F238E27FC236}">
                  <a16:creationId xmlns:a16="http://schemas.microsoft.com/office/drawing/2014/main" id="{EF315C68-D486-4F19-81CE-CED7DB0B316A}"/>
                </a:ext>
              </a:extLst>
            </p:cNvPr>
            <p:cNvSpPr/>
            <p:nvPr/>
          </p:nvSpPr>
          <p:spPr>
            <a:xfrm>
              <a:off x="6829513" y="5175287"/>
              <a:ext cx="288032" cy="288032"/>
            </a:xfrm>
            <a:prstGeom prst="flowChartDela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45" name="TextBox 67">
                  <a:extLst>
                    <a:ext uri="{FF2B5EF4-FFF2-40B4-BE49-F238E27FC236}">
                      <a16:creationId xmlns:a16="http://schemas.microsoft.com/office/drawing/2014/main" id="{7E0BA7D7-9B2B-4C58-94D9-A0D28746B40C}"/>
                    </a:ext>
                  </a:extLst>
                </p:cNvPr>
                <p:cNvSpPr txBox="1"/>
                <p:nvPr/>
              </p:nvSpPr>
              <p:spPr>
                <a:xfrm>
                  <a:off x="5872607" y="5067321"/>
                  <a:ext cx="32239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𝐴</m:t>
                        </m:r>
                      </m:oMath>
                    </m:oMathPara>
                  </a14:m>
                  <a:endParaRPr lang="es-MX" sz="1200" dirty="0">
                    <a:latin typeface="Helvetica Condensed" panose="020B0606020202030204" pitchFamily="34" charset="0"/>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5872607" y="5067321"/>
                  <a:ext cx="322396" cy="276999"/>
                </a:xfrm>
                <a:prstGeom prst="rect">
                  <a:avLst/>
                </a:prstGeom>
                <a:blipFill rotWithShape="0">
                  <a:blip r:embed="rId6"/>
                  <a:stretch>
                    <a:fillRect/>
                  </a:stretch>
                </a:blipFill>
              </p:spPr>
              <p:txBody>
                <a:bodyPr/>
                <a:lstStyle/>
                <a:p>
                  <a:r>
                    <a:rPr lang="es-MX">
                      <a:noFill/>
                    </a:rPr>
                    <a:t> </a:t>
                  </a:r>
                </a:p>
              </p:txBody>
            </p:sp>
          </mc:Fallback>
        </mc:AlternateContent>
        <p:cxnSp>
          <p:nvCxnSpPr>
            <p:cNvPr id="46" name="Straight Connector 68">
              <a:extLst>
                <a:ext uri="{FF2B5EF4-FFF2-40B4-BE49-F238E27FC236}">
                  <a16:creationId xmlns:a16="http://schemas.microsoft.com/office/drawing/2014/main" id="{742E8EA9-A08F-41B0-ADBF-13EF993740A1}"/>
                </a:ext>
              </a:extLst>
            </p:cNvPr>
            <p:cNvCxnSpPr/>
            <p:nvPr/>
          </p:nvCxnSpPr>
          <p:spPr>
            <a:xfrm rot="16200000" flipH="1" flipV="1">
              <a:off x="6469513" y="4883056"/>
              <a:ext cx="0" cy="72000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47" name="Straight Connector 69">
              <a:extLst>
                <a:ext uri="{FF2B5EF4-FFF2-40B4-BE49-F238E27FC236}">
                  <a16:creationId xmlns:a16="http://schemas.microsoft.com/office/drawing/2014/main" id="{CDD7459F-DC49-4647-A256-EC808C0642A6}"/>
                </a:ext>
              </a:extLst>
            </p:cNvPr>
            <p:cNvCxnSpPr/>
            <p:nvPr/>
          </p:nvCxnSpPr>
          <p:spPr>
            <a:xfrm rot="16200000" flipH="1" flipV="1">
              <a:off x="6469513" y="5035175"/>
              <a:ext cx="0" cy="72000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8" name="TextBox 70">
                  <a:extLst>
                    <a:ext uri="{FF2B5EF4-FFF2-40B4-BE49-F238E27FC236}">
                      <a16:creationId xmlns:a16="http://schemas.microsoft.com/office/drawing/2014/main" id="{2000CFC4-2C61-470D-9B74-630540288EF9}"/>
                    </a:ext>
                  </a:extLst>
                </p:cNvPr>
                <p:cNvSpPr txBox="1"/>
                <p:nvPr/>
              </p:nvSpPr>
              <p:spPr>
                <a:xfrm>
                  <a:off x="5873700" y="5271434"/>
                  <a:ext cx="32823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𝐵</m:t>
                        </m:r>
                      </m:oMath>
                    </m:oMathPara>
                  </a14:m>
                  <a:endParaRPr lang="es-MX" sz="1200" dirty="0">
                    <a:latin typeface="Helvetica Condensed" panose="020B0606020202030204" pitchFamily="34" charset="0"/>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873700" y="5271434"/>
                  <a:ext cx="328231" cy="276999"/>
                </a:xfrm>
                <a:prstGeom prst="rect">
                  <a:avLst/>
                </a:prstGeom>
                <a:blipFill rotWithShape="0">
                  <a:blip r:embed="rId11"/>
                  <a:stretch>
                    <a:fillRect/>
                  </a:stretch>
                </a:blipFill>
              </p:spPr>
              <p:txBody>
                <a:bodyPr/>
                <a:lstStyle/>
                <a:p>
                  <a:r>
                    <a:rPr lang="es-MX">
                      <a:noFill/>
                    </a:rPr>
                    <a:t> </a:t>
                  </a:r>
                </a:p>
              </p:txBody>
            </p:sp>
          </mc:Fallback>
        </mc:AlternateContent>
        <p:cxnSp>
          <p:nvCxnSpPr>
            <p:cNvPr id="49" name="Straight Connector 71">
              <a:extLst>
                <a:ext uri="{FF2B5EF4-FFF2-40B4-BE49-F238E27FC236}">
                  <a16:creationId xmlns:a16="http://schemas.microsoft.com/office/drawing/2014/main" id="{69206846-85DD-4FCC-BDB2-7684A5E409FC}"/>
                </a:ext>
              </a:extLst>
            </p:cNvPr>
            <p:cNvCxnSpPr/>
            <p:nvPr/>
          </p:nvCxnSpPr>
          <p:spPr>
            <a:xfrm rot="16200000" flipH="1" flipV="1">
              <a:off x="7388345" y="5033776"/>
              <a:ext cx="0" cy="54000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0" name="TextBox 72">
                  <a:extLst>
                    <a:ext uri="{FF2B5EF4-FFF2-40B4-BE49-F238E27FC236}">
                      <a16:creationId xmlns:a16="http://schemas.microsoft.com/office/drawing/2014/main" id="{6FEB144F-E75C-439B-ACEF-F539581F178E}"/>
                    </a:ext>
                  </a:extLst>
                </p:cNvPr>
                <p:cNvSpPr txBox="1"/>
                <p:nvPr/>
              </p:nvSpPr>
              <p:spPr>
                <a:xfrm>
                  <a:off x="7596694" y="5165275"/>
                  <a:ext cx="32124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𝐶</m:t>
                        </m:r>
                      </m:oMath>
                    </m:oMathPara>
                  </a14:m>
                  <a:endParaRPr lang="es-MX" sz="1200" dirty="0">
                    <a:latin typeface="Helvetica Condensed" panose="020B0606020202030204" pitchFamily="34" charset="0"/>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7596694" y="5165275"/>
                  <a:ext cx="321242" cy="276999"/>
                </a:xfrm>
                <a:prstGeom prst="rect">
                  <a:avLst/>
                </a:prstGeom>
                <a:blipFill rotWithShape="0">
                  <a:blip r:embed="rId8"/>
                  <a:stretch>
                    <a:fillRect/>
                  </a:stretch>
                </a:blipFill>
              </p:spPr>
              <p:txBody>
                <a:bodyPr/>
                <a:lstStyle/>
                <a:p>
                  <a:r>
                    <a:rPr lang="es-MX">
                      <a:noFill/>
                    </a:rPr>
                    <a:t> </a:t>
                  </a:r>
                </a:p>
              </p:txBody>
            </p:sp>
          </mc:Fallback>
        </mc:AlternateContent>
      </p:grpSp>
    </p:spTree>
    <p:extLst>
      <p:ext uri="{BB962C8B-B14F-4D97-AF65-F5344CB8AC3E}">
        <p14:creationId xmlns:p14="http://schemas.microsoft.com/office/powerpoint/2010/main" val="238108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3" name="Subtítulo 2">
            <a:extLst>
              <a:ext uri="{FF2B5EF4-FFF2-40B4-BE49-F238E27FC236}">
                <a16:creationId xmlns:a16="http://schemas.microsoft.com/office/drawing/2014/main" id="{CA188DC8-834F-FAA4-80E5-66877EB563C7}"/>
              </a:ext>
            </a:extLst>
          </p:cNvPr>
          <p:cNvSpPr>
            <a:spLocks noGrp="1"/>
          </p:cNvSpPr>
          <p:nvPr>
            <p:ph type="subTitle" idx="1"/>
          </p:nvPr>
        </p:nvSpPr>
        <p:spPr/>
        <p:txBody>
          <a:bodyPr/>
          <a:lstStyle/>
          <a:p>
            <a:r>
              <a:rPr lang="es-MX" dirty="0"/>
              <a:t>Modelado por comportamiento</a:t>
            </a:r>
          </a:p>
        </p:txBody>
      </p:sp>
      <p:sp>
        <p:nvSpPr>
          <p:cNvPr id="10" name="Marcador de contenido 9"/>
          <p:cNvSpPr>
            <a:spLocks noGrp="1"/>
          </p:cNvSpPr>
          <p:nvPr>
            <p:ph sz="quarter" idx="12"/>
          </p:nvPr>
        </p:nvSpPr>
        <p:spPr>
          <a:xfrm>
            <a:off x="484675" y="2675965"/>
            <a:ext cx="17426807" cy="5567082"/>
          </a:xfrm>
        </p:spPr>
        <p:txBody>
          <a:bodyPr/>
          <a:lstStyle/>
          <a:p>
            <a:pPr lvl="1">
              <a:buFont typeface="Wingdings" panose="05000000000000000000" pitchFamily="2" charset="2"/>
              <a:buChar char="§"/>
            </a:pPr>
            <a:r>
              <a:rPr lang="es-MX" sz="3000" dirty="0">
                <a:solidFill>
                  <a:srgbClr val="002060"/>
                </a:solidFill>
                <a:latin typeface="+mj-lt"/>
                <a:ea typeface="A-OTF Shin Go Pro L" panose="020B0300000000000000" pitchFamily="34" charset="-128"/>
                <a:cs typeface="+mj-cs"/>
              </a:rPr>
              <a:t>Proceso</a:t>
            </a:r>
          </a:p>
          <a:p>
            <a:pPr lvl="2">
              <a:buFont typeface="Arial" panose="020B0604020202020204" pitchFamily="34" charset="0"/>
              <a:buChar char="•"/>
            </a:pPr>
            <a:r>
              <a:rPr lang="es-MX" dirty="0"/>
              <a:t>La esencia del modelado por comportamiento es el proceso.</a:t>
            </a:r>
          </a:p>
          <a:p>
            <a:pPr marL="576072" lvl="2" indent="0">
              <a:buNone/>
            </a:pPr>
            <a:endParaRPr lang="es-MX" dirty="0"/>
          </a:p>
          <a:p>
            <a:pPr marL="0" indent="0">
              <a:buNone/>
            </a:pPr>
            <a:r>
              <a:rPr lang="es-MX" sz="1800" dirty="0">
                <a:solidFill>
                  <a:schemeClr val="accent1"/>
                </a:solidFill>
              </a:rPr>
              <a:t>            </a:t>
            </a:r>
            <a:r>
              <a:rPr lang="es-MX" dirty="0">
                <a:solidFill>
                  <a:schemeClr val="accent1"/>
                </a:solidFill>
              </a:rPr>
              <a:t>&lt;&lt; Proceso: Es un hilo independiente de control que implica la repetición de una sola tarea que se asemeja a un programa.&gt;&gt;</a:t>
            </a:r>
          </a:p>
          <a:p>
            <a:pPr marL="0" indent="0">
              <a:buNone/>
            </a:pPr>
            <a:r>
              <a:rPr lang="es-MX" sz="1800" dirty="0"/>
              <a:t>					                                                                                                                      Thomas &amp; </a:t>
            </a:r>
            <a:r>
              <a:rPr lang="es-MX" sz="1800" dirty="0" err="1"/>
              <a:t>Moorby</a:t>
            </a:r>
            <a:r>
              <a:rPr lang="es-MX" sz="1800" dirty="0"/>
              <a:t>, </a:t>
            </a:r>
            <a:r>
              <a:rPr lang="es-MX" sz="1800" dirty="0" err="1"/>
              <a:t>The</a:t>
            </a:r>
            <a:r>
              <a:rPr lang="es-MX" sz="1800" dirty="0"/>
              <a:t> Verilog Hardware Description </a:t>
            </a:r>
            <a:r>
              <a:rPr lang="es-MX" sz="1800" dirty="0" err="1"/>
              <a:t>Language</a:t>
            </a:r>
            <a:endParaRPr lang="es-MX" sz="1800" dirty="0"/>
          </a:p>
          <a:p>
            <a:pPr>
              <a:buFont typeface="Wingdings" panose="05000000000000000000" pitchFamily="2" charset="2"/>
              <a:buChar char="§"/>
            </a:pPr>
            <a:endParaRPr lang="es-MX" sz="1600" dirty="0"/>
          </a:p>
          <a:p>
            <a:pPr lvl="1">
              <a:buFont typeface="Wingdings" panose="05000000000000000000" pitchFamily="2" charset="2"/>
              <a:buChar char="§"/>
            </a:pPr>
            <a:r>
              <a:rPr lang="es-MX" sz="3000" dirty="0">
                <a:solidFill>
                  <a:srgbClr val="002060"/>
                </a:solidFill>
                <a:latin typeface="+mj-lt"/>
                <a:ea typeface="A-OTF Shin Go Pro L" panose="020B0300000000000000" pitchFamily="34" charset="-128"/>
                <a:cs typeface="+mj-cs"/>
              </a:rPr>
              <a:t>Un proceso puede ser implementado como</a:t>
            </a:r>
            <a:r>
              <a:rPr lang="es-MX" dirty="0"/>
              <a:t>:</a:t>
            </a:r>
          </a:p>
          <a:p>
            <a:pPr lvl="2">
              <a:buFont typeface="Arial" panose="020B0604020202020204" pitchFamily="34" charset="0"/>
              <a:buChar char="•"/>
            </a:pPr>
            <a:r>
              <a:rPr lang="es-MX" dirty="0"/>
              <a:t>Una máquina de estados secuencial</a:t>
            </a:r>
          </a:p>
          <a:p>
            <a:pPr lvl="2">
              <a:buFont typeface="Arial" panose="020B0604020202020204" pitchFamily="34" charset="0"/>
              <a:buChar char="•"/>
            </a:pPr>
            <a:r>
              <a:rPr lang="es-MX" dirty="0"/>
              <a:t>Un controlador micro codificado</a:t>
            </a:r>
          </a:p>
          <a:p>
            <a:pPr lvl="2">
              <a:buFont typeface="Arial" panose="020B0604020202020204" pitchFamily="34" charset="0"/>
              <a:buChar char="•"/>
            </a:pPr>
            <a:r>
              <a:rPr lang="es-MX" dirty="0"/>
              <a:t>La limpieza asíncrona de un registro</a:t>
            </a:r>
          </a:p>
          <a:p>
            <a:endParaRPr lang="es-MX" dirty="0"/>
          </a:p>
        </p:txBody>
      </p:sp>
      <p:sp>
        <p:nvSpPr>
          <p:cNvPr id="14" name="Marcador de texto 8">
            <a:extLst>
              <a:ext uri="{FF2B5EF4-FFF2-40B4-BE49-F238E27FC236}">
                <a16:creationId xmlns:a16="http://schemas.microsoft.com/office/drawing/2014/main" id="{DC78171E-C8D7-4CCC-A942-7066713C7DE0}"/>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16</a:t>
            </a:fld>
            <a:endParaRPr lang="en-US" dirty="0"/>
          </a:p>
        </p:txBody>
      </p:sp>
      <p:sp>
        <p:nvSpPr>
          <p:cNvPr id="12" name="Rectangle 7">
            <a:extLst>
              <a:ext uri="{FF2B5EF4-FFF2-40B4-BE49-F238E27FC236}">
                <a16:creationId xmlns:a16="http://schemas.microsoft.com/office/drawing/2014/main" id="{42FCA9DF-C0C0-486A-966D-FE95C0A18F61}"/>
              </a:ext>
            </a:extLst>
          </p:cNvPr>
          <p:cNvSpPr/>
          <p:nvPr/>
        </p:nvSpPr>
        <p:spPr>
          <a:xfrm>
            <a:off x="860613" y="6923761"/>
            <a:ext cx="16190548" cy="62449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MX" sz="3000" dirty="0">
                <a:solidFill>
                  <a:schemeClr val="bg1"/>
                </a:solidFill>
                <a:latin typeface="+mj-lt"/>
                <a:ea typeface="A-OTF Shin Go Pro L" panose="020B0300000000000000" pitchFamily="34" charset="-128"/>
                <a:cs typeface="+mj-cs"/>
              </a:rPr>
              <a:t>Se concibe el comportamiento de un sistema digital como un conjunto de procesos independientes comunicados entre sí.</a:t>
            </a:r>
          </a:p>
        </p:txBody>
      </p:sp>
    </p:spTree>
    <p:extLst>
      <p:ext uri="{BB962C8B-B14F-4D97-AF65-F5344CB8AC3E}">
        <p14:creationId xmlns:p14="http://schemas.microsoft.com/office/powerpoint/2010/main" val="190826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2" name="Subtítulo 1">
            <a:extLst>
              <a:ext uri="{FF2B5EF4-FFF2-40B4-BE49-F238E27FC236}">
                <a16:creationId xmlns:a16="http://schemas.microsoft.com/office/drawing/2014/main" id="{32985478-794B-5523-FD04-56C8108708AD}"/>
              </a:ext>
            </a:extLst>
          </p:cNvPr>
          <p:cNvSpPr>
            <a:spLocks noGrp="1"/>
          </p:cNvSpPr>
          <p:nvPr>
            <p:ph type="subTitle" idx="1"/>
          </p:nvPr>
        </p:nvSpPr>
        <p:spPr/>
        <p:txBody>
          <a:bodyPr/>
          <a:lstStyle/>
          <a:p>
            <a:r>
              <a:rPr lang="es-MX" dirty="0" err="1"/>
              <a:t>If-then-else</a:t>
            </a:r>
            <a:endParaRPr lang="es-MX" dirty="0"/>
          </a:p>
        </p:txBody>
      </p:sp>
      <p:sp>
        <p:nvSpPr>
          <p:cNvPr id="10" name="Marcador de contenido 9"/>
          <p:cNvSpPr>
            <a:spLocks noGrp="1"/>
          </p:cNvSpPr>
          <p:nvPr>
            <p:ph sz="quarter" idx="12"/>
          </p:nvPr>
        </p:nvSpPr>
        <p:spPr/>
        <p:txBody>
          <a:bodyPr/>
          <a:lstStyle/>
          <a:p>
            <a:r>
              <a:rPr lang="es-MX" dirty="0"/>
              <a:t>Sentencia condicional que es usada en una descripción secuencial para alterar el flujo de control.</a:t>
            </a:r>
          </a:p>
          <a:p>
            <a:endParaRPr lang="es-MX" dirty="0"/>
          </a:p>
        </p:txBody>
      </p:sp>
      <p:sp>
        <p:nvSpPr>
          <p:cNvPr id="16" name="Marcador de texto 8">
            <a:extLst>
              <a:ext uri="{FF2B5EF4-FFF2-40B4-BE49-F238E27FC236}">
                <a16:creationId xmlns:a16="http://schemas.microsoft.com/office/drawing/2014/main" id="{FD4DF3B1-ECD2-4AE0-8FAD-8A9B6B7852D4}"/>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17</a:t>
            </a:fld>
            <a:endParaRPr lang="en-US" dirty="0"/>
          </a:p>
        </p:txBody>
      </p:sp>
      <p:sp>
        <p:nvSpPr>
          <p:cNvPr id="12" name="TextBox 15">
            <a:extLst>
              <a:ext uri="{FF2B5EF4-FFF2-40B4-BE49-F238E27FC236}">
                <a16:creationId xmlns:a16="http://schemas.microsoft.com/office/drawing/2014/main" id="{3566B38E-08BE-4DB5-A8BD-2F5F966DF4D5}"/>
              </a:ext>
            </a:extLst>
          </p:cNvPr>
          <p:cNvSpPr txBox="1"/>
          <p:nvPr/>
        </p:nvSpPr>
        <p:spPr>
          <a:xfrm>
            <a:off x="1294190" y="3624068"/>
            <a:ext cx="4497858" cy="2031325"/>
          </a:xfrm>
          <a:prstGeom prst="rect">
            <a:avLst/>
          </a:prstGeom>
          <a:noFill/>
          <a:ln>
            <a:solidFill>
              <a:schemeClr val="tx1"/>
            </a:solidFill>
            <a:prstDash val="lgDash"/>
          </a:ln>
        </p:spPr>
        <p:txBody>
          <a:bodyPr wrap="square" rtlCol="0">
            <a:spAutoFit/>
          </a:bodyPr>
          <a:lstStyle/>
          <a:p>
            <a:r>
              <a:rPr lang="es-MX" sz="1800" b="1" dirty="0">
                <a:latin typeface="Courier" panose="02060409020205020404" pitchFamily="49" charset="0"/>
                <a:cs typeface="Aparajita" panose="020B0604020202020204" pitchFamily="34" charset="0"/>
              </a:rPr>
              <a:t>Sintaxis </a:t>
            </a:r>
            <a:r>
              <a:rPr lang="es-MX" sz="1800" b="1" dirty="0" err="1">
                <a:latin typeface="Courier" panose="02060409020205020404" pitchFamily="49" charset="0"/>
                <a:cs typeface="Aparajita" panose="020B0604020202020204" pitchFamily="34" charset="0"/>
              </a:rPr>
              <a:t>if</a:t>
            </a:r>
            <a:endParaRPr lang="es-MX" sz="1800" b="1" dirty="0">
              <a:latin typeface="Courier" panose="02060409020205020404" pitchFamily="49" charset="0"/>
              <a:cs typeface="Aparajita" panose="020B0604020202020204" pitchFamily="34" charset="0"/>
            </a:endParaRPr>
          </a:p>
          <a:p>
            <a:endParaRPr lang="es-MX" sz="1800" dirty="0">
              <a:latin typeface="Courier" panose="02060409020205020404" pitchFamily="49" charset="0"/>
              <a:cs typeface="Aparajita" panose="020B0604020202020204" pitchFamily="34" charset="0"/>
            </a:endParaRPr>
          </a:p>
          <a:p>
            <a:r>
              <a:rPr lang="es-MX" sz="1800" dirty="0" err="1">
                <a:latin typeface="Courier" panose="02060409020205020404" pitchFamily="49" charset="0"/>
                <a:cs typeface="Aparajita" panose="020B0604020202020204" pitchFamily="34" charset="0"/>
              </a:rPr>
              <a:t>always</a:t>
            </a:r>
            <a:r>
              <a:rPr lang="es-MX" sz="1800" dirty="0">
                <a:latin typeface="Courier" panose="02060409020205020404" pitchFamily="49" charset="0"/>
                <a:cs typeface="Aparajita" panose="020B0604020202020204" pitchFamily="34" charset="0"/>
              </a:rPr>
              <a:t> @(… </a:t>
            </a:r>
            <a:r>
              <a:rPr lang="es-MX" sz="1800" dirty="0" err="1">
                <a:latin typeface="Courier" panose="02060409020205020404" pitchFamily="49" charset="0"/>
                <a:cs typeface="Aparajita" panose="020B0604020202020204" pitchFamily="34" charset="0"/>
              </a:rPr>
              <a:t>sensitivity</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list</a:t>
            </a:r>
            <a:r>
              <a:rPr lang="es-MX" sz="1800" dirty="0">
                <a:latin typeface="Courier" panose="02060409020205020404" pitchFamily="49" charset="0"/>
                <a:cs typeface="Aparajita" panose="020B0604020202020204" pitchFamily="34" charset="0"/>
              </a:rPr>
              <a:t> …)</a:t>
            </a:r>
          </a:p>
          <a:p>
            <a:r>
              <a:rPr lang="es-MX" sz="1800" dirty="0" err="1">
                <a:latin typeface="Courier" panose="02060409020205020404" pitchFamily="49" charset="0"/>
                <a:cs typeface="Aparajita" panose="020B0604020202020204" pitchFamily="34" charset="0"/>
              </a:rPr>
              <a:t>begin</a:t>
            </a:r>
            <a:endParaRPr lang="es-MX" sz="1800" dirty="0">
              <a:latin typeface="Courier" panose="02060409020205020404" pitchFamily="49" charset="0"/>
              <a:cs typeface="Aparajita" panose="020B0604020202020204" pitchFamily="34" charset="0"/>
            </a:endParaRP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if</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condition</a:t>
            </a:r>
            <a:r>
              <a:rPr lang="es-MX" sz="1800" dirty="0">
                <a:latin typeface="Courier" panose="02060409020205020404" pitchFamily="49" charset="0"/>
                <a:cs typeface="Aparajita" panose="020B0604020202020204" pitchFamily="34" charset="0"/>
              </a:rPr>
              <a:t>)</a:t>
            </a: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statements</a:t>
            </a:r>
            <a:r>
              <a:rPr lang="es-MX" sz="1800" dirty="0">
                <a:latin typeface="Courier" panose="02060409020205020404" pitchFamily="49" charset="0"/>
                <a:cs typeface="Aparajita" panose="020B0604020202020204" pitchFamily="34" charset="0"/>
              </a:rPr>
              <a:t>;</a:t>
            </a:r>
          </a:p>
          <a:p>
            <a:r>
              <a:rPr lang="es-MX" sz="1800" dirty="0" err="1">
                <a:latin typeface="Courier" panose="02060409020205020404" pitchFamily="49" charset="0"/>
                <a:cs typeface="Aparajita" panose="020B0604020202020204" pitchFamily="34" charset="0"/>
              </a:rPr>
              <a:t>end</a:t>
            </a:r>
            <a:endParaRPr lang="es-MX" sz="1800" b="1" dirty="0">
              <a:solidFill>
                <a:srgbClr val="0070C0"/>
              </a:solidFill>
              <a:latin typeface="Courier" panose="02060409020205020404" pitchFamily="49" charset="0"/>
              <a:cs typeface="Aparajita" panose="020B0604020202020204" pitchFamily="34" charset="0"/>
            </a:endParaRPr>
          </a:p>
        </p:txBody>
      </p:sp>
      <p:sp>
        <p:nvSpPr>
          <p:cNvPr id="13" name="TextBox 21">
            <a:extLst>
              <a:ext uri="{FF2B5EF4-FFF2-40B4-BE49-F238E27FC236}">
                <a16:creationId xmlns:a16="http://schemas.microsoft.com/office/drawing/2014/main" id="{FE542BC9-D675-4F68-AFFF-83F3D3EC2E26}"/>
              </a:ext>
            </a:extLst>
          </p:cNvPr>
          <p:cNvSpPr txBox="1"/>
          <p:nvPr/>
        </p:nvSpPr>
        <p:spPr>
          <a:xfrm>
            <a:off x="6601562" y="3624068"/>
            <a:ext cx="4312507" cy="2585323"/>
          </a:xfrm>
          <a:prstGeom prst="rect">
            <a:avLst/>
          </a:prstGeom>
          <a:noFill/>
          <a:ln>
            <a:solidFill>
              <a:schemeClr val="tx1"/>
            </a:solidFill>
            <a:prstDash val="lgDash"/>
          </a:ln>
        </p:spPr>
        <p:txBody>
          <a:bodyPr wrap="square" rtlCol="0">
            <a:spAutoFit/>
          </a:bodyPr>
          <a:lstStyle/>
          <a:p>
            <a:r>
              <a:rPr lang="es-MX" sz="1800" b="1" dirty="0">
                <a:latin typeface="Courier" panose="02060409020205020404" pitchFamily="49" charset="0"/>
                <a:cs typeface="Aparajita" panose="020B0604020202020204" pitchFamily="34" charset="0"/>
              </a:rPr>
              <a:t>Sintaxis </a:t>
            </a:r>
            <a:r>
              <a:rPr lang="es-MX" sz="1800" b="1" dirty="0" err="1">
                <a:latin typeface="Courier" panose="02060409020205020404" pitchFamily="49" charset="0"/>
                <a:cs typeface="Aparajita" panose="020B0604020202020204" pitchFamily="34" charset="0"/>
              </a:rPr>
              <a:t>if-else</a:t>
            </a:r>
            <a:endParaRPr lang="es-MX" sz="1800" b="1" dirty="0">
              <a:latin typeface="Courier" panose="02060409020205020404" pitchFamily="49" charset="0"/>
              <a:cs typeface="Aparajita" panose="020B0604020202020204" pitchFamily="34" charset="0"/>
            </a:endParaRPr>
          </a:p>
          <a:p>
            <a:endParaRPr lang="es-MX" sz="1800" dirty="0">
              <a:latin typeface="Courier" panose="02060409020205020404" pitchFamily="49" charset="0"/>
              <a:cs typeface="Aparajita" panose="020B0604020202020204" pitchFamily="34" charset="0"/>
            </a:endParaRPr>
          </a:p>
          <a:p>
            <a:r>
              <a:rPr lang="es-MX" sz="1800" dirty="0" err="1">
                <a:latin typeface="Courier" panose="02060409020205020404" pitchFamily="49" charset="0"/>
                <a:cs typeface="Aparajita" panose="020B0604020202020204" pitchFamily="34" charset="0"/>
              </a:rPr>
              <a:t>always</a:t>
            </a:r>
            <a:r>
              <a:rPr lang="es-MX" sz="1800" dirty="0">
                <a:latin typeface="Courier" panose="02060409020205020404" pitchFamily="49" charset="0"/>
                <a:cs typeface="Aparajita" panose="020B0604020202020204" pitchFamily="34" charset="0"/>
              </a:rPr>
              <a:t> @(… </a:t>
            </a:r>
            <a:r>
              <a:rPr lang="es-MX" sz="1800" dirty="0" err="1">
                <a:latin typeface="Courier" panose="02060409020205020404" pitchFamily="49" charset="0"/>
                <a:cs typeface="Aparajita" panose="020B0604020202020204" pitchFamily="34" charset="0"/>
              </a:rPr>
              <a:t>sensitivity</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list</a:t>
            </a:r>
            <a:r>
              <a:rPr lang="es-MX" sz="1800" dirty="0">
                <a:latin typeface="Courier" panose="02060409020205020404" pitchFamily="49" charset="0"/>
                <a:cs typeface="Aparajita" panose="020B0604020202020204" pitchFamily="34" charset="0"/>
              </a:rPr>
              <a:t> …)</a:t>
            </a:r>
          </a:p>
          <a:p>
            <a:r>
              <a:rPr lang="es-MX" sz="1800" dirty="0" err="1">
                <a:latin typeface="Courier" panose="02060409020205020404" pitchFamily="49" charset="0"/>
                <a:cs typeface="Aparajita" panose="020B0604020202020204" pitchFamily="34" charset="0"/>
              </a:rPr>
              <a:t>begin</a:t>
            </a:r>
            <a:endParaRPr lang="es-MX" sz="1800" dirty="0">
              <a:latin typeface="Courier" panose="02060409020205020404" pitchFamily="49" charset="0"/>
              <a:cs typeface="Aparajita" panose="020B0604020202020204" pitchFamily="34" charset="0"/>
            </a:endParaRP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if</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condition</a:t>
            </a:r>
            <a:r>
              <a:rPr lang="es-MX" sz="1800" dirty="0">
                <a:latin typeface="Courier" panose="02060409020205020404" pitchFamily="49" charset="0"/>
                <a:cs typeface="Aparajita" panose="020B0604020202020204" pitchFamily="34" charset="0"/>
              </a:rPr>
              <a:t>)</a:t>
            </a: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statements</a:t>
            </a:r>
            <a:r>
              <a:rPr lang="es-MX" sz="1800" dirty="0">
                <a:latin typeface="Courier" panose="02060409020205020404" pitchFamily="49" charset="0"/>
                <a:cs typeface="Aparajita" panose="020B0604020202020204" pitchFamily="34" charset="0"/>
              </a:rPr>
              <a:t>;</a:t>
            </a: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else</a:t>
            </a:r>
            <a:r>
              <a:rPr lang="es-MX" sz="1800" dirty="0">
                <a:latin typeface="Courier" panose="02060409020205020404" pitchFamily="49" charset="0"/>
                <a:cs typeface="Aparajita" panose="020B0604020202020204" pitchFamily="34" charset="0"/>
              </a:rPr>
              <a:t> </a:t>
            </a: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statements</a:t>
            </a:r>
            <a:r>
              <a:rPr lang="es-MX" sz="1800" dirty="0">
                <a:latin typeface="Courier" panose="02060409020205020404" pitchFamily="49" charset="0"/>
                <a:cs typeface="Aparajita" panose="020B0604020202020204" pitchFamily="34" charset="0"/>
              </a:rPr>
              <a:t>;</a:t>
            </a:r>
          </a:p>
          <a:p>
            <a:r>
              <a:rPr lang="es-MX" sz="1800" dirty="0" err="1">
                <a:latin typeface="Courier" panose="02060409020205020404" pitchFamily="49" charset="0"/>
                <a:cs typeface="Aparajita" panose="020B0604020202020204" pitchFamily="34" charset="0"/>
              </a:rPr>
              <a:t>end</a:t>
            </a:r>
            <a:endParaRPr lang="es-MX" sz="1800" b="1" dirty="0">
              <a:solidFill>
                <a:srgbClr val="0070C0"/>
              </a:solidFill>
              <a:latin typeface="Courier" panose="02060409020205020404" pitchFamily="49" charset="0"/>
              <a:cs typeface="Aparajita" panose="020B0604020202020204" pitchFamily="34" charset="0"/>
            </a:endParaRPr>
          </a:p>
        </p:txBody>
      </p:sp>
      <p:sp>
        <p:nvSpPr>
          <p:cNvPr id="14" name="TextBox 22">
            <a:extLst>
              <a:ext uri="{FF2B5EF4-FFF2-40B4-BE49-F238E27FC236}">
                <a16:creationId xmlns:a16="http://schemas.microsoft.com/office/drawing/2014/main" id="{5179EB1D-1FC6-4A80-AEF2-FD418FAB4613}"/>
              </a:ext>
            </a:extLst>
          </p:cNvPr>
          <p:cNvSpPr txBox="1"/>
          <p:nvPr/>
        </p:nvSpPr>
        <p:spPr>
          <a:xfrm>
            <a:off x="11908934" y="3624068"/>
            <a:ext cx="4531458" cy="3416320"/>
          </a:xfrm>
          <a:prstGeom prst="rect">
            <a:avLst/>
          </a:prstGeom>
          <a:noFill/>
          <a:ln>
            <a:solidFill>
              <a:schemeClr val="tx1"/>
            </a:solidFill>
            <a:prstDash val="lgDash"/>
          </a:ln>
        </p:spPr>
        <p:txBody>
          <a:bodyPr wrap="square" rtlCol="0">
            <a:spAutoFit/>
          </a:bodyPr>
          <a:lstStyle/>
          <a:p>
            <a:r>
              <a:rPr lang="es-MX" sz="1800" b="1" dirty="0">
                <a:latin typeface="Courier" panose="02060409020205020404" pitchFamily="49" charset="0"/>
                <a:cs typeface="Aparajita" panose="020B0604020202020204" pitchFamily="34" charset="0"/>
              </a:rPr>
              <a:t>Sintaxis </a:t>
            </a:r>
            <a:r>
              <a:rPr lang="es-MX" sz="1800" b="1" dirty="0" err="1">
                <a:latin typeface="Courier" panose="02060409020205020404" pitchFamily="49" charset="0"/>
                <a:cs typeface="Aparajita" panose="020B0604020202020204" pitchFamily="34" charset="0"/>
              </a:rPr>
              <a:t>if-else</a:t>
            </a:r>
            <a:r>
              <a:rPr lang="es-MX" sz="1800" b="1" dirty="0">
                <a:latin typeface="Courier" panose="02060409020205020404" pitchFamily="49" charset="0"/>
                <a:cs typeface="Aparajita" panose="020B0604020202020204" pitchFamily="34" charset="0"/>
              </a:rPr>
              <a:t> anidado</a:t>
            </a:r>
          </a:p>
          <a:p>
            <a:endParaRPr lang="es-MX" sz="1800" dirty="0">
              <a:latin typeface="Courier" panose="02060409020205020404" pitchFamily="49" charset="0"/>
              <a:cs typeface="Aparajita" panose="020B0604020202020204" pitchFamily="34" charset="0"/>
            </a:endParaRPr>
          </a:p>
          <a:p>
            <a:r>
              <a:rPr lang="es-MX" sz="1800" dirty="0" err="1">
                <a:latin typeface="Courier" panose="02060409020205020404" pitchFamily="49" charset="0"/>
                <a:cs typeface="Aparajita" panose="020B0604020202020204" pitchFamily="34" charset="0"/>
              </a:rPr>
              <a:t>always</a:t>
            </a:r>
            <a:r>
              <a:rPr lang="es-MX" sz="1800" dirty="0">
                <a:latin typeface="Courier" panose="02060409020205020404" pitchFamily="49" charset="0"/>
                <a:cs typeface="Aparajita" panose="020B0604020202020204" pitchFamily="34" charset="0"/>
              </a:rPr>
              <a:t> @(… </a:t>
            </a:r>
            <a:r>
              <a:rPr lang="es-MX" sz="1800" dirty="0" err="1">
                <a:latin typeface="Courier" panose="02060409020205020404" pitchFamily="49" charset="0"/>
                <a:cs typeface="Aparajita" panose="020B0604020202020204" pitchFamily="34" charset="0"/>
              </a:rPr>
              <a:t>sensitivity</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list</a:t>
            </a:r>
            <a:r>
              <a:rPr lang="es-MX" sz="1800" dirty="0">
                <a:latin typeface="Courier" panose="02060409020205020404" pitchFamily="49" charset="0"/>
                <a:cs typeface="Aparajita" panose="020B0604020202020204" pitchFamily="34" charset="0"/>
              </a:rPr>
              <a:t> …)</a:t>
            </a:r>
          </a:p>
          <a:p>
            <a:r>
              <a:rPr lang="es-MX" sz="1800" dirty="0" err="1">
                <a:latin typeface="Courier" panose="02060409020205020404" pitchFamily="49" charset="0"/>
                <a:cs typeface="Aparajita" panose="020B0604020202020204" pitchFamily="34" charset="0"/>
              </a:rPr>
              <a:t>begin</a:t>
            </a:r>
            <a:endParaRPr lang="es-MX" sz="1800" dirty="0">
              <a:latin typeface="Courier" panose="02060409020205020404" pitchFamily="49" charset="0"/>
              <a:cs typeface="Aparajita" panose="020B0604020202020204" pitchFamily="34" charset="0"/>
            </a:endParaRP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if</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condition</a:t>
            </a:r>
            <a:r>
              <a:rPr lang="es-MX" sz="1800" dirty="0">
                <a:latin typeface="Courier" panose="02060409020205020404" pitchFamily="49" charset="0"/>
                <a:cs typeface="Aparajita" panose="020B0604020202020204" pitchFamily="34" charset="0"/>
              </a:rPr>
              <a:t>)</a:t>
            </a: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statements</a:t>
            </a:r>
            <a:r>
              <a:rPr lang="es-MX" sz="1800" dirty="0">
                <a:latin typeface="Courier" panose="02060409020205020404" pitchFamily="49" charset="0"/>
                <a:cs typeface="Aparajita" panose="020B0604020202020204" pitchFamily="34" charset="0"/>
              </a:rPr>
              <a:t>;</a:t>
            </a:r>
          </a:p>
          <a:p>
            <a:r>
              <a:rPr lang="es-MX" sz="1800" b="1" dirty="0">
                <a:solidFill>
                  <a:srgbClr val="0070C0"/>
                </a:solidFill>
                <a:latin typeface="Courier" panose="02060409020205020404" pitchFamily="49" charset="0"/>
                <a:cs typeface="Aparajita" panose="020B0604020202020204" pitchFamily="34" charset="0"/>
              </a:rPr>
              <a:t>   </a:t>
            </a:r>
            <a:r>
              <a:rPr lang="es-MX" sz="1800" b="1" dirty="0" err="1">
                <a:solidFill>
                  <a:srgbClr val="0070C0"/>
                </a:solidFill>
                <a:latin typeface="Courier" panose="02060409020205020404" pitchFamily="49" charset="0"/>
                <a:cs typeface="Aparajita" panose="020B0604020202020204" pitchFamily="34" charset="0"/>
              </a:rPr>
              <a:t>else</a:t>
            </a:r>
            <a:r>
              <a:rPr lang="es-MX" sz="1800" b="1" dirty="0">
                <a:solidFill>
                  <a:srgbClr val="0070C0"/>
                </a:solidFill>
                <a:latin typeface="Courier" panose="02060409020205020404" pitchFamily="49" charset="0"/>
                <a:cs typeface="Aparajita" panose="020B0604020202020204" pitchFamily="34" charset="0"/>
              </a:rPr>
              <a:t> </a:t>
            </a:r>
            <a:r>
              <a:rPr lang="es-MX" sz="1800" b="1" dirty="0" err="1">
                <a:solidFill>
                  <a:srgbClr val="0070C0"/>
                </a:solidFill>
                <a:latin typeface="Courier" panose="02060409020205020404" pitchFamily="49" charset="0"/>
                <a:cs typeface="Aparajita" panose="020B0604020202020204" pitchFamily="34" charset="0"/>
              </a:rPr>
              <a:t>if</a:t>
            </a:r>
            <a:r>
              <a:rPr lang="es-MX" sz="1800" b="1" dirty="0">
                <a:solidFill>
                  <a:srgbClr val="0070C0"/>
                </a:solidFill>
                <a:latin typeface="Courier" panose="02060409020205020404" pitchFamily="49" charset="0"/>
                <a:cs typeface="Aparajita" panose="020B0604020202020204" pitchFamily="34" charset="0"/>
              </a:rPr>
              <a:t> </a:t>
            </a: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statements</a:t>
            </a:r>
            <a:r>
              <a:rPr lang="es-MX" sz="1800" dirty="0">
                <a:latin typeface="Courier" panose="02060409020205020404" pitchFamily="49" charset="0"/>
                <a:cs typeface="Aparajita" panose="020B0604020202020204" pitchFamily="34" charset="0"/>
              </a:rPr>
              <a:t>;</a:t>
            </a:r>
          </a:p>
          <a:p>
            <a:r>
              <a:rPr lang="es-MX" sz="1800" dirty="0">
                <a:latin typeface="Courier" panose="02060409020205020404" pitchFamily="49" charset="0"/>
                <a:cs typeface="Aparajita" panose="020B0604020202020204" pitchFamily="34" charset="0"/>
              </a:rPr>
              <a:t>   …</a:t>
            </a:r>
          </a:p>
          <a:p>
            <a:r>
              <a:rPr lang="es-MX" sz="1800" dirty="0">
                <a:solidFill>
                  <a:srgbClr val="0070C0"/>
                </a:solidFill>
                <a:latin typeface="Courier" panose="02060409020205020404" pitchFamily="49" charset="0"/>
                <a:cs typeface="Aparajita" panose="020B0604020202020204" pitchFamily="34" charset="0"/>
              </a:rPr>
              <a:t>   </a:t>
            </a:r>
            <a:r>
              <a:rPr lang="es-MX" sz="1800" b="1" dirty="0" err="1">
                <a:solidFill>
                  <a:srgbClr val="0070C0"/>
                </a:solidFill>
                <a:latin typeface="Courier" panose="02060409020205020404" pitchFamily="49" charset="0"/>
                <a:cs typeface="Aparajita" panose="020B0604020202020204" pitchFamily="34" charset="0"/>
              </a:rPr>
              <a:t>else</a:t>
            </a:r>
            <a:endParaRPr lang="es-MX" sz="1800" b="1" dirty="0">
              <a:solidFill>
                <a:srgbClr val="0070C0"/>
              </a:solidFill>
              <a:latin typeface="Courier" panose="02060409020205020404" pitchFamily="49" charset="0"/>
              <a:cs typeface="Aparajita" panose="020B0604020202020204" pitchFamily="34" charset="0"/>
            </a:endParaRPr>
          </a:p>
          <a:p>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statements</a:t>
            </a:r>
            <a:r>
              <a:rPr lang="es-MX" sz="1800" dirty="0">
                <a:latin typeface="Courier" panose="02060409020205020404" pitchFamily="49" charset="0"/>
                <a:cs typeface="Aparajita" panose="020B0604020202020204" pitchFamily="34" charset="0"/>
              </a:rPr>
              <a:t>;</a:t>
            </a:r>
          </a:p>
          <a:p>
            <a:r>
              <a:rPr lang="es-MX" sz="1800" dirty="0" err="1">
                <a:latin typeface="Courier" panose="02060409020205020404" pitchFamily="49" charset="0"/>
                <a:cs typeface="Aparajita" panose="020B0604020202020204" pitchFamily="34" charset="0"/>
              </a:rPr>
              <a:t>end</a:t>
            </a:r>
            <a:endParaRPr lang="es-MX" sz="1800" b="1" dirty="0">
              <a:solidFill>
                <a:srgbClr val="0070C0"/>
              </a:solidFill>
              <a:latin typeface="Courier" panose="02060409020205020404" pitchFamily="49" charset="0"/>
              <a:cs typeface="Aparajita" panose="020B0604020202020204" pitchFamily="34" charset="0"/>
            </a:endParaRPr>
          </a:p>
        </p:txBody>
      </p:sp>
    </p:spTree>
    <p:extLst>
      <p:ext uri="{BB962C8B-B14F-4D97-AF65-F5344CB8AC3E}">
        <p14:creationId xmlns:p14="http://schemas.microsoft.com/office/powerpoint/2010/main" val="187373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2" name="Subtítulo 1">
            <a:extLst>
              <a:ext uri="{FF2B5EF4-FFF2-40B4-BE49-F238E27FC236}">
                <a16:creationId xmlns:a16="http://schemas.microsoft.com/office/drawing/2014/main" id="{5D4F5BF7-C38D-0106-EF3C-8DCE3BA6C7C3}"/>
              </a:ext>
            </a:extLst>
          </p:cNvPr>
          <p:cNvSpPr>
            <a:spLocks noGrp="1"/>
          </p:cNvSpPr>
          <p:nvPr>
            <p:ph type="subTitle" idx="1"/>
          </p:nvPr>
        </p:nvSpPr>
        <p:spPr/>
        <p:txBody>
          <a:bodyPr/>
          <a:lstStyle/>
          <a:p>
            <a:r>
              <a:rPr lang="es-MX" dirty="0" err="1"/>
              <a:t>Hands-on</a:t>
            </a:r>
            <a:endParaRPr lang="es-MX" dirty="0"/>
          </a:p>
        </p:txBody>
      </p:sp>
      <p:sp>
        <p:nvSpPr>
          <p:cNvPr id="15" name="Marcador de texto 8">
            <a:extLst>
              <a:ext uri="{FF2B5EF4-FFF2-40B4-BE49-F238E27FC236}">
                <a16:creationId xmlns:a16="http://schemas.microsoft.com/office/drawing/2014/main" id="{B588F786-1BC1-40B6-8C76-CA192C08D647}"/>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4" name="Marcador de número de diapositiva 3"/>
          <p:cNvSpPr>
            <a:spLocks noGrp="1"/>
          </p:cNvSpPr>
          <p:nvPr>
            <p:ph type="sldNum" sz="quarter" idx="4"/>
          </p:nvPr>
        </p:nvSpPr>
        <p:spPr/>
        <p:txBody>
          <a:bodyPr/>
          <a:lstStyle/>
          <a:p>
            <a:fld id="{DAEF4D36-AE85-49C9-90DE-66D02B257272}" type="slidenum">
              <a:rPr lang="en-US" smtClean="0">
                <a:solidFill>
                  <a:schemeClr val="bg1"/>
                </a:solidFill>
              </a:rPr>
              <a:pPr/>
              <a:t>18</a:t>
            </a:fld>
            <a:endParaRPr lang="en-US" dirty="0">
              <a:solidFill>
                <a:schemeClr val="bg1"/>
              </a:solidFill>
            </a:endParaRPr>
          </a:p>
        </p:txBody>
      </p:sp>
      <p:sp>
        <p:nvSpPr>
          <p:cNvPr id="14" name="TextBox 22">
            <a:extLst>
              <a:ext uri="{FF2B5EF4-FFF2-40B4-BE49-F238E27FC236}">
                <a16:creationId xmlns:a16="http://schemas.microsoft.com/office/drawing/2014/main" id="{B72B719F-E1C6-4A1F-A00C-C5F9930197ED}"/>
              </a:ext>
            </a:extLst>
          </p:cNvPr>
          <p:cNvSpPr txBox="1"/>
          <p:nvPr/>
        </p:nvSpPr>
        <p:spPr>
          <a:xfrm>
            <a:off x="1117600" y="2972524"/>
            <a:ext cx="7495419" cy="5262979"/>
          </a:xfrm>
          <a:prstGeom prst="rect">
            <a:avLst/>
          </a:prstGeom>
          <a:noFill/>
          <a:ln>
            <a:solidFill>
              <a:schemeClr val="tx1"/>
            </a:solidFill>
            <a:prstDash val="lgDash"/>
          </a:ln>
        </p:spPr>
        <p:txBody>
          <a:bodyPr wrap="square" rtlCol="0">
            <a:spAutoFit/>
          </a:bodyPr>
          <a:lstStyle/>
          <a:p>
            <a:r>
              <a:rPr lang="es-MX" sz="2400" b="1" dirty="0">
                <a:solidFill>
                  <a:prstClr val="black"/>
                </a:solidFill>
                <a:latin typeface="Courier"/>
                <a:cs typeface="Aparajita" panose="020B0604020202020204" pitchFamily="34" charset="0"/>
              </a:rPr>
              <a:t>Ejemplo: Circuito de prioridad</a:t>
            </a:r>
          </a:p>
          <a:p>
            <a:endParaRPr lang="es-MX" sz="2400" dirty="0">
              <a:solidFill>
                <a:prstClr val="black"/>
              </a:solidFill>
              <a:latin typeface="Courier"/>
              <a:cs typeface="Aparajita" panose="020B0604020202020204" pitchFamily="34" charset="0"/>
            </a:endParaRPr>
          </a:p>
          <a:p>
            <a:r>
              <a:rPr lang="en-US" sz="2400" dirty="0">
                <a:solidFill>
                  <a:prstClr val="black"/>
                </a:solidFill>
                <a:latin typeface="Courier"/>
                <a:cs typeface="Aparajita" panose="020B0604020202020204" pitchFamily="34" charset="0"/>
              </a:rPr>
              <a:t>module priority (</a:t>
            </a:r>
          </a:p>
          <a:p>
            <a:r>
              <a:rPr lang="en-US" sz="2400" dirty="0">
                <a:solidFill>
                  <a:prstClr val="black"/>
                </a:solidFill>
                <a:latin typeface="Courier"/>
                <a:cs typeface="Aparajita" panose="020B0604020202020204" pitchFamily="34" charset="0"/>
              </a:rPr>
              <a:t>input          [3:0] a,</a:t>
            </a:r>
          </a:p>
          <a:p>
            <a:r>
              <a:rPr lang="en-US" sz="2400" dirty="0">
                <a:solidFill>
                  <a:prstClr val="black"/>
                </a:solidFill>
                <a:latin typeface="Courier"/>
                <a:cs typeface="Aparajita" panose="020B0604020202020204" pitchFamily="34" charset="0"/>
              </a:rPr>
              <a:t>output reg 	[3:0] y</a:t>
            </a:r>
          </a:p>
          <a:p>
            <a:r>
              <a:rPr lang="en-US" sz="2400" dirty="0">
                <a:solidFill>
                  <a:prstClr val="black"/>
                </a:solidFill>
                <a:latin typeface="Courier"/>
                <a:cs typeface="Aparajita" panose="020B0604020202020204" pitchFamily="34" charset="0"/>
              </a:rPr>
              <a:t>);</a:t>
            </a:r>
          </a:p>
          <a:p>
            <a:endParaRPr lang="en-US" sz="2400" dirty="0">
              <a:solidFill>
                <a:prstClr val="black"/>
              </a:solidFill>
              <a:latin typeface="Courier"/>
              <a:cs typeface="Aparajita" panose="020B0604020202020204" pitchFamily="34" charset="0"/>
            </a:endParaRPr>
          </a:p>
          <a:p>
            <a:r>
              <a:rPr lang="en-US" sz="2400" dirty="0">
                <a:solidFill>
                  <a:prstClr val="black"/>
                </a:solidFill>
                <a:latin typeface="Courier"/>
                <a:cs typeface="Aparajita" panose="020B0604020202020204" pitchFamily="34" charset="0"/>
              </a:rPr>
              <a:t>always @ (*)</a:t>
            </a:r>
          </a:p>
          <a:p>
            <a:r>
              <a:rPr lang="en-US" sz="2400" dirty="0">
                <a:solidFill>
                  <a:prstClr val="black"/>
                </a:solidFill>
                <a:latin typeface="Courier"/>
                <a:cs typeface="Aparajita" panose="020B0604020202020204" pitchFamily="34" charset="0"/>
              </a:rPr>
              <a:t>        if (a[3]) y = 4’b1000;</a:t>
            </a:r>
          </a:p>
          <a:p>
            <a:r>
              <a:rPr lang="en-US" sz="2400" dirty="0">
                <a:solidFill>
                  <a:prstClr val="black"/>
                </a:solidFill>
                <a:latin typeface="Courier"/>
                <a:cs typeface="Aparajita" panose="020B0604020202020204" pitchFamily="34" charset="0"/>
              </a:rPr>
              <a:t>   else if (a[2]) y = 4’b0100;</a:t>
            </a:r>
          </a:p>
          <a:p>
            <a:r>
              <a:rPr lang="en-US" sz="2400" dirty="0">
                <a:solidFill>
                  <a:prstClr val="black"/>
                </a:solidFill>
                <a:latin typeface="Courier"/>
                <a:cs typeface="Aparajita" panose="020B0604020202020204" pitchFamily="34" charset="0"/>
              </a:rPr>
              <a:t>   else if (a[1]) y = 4’b0010;</a:t>
            </a:r>
          </a:p>
          <a:p>
            <a:r>
              <a:rPr lang="en-US" sz="2400" dirty="0">
                <a:solidFill>
                  <a:prstClr val="black"/>
                </a:solidFill>
                <a:latin typeface="Courier"/>
                <a:cs typeface="Aparajita" panose="020B0604020202020204" pitchFamily="34" charset="0"/>
              </a:rPr>
              <a:t>   else if (a[0]) y = 4’b0001;</a:t>
            </a:r>
          </a:p>
          <a:p>
            <a:r>
              <a:rPr lang="en-US" sz="2400" dirty="0">
                <a:solidFill>
                  <a:prstClr val="black"/>
                </a:solidFill>
                <a:latin typeface="Courier"/>
                <a:cs typeface="Aparajita" panose="020B0604020202020204" pitchFamily="34" charset="0"/>
              </a:rPr>
              <a:t>   else           y = 4’b0000;</a:t>
            </a:r>
          </a:p>
          <a:p>
            <a:r>
              <a:rPr lang="en-US" sz="2400" dirty="0" err="1">
                <a:solidFill>
                  <a:prstClr val="black"/>
                </a:solidFill>
                <a:latin typeface="Courier"/>
                <a:cs typeface="Aparajita" panose="020B0604020202020204" pitchFamily="34" charset="0"/>
              </a:rPr>
              <a:t>endmodule</a:t>
            </a:r>
            <a:endParaRPr lang="es-MX" sz="2400" b="1" dirty="0">
              <a:solidFill>
                <a:srgbClr val="0070C0"/>
              </a:solidFill>
              <a:latin typeface="Courier"/>
              <a:cs typeface="Aparajita" panose="020B0604020202020204" pitchFamily="34" charset="0"/>
            </a:endParaRPr>
          </a:p>
        </p:txBody>
      </p:sp>
      <p:pic>
        <p:nvPicPr>
          <p:cNvPr id="3" name="Imagen 2"/>
          <p:cNvPicPr>
            <a:picLocks noChangeAspect="1"/>
          </p:cNvPicPr>
          <p:nvPr/>
        </p:nvPicPr>
        <p:blipFill rotWithShape="1">
          <a:blip r:embed="rId2">
            <a:duotone>
              <a:prstClr val="black"/>
              <a:schemeClr val="accent3">
                <a:tint val="45000"/>
                <a:satMod val="400000"/>
              </a:schemeClr>
            </a:duotone>
          </a:blip>
          <a:srcRect l="15852" t="19630" r="64318" b="30186"/>
          <a:stretch/>
        </p:blipFill>
        <p:spPr>
          <a:xfrm>
            <a:off x="10510693" y="3597795"/>
            <a:ext cx="5167307" cy="4012436"/>
          </a:xfrm>
          <a:prstGeom prst="roundRect">
            <a:avLst>
              <a:gd name="adj" fmla="val 4286"/>
            </a:avLst>
          </a:prstGeom>
          <a:solidFill>
            <a:srgbClr val="FFFFFF">
              <a:shade val="85000"/>
            </a:srgbClr>
          </a:solidFill>
          <a:ln>
            <a:noFill/>
          </a:ln>
          <a:effectLst/>
        </p:spPr>
      </p:pic>
    </p:spTree>
    <p:extLst>
      <p:ext uri="{BB962C8B-B14F-4D97-AF65-F5344CB8AC3E}">
        <p14:creationId xmlns:p14="http://schemas.microsoft.com/office/powerpoint/2010/main" val="523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2" name="Subtítulo 1">
            <a:extLst>
              <a:ext uri="{FF2B5EF4-FFF2-40B4-BE49-F238E27FC236}">
                <a16:creationId xmlns:a16="http://schemas.microsoft.com/office/drawing/2014/main" id="{A1C281BF-7BD6-64AE-572E-CFC2748FAADD}"/>
              </a:ext>
            </a:extLst>
          </p:cNvPr>
          <p:cNvSpPr>
            <a:spLocks noGrp="1"/>
          </p:cNvSpPr>
          <p:nvPr>
            <p:ph type="subTitle" idx="1"/>
          </p:nvPr>
        </p:nvSpPr>
        <p:spPr/>
        <p:txBody>
          <a:bodyPr/>
          <a:lstStyle/>
          <a:p>
            <a:r>
              <a:rPr lang="es-MX" dirty="0"/>
              <a:t>Case (case, </a:t>
            </a:r>
            <a:r>
              <a:rPr lang="es-MX" dirty="0" err="1"/>
              <a:t>casex</a:t>
            </a:r>
            <a:r>
              <a:rPr lang="es-MX" dirty="0"/>
              <a:t>, </a:t>
            </a:r>
            <a:r>
              <a:rPr lang="es-MX" dirty="0" err="1"/>
              <a:t>casez</a:t>
            </a:r>
            <a:r>
              <a:rPr lang="es-MX" dirty="0"/>
              <a:t>)</a:t>
            </a:r>
          </a:p>
        </p:txBody>
      </p:sp>
      <p:sp>
        <p:nvSpPr>
          <p:cNvPr id="10" name="Marcador de contenido 9"/>
          <p:cNvSpPr>
            <a:spLocks noGrp="1"/>
          </p:cNvSpPr>
          <p:nvPr>
            <p:ph sz="quarter" idx="12"/>
          </p:nvPr>
        </p:nvSpPr>
        <p:spPr/>
        <p:txBody>
          <a:bodyPr/>
          <a:lstStyle/>
          <a:p>
            <a:r>
              <a:rPr lang="es-MX" dirty="0"/>
              <a:t>Empleado para comparar una expresión contra una serie de casos, ejecutando la sentencia o conjunto de sentencias de aquel con el que se cumpla la condición de comparación.</a:t>
            </a:r>
          </a:p>
          <a:p>
            <a:endParaRPr lang="es-MX" dirty="0"/>
          </a:p>
        </p:txBody>
      </p:sp>
      <p:sp>
        <p:nvSpPr>
          <p:cNvPr id="13" name="Marcador de texto 8">
            <a:extLst>
              <a:ext uri="{FF2B5EF4-FFF2-40B4-BE49-F238E27FC236}">
                <a16:creationId xmlns:a16="http://schemas.microsoft.com/office/drawing/2014/main" id="{DD445443-64AC-4C6F-9734-9826BA033C01}"/>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19</a:t>
            </a:fld>
            <a:endParaRPr lang="en-US" dirty="0"/>
          </a:p>
        </p:txBody>
      </p:sp>
      <p:sp>
        <p:nvSpPr>
          <p:cNvPr id="12" name="TextBox 8">
            <a:extLst>
              <a:ext uri="{FF2B5EF4-FFF2-40B4-BE49-F238E27FC236}">
                <a16:creationId xmlns:a16="http://schemas.microsoft.com/office/drawing/2014/main" id="{B3D74866-5751-46FC-B8FC-93FEA24038D6}"/>
              </a:ext>
            </a:extLst>
          </p:cNvPr>
          <p:cNvSpPr txBox="1"/>
          <p:nvPr/>
        </p:nvSpPr>
        <p:spPr>
          <a:xfrm>
            <a:off x="3603811" y="4216460"/>
            <a:ext cx="4524366" cy="3139321"/>
          </a:xfrm>
          <a:prstGeom prst="rect">
            <a:avLst/>
          </a:prstGeom>
          <a:noFill/>
          <a:ln>
            <a:solidFill>
              <a:schemeClr val="tx1"/>
            </a:solidFill>
            <a:prstDash val="lgDash"/>
          </a:ln>
        </p:spPr>
        <p:txBody>
          <a:bodyPr wrap="square" rtlCol="0">
            <a:spAutoFit/>
          </a:bodyPr>
          <a:lstStyle/>
          <a:p>
            <a:r>
              <a:rPr lang="es-MX" sz="1800" b="1" dirty="0">
                <a:latin typeface="Courier" panose="02060409020205020404" pitchFamily="49" charset="0"/>
                <a:cs typeface="Aparajita" panose="020B0604020202020204" pitchFamily="34" charset="0"/>
              </a:rPr>
              <a:t>Sintaxis</a:t>
            </a:r>
          </a:p>
          <a:p>
            <a:endParaRPr lang="es-MX" sz="1800" dirty="0">
              <a:latin typeface="Courier" panose="02060409020205020404" pitchFamily="49" charset="0"/>
              <a:cs typeface="Aparajita" panose="020B0604020202020204" pitchFamily="34" charset="0"/>
            </a:endParaRPr>
          </a:p>
          <a:p>
            <a:r>
              <a:rPr lang="es-MX" sz="1800" b="1" dirty="0" err="1">
                <a:latin typeface="Courier" panose="02060409020205020404" pitchFamily="49" charset="0"/>
                <a:cs typeface="Aparajita" panose="020B0604020202020204" pitchFamily="34" charset="0"/>
              </a:rPr>
              <a:t>always</a:t>
            </a:r>
            <a:r>
              <a:rPr lang="es-MX" sz="1800" b="1" dirty="0">
                <a:latin typeface="Courier" panose="02060409020205020404" pitchFamily="49" charset="0"/>
                <a:cs typeface="Aparajita" panose="020B0604020202020204" pitchFamily="34" charset="0"/>
              </a:rPr>
              <a:t> @(… </a:t>
            </a:r>
            <a:r>
              <a:rPr lang="es-MX" sz="1800" dirty="0" err="1">
                <a:latin typeface="Courier" panose="02060409020205020404" pitchFamily="49" charset="0"/>
                <a:cs typeface="Aparajita" panose="020B0604020202020204" pitchFamily="34" charset="0"/>
              </a:rPr>
              <a:t>sensitivity</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list</a:t>
            </a:r>
            <a:r>
              <a:rPr lang="es-MX" sz="1800" dirty="0">
                <a:latin typeface="Courier" panose="02060409020205020404" pitchFamily="49" charset="0"/>
                <a:cs typeface="Aparajita" panose="020B0604020202020204" pitchFamily="34" charset="0"/>
              </a:rPr>
              <a:t> …</a:t>
            </a:r>
            <a:r>
              <a:rPr lang="es-MX" sz="1800" b="1" dirty="0">
                <a:latin typeface="Courier" panose="02060409020205020404" pitchFamily="49" charset="0"/>
                <a:cs typeface="Aparajita" panose="020B0604020202020204" pitchFamily="34" charset="0"/>
              </a:rPr>
              <a:t>)</a:t>
            </a:r>
          </a:p>
          <a:p>
            <a:r>
              <a:rPr lang="es-MX" sz="1800" b="1" dirty="0" err="1">
                <a:latin typeface="Courier" panose="02060409020205020404" pitchFamily="49" charset="0"/>
                <a:cs typeface="Aparajita" panose="020B0604020202020204" pitchFamily="34" charset="0"/>
              </a:rPr>
              <a:t>begin</a:t>
            </a:r>
            <a:endParaRPr lang="es-MX" sz="1800" b="1" dirty="0">
              <a:latin typeface="Courier" panose="02060409020205020404" pitchFamily="49" charset="0"/>
              <a:cs typeface="Aparajita" panose="020B0604020202020204" pitchFamily="34" charset="0"/>
            </a:endParaRPr>
          </a:p>
          <a:p>
            <a:r>
              <a:rPr lang="es-MX" sz="1800" dirty="0">
                <a:latin typeface="Courier" panose="02060409020205020404" pitchFamily="49" charset="0"/>
                <a:cs typeface="Aparajita" panose="020B0604020202020204" pitchFamily="34" charset="0"/>
              </a:rPr>
              <a:t>   </a:t>
            </a:r>
            <a:r>
              <a:rPr lang="es-MX" sz="1800" b="1" dirty="0">
                <a:latin typeface="Courier" panose="02060409020205020404" pitchFamily="49" charset="0"/>
                <a:cs typeface="Aparajita" panose="020B0604020202020204" pitchFamily="34" charset="0"/>
              </a:rPr>
              <a:t>case</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expression</a:t>
            </a:r>
            <a:r>
              <a:rPr lang="es-MX" sz="1800" dirty="0">
                <a:latin typeface="Courier" panose="02060409020205020404" pitchFamily="49" charset="0"/>
                <a:cs typeface="Aparajita" panose="020B0604020202020204" pitchFamily="34" charset="0"/>
              </a:rPr>
              <a:t>)</a:t>
            </a:r>
          </a:p>
          <a:p>
            <a:r>
              <a:rPr lang="es-MX" sz="1800" dirty="0">
                <a:latin typeface="Courier" panose="02060409020205020404" pitchFamily="49" charset="0"/>
                <a:cs typeface="Aparajita" panose="020B0604020202020204" pitchFamily="34" charset="0"/>
              </a:rPr>
              <a:t>    &lt;case1&gt;: &lt;</a:t>
            </a:r>
            <a:r>
              <a:rPr lang="es-MX" sz="1800" dirty="0" err="1">
                <a:latin typeface="Courier" panose="02060409020205020404" pitchFamily="49" charset="0"/>
                <a:cs typeface="Aparajita" panose="020B0604020202020204" pitchFamily="34" charset="0"/>
              </a:rPr>
              <a:t>statement</a:t>
            </a:r>
            <a:r>
              <a:rPr lang="es-MX" sz="1800" dirty="0">
                <a:latin typeface="Courier" panose="02060409020205020404" pitchFamily="49" charset="0"/>
                <a:cs typeface="Aparajita" panose="020B0604020202020204" pitchFamily="34" charset="0"/>
              </a:rPr>
              <a:t>&gt;</a:t>
            </a:r>
          </a:p>
          <a:p>
            <a:r>
              <a:rPr lang="es-MX" sz="1800" dirty="0">
                <a:latin typeface="Courier" panose="02060409020205020404" pitchFamily="49" charset="0"/>
                <a:cs typeface="Aparajita" panose="020B0604020202020204" pitchFamily="34" charset="0"/>
              </a:rPr>
              <a:t>    &lt;case2&gt;: &lt;</a:t>
            </a:r>
            <a:r>
              <a:rPr lang="es-MX" sz="1800" dirty="0" err="1">
                <a:latin typeface="Courier" panose="02060409020205020404" pitchFamily="49" charset="0"/>
                <a:cs typeface="Aparajita" panose="020B0604020202020204" pitchFamily="34" charset="0"/>
              </a:rPr>
              <a:t>statement</a:t>
            </a:r>
            <a:r>
              <a:rPr lang="es-MX" sz="1800" dirty="0">
                <a:latin typeface="Courier" panose="02060409020205020404" pitchFamily="49" charset="0"/>
                <a:cs typeface="Aparajita" panose="020B0604020202020204" pitchFamily="34" charset="0"/>
              </a:rPr>
              <a:t>&gt;</a:t>
            </a:r>
          </a:p>
          <a:p>
            <a:r>
              <a:rPr lang="es-MX" sz="1800" dirty="0">
                <a:latin typeface="Courier" panose="02060409020205020404" pitchFamily="49" charset="0"/>
                <a:cs typeface="Aparajita" panose="020B0604020202020204" pitchFamily="34" charset="0"/>
              </a:rPr>
              <a:t>    &lt;case3&gt;: &lt;</a:t>
            </a:r>
            <a:r>
              <a:rPr lang="es-MX" sz="1800" dirty="0" err="1">
                <a:latin typeface="Courier" panose="02060409020205020404" pitchFamily="49" charset="0"/>
                <a:cs typeface="Aparajita" panose="020B0604020202020204" pitchFamily="34" charset="0"/>
              </a:rPr>
              <a:t>statement</a:t>
            </a:r>
            <a:r>
              <a:rPr lang="es-MX" sz="1800" dirty="0">
                <a:latin typeface="Courier" panose="02060409020205020404" pitchFamily="49" charset="0"/>
                <a:cs typeface="Aparajita" panose="020B0604020202020204" pitchFamily="34" charset="0"/>
              </a:rPr>
              <a:t>&gt;</a:t>
            </a:r>
          </a:p>
          <a:p>
            <a:r>
              <a:rPr lang="es-MX" sz="1800" dirty="0">
                <a:latin typeface="Courier" panose="02060409020205020404" pitchFamily="49" charset="0"/>
                <a:cs typeface="Aparajita" panose="020B0604020202020204" pitchFamily="34" charset="0"/>
              </a:rPr>
              <a:t>    …</a:t>
            </a:r>
          </a:p>
          <a:p>
            <a:r>
              <a:rPr lang="es-MX" sz="1800" b="1" dirty="0">
                <a:solidFill>
                  <a:srgbClr val="0070C0"/>
                </a:solidFill>
                <a:latin typeface="Courier" panose="02060409020205020404" pitchFamily="49" charset="0"/>
                <a:cs typeface="Aparajita" panose="020B0604020202020204" pitchFamily="34" charset="0"/>
              </a:rPr>
              <a:t>   default:</a:t>
            </a:r>
            <a:r>
              <a:rPr lang="es-MX" sz="1800" dirty="0">
                <a:latin typeface="Courier" panose="02060409020205020404" pitchFamily="49" charset="0"/>
                <a:cs typeface="Aparajita" panose="020B0604020202020204" pitchFamily="34" charset="0"/>
              </a:rPr>
              <a:t> &lt;</a:t>
            </a:r>
            <a:r>
              <a:rPr lang="es-MX" sz="1800" dirty="0" err="1">
                <a:latin typeface="Courier" panose="02060409020205020404" pitchFamily="49" charset="0"/>
                <a:cs typeface="Aparajita" panose="020B0604020202020204" pitchFamily="34" charset="0"/>
              </a:rPr>
              <a:t>statement</a:t>
            </a:r>
            <a:r>
              <a:rPr lang="es-MX" sz="1800" dirty="0">
                <a:latin typeface="Courier" panose="02060409020205020404" pitchFamily="49" charset="0"/>
                <a:cs typeface="Aparajita" panose="020B0604020202020204" pitchFamily="34" charset="0"/>
              </a:rPr>
              <a:t>&gt;</a:t>
            </a:r>
          </a:p>
          <a:p>
            <a:r>
              <a:rPr lang="es-MX" sz="1800" b="1" dirty="0" err="1">
                <a:latin typeface="Courier" panose="02060409020205020404" pitchFamily="49" charset="0"/>
                <a:cs typeface="Aparajita" panose="020B0604020202020204" pitchFamily="34" charset="0"/>
              </a:rPr>
              <a:t>end</a:t>
            </a:r>
            <a:endParaRPr lang="es-MX" sz="1800" b="1" dirty="0">
              <a:solidFill>
                <a:srgbClr val="0070C0"/>
              </a:solidFill>
              <a:latin typeface="Courier" panose="02060409020205020404" pitchFamily="49" charset="0"/>
              <a:cs typeface="Aparajita" panose="020B0604020202020204" pitchFamily="34" charset="0"/>
            </a:endParaRPr>
          </a:p>
        </p:txBody>
      </p:sp>
      <p:sp>
        <p:nvSpPr>
          <p:cNvPr id="14" name="TextBox 10">
            <a:extLst>
              <a:ext uri="{FF2B5EF4-FFF2-40B4-BE49-F238E27FC236}">
                <a16:creationId xmlns:a16="http://schemas.microsoft.com/office/drawing/2014/main" id="{1CFFCC5F-A0A4-406D-9E32-54E9D5082BFA}"/>
              </a:ext>
            </a:extLst>
          </p:cNvPr>
          <p:cNvSpPr txBox="1"/>
          <p:nvPr/>
        </p:nvSpPr>
        <p:spPr>
          <a:xfrm>
            <a:off x="9371151" y="4216460"/>
            <a:ext cx="4344383" cy="2862322"/>
          </a:xfrm>
          <a:prstGeom prst="rect">
            <a:avLst/>
          </a:prstGeom>
          <a:noFill/>
          <a:ln>
            <a:solidFill>
              <a:schemeClr val="tx1"/>
            </a:solidFill>
            <a:prstDash val="lgDash"/>
          </a:ln>
        </p:spPr>
        <p:txBody>
          <a:bodyPr wrap="square" rtlCol="0">
            <a:spAutoFit/>
          </a:bodyPr>
          <a:lstStyle/>
          <a:p>
            <a:r>
              <a:rPr lang="es-MX" sz="1800" b="1" dirty="0">
                <a:latin typeface="Courier" panose="02060409020205020404" pitchFamily="49" charset="0"/>
                <a:cs typeface="Aparajita" panose="020B0604020202020204" pitchFamily="34" charset="0"/>
              </a:rPr>
              <a:t>Ejemplo </a:t>
            </a:r>
            <a:r>
              <a:rPr lang="es-MX" sz="1800" b="1" dirty="0" err="1">
                <a:latin typeface="Courier" panose="02060409020205020404" pitchFamily="49" charset="0"/>
                <a:cs typeface="Aparajita" panose="020B0604020202020204" pitchFamily="34" charset="0"/>
              </a:rPr>
              <a:t>casex</a:t>
            </a:r>
            <a:r>
              <a:rPr lang="es-MX" sz="1800" b="1" dirty="0">
                <a:latin typeface="Courier" panose="02060409020205020404" pitchFamily="49" charset="0"/>
                <a:cs typeface="Aparajita" panose="020B0604020202020204" pitchFamily="34" charset="0"/>
              </a:rPr>
              <a:t>/</a:t>
            </a:r>
            <a:r>
              <a:rPr lang="es-MX" sz="1800" b="1" dirty="0" err="1">
                <a:latin typeface="Courier" panose="02060409020205020404" pitchFamily="49" charset="0"/>
                <a:cs typeface="Aparajita" panose="020B0604020202020204" pitchFamily="34" charset="0"/>
              </a:rPr>
              <a:t>casez</a:t>
            </a:r>
            <a:endParaRPr lang="es-MX" sz="1800" b="1" dirty="0">
              <a:latin typeface="Courier" panose="02060409020205020404" pitchFamily="49" charset="0"/>
              <a:cs typeface="Aparajita" panose="020B0604020202020204" pitchFamily="34" charset="0"/>
            </a:endParaRPr>
          </a:p>
          <a:p>
            <a:endParaRPr lang="es-MX" sz="1800" dirty="0">
              <a:latin typeface="Courier" panose="02060409020205020404" pitchFamily="49" charset="0"/>
              <a:cs typeface="Aparajita" panose="020B0604020202020204" pitchFamily="34" charset="0"/>
            </a:endParaRPr>
          </a:p>
          <a:p>
            <a:r>
              <a:rPr lang="es-MX" sz="1800" b="1" dirty="0" err="1">
                <a:latin typeface="Courier" panose="02060409020205020404" pitchFamily="49" charset="0"/>
                <a:cs typeface="Aparajita" panose="020B0604020202020204" pitchFamily="34" charset="0"/>
              </a:rPr>
              <a:t>always</a:t>
            </a:r>
            <a:r>
              <a:rPr lang="es-MX" sz="1800" b="1" dirty="0">
                <a:latin typeface="Courier" panose="02060409020205020404" pitchFamily="49" charset="0"/>
                <a:cs typeface="Aparajita" panose="020B0604020202020204" pitchFamily="34" charset="0"/>
              </a:rPr>
              <a:t> @(</a:t>
            </a:r>
            <a:r>
              <a:rPr lang="es-MX" sz="1800" dirty="0">
                <a:latin typeface="Courier" panose="02060409020205020404" pitchFamily="49" charset="0"/>
                <a:cs typeface="Aparajita" panose="020B0604020202020204" pitchFamily="34" charset="0"/>
              </a:rPr>
              <a:t>…</a:t>
            </a:r>
            <a:r>
              <a:rPr lang="es-MX" sz="1800" b="1"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sensitivity</a:t>
            </a:r>
            <a:r>
              <a:rPr lang="es-MX" sz="1800" dirty="0">
                <a:latin typeface="Courier" panose="02060409020205020404" pitchFamily="49" charset="0"/>
                <a:cs typeface="Aparajita" panose="020B0604020202020204" pitchFamily="34" charset="0"/>
              </a:rPr>
              <a:t> </a:t>
            </a:r>
            <a:r>
              <a:rPr lang="es-MX" sz="1800" dirty="0" err="1">
                <a:latin typeface="Courier" panose="02060409020205020404" pitchFamily="49" charset="0"/>
                <a:cs typeface="Aparajita" panose="020B0604020202020204" pitchFamily="34" charset="0"/>
              </a:rPr>
              <a:t>list</a:t>
            </a:r>
            <a:r>
              <a:rPr lang="es-MX" sz="1800" dirty="0">
                <a:latin typeface="Courier" panose="02060409020205020404" pitchFamily="49" charset="0"/>
                <a:cs typeface="Aparajita" panose="020B0604020202020204" pitchFamily="34" charset="0"/>
              </a:rPr>
              <a:t> …</a:t>
            </a:r>
            <a:r>
              <a:rPr lang="es-MX" sz="1800" b="1" dirty="0">
                <a:latin typeface="Courier" panose="02060409020205020404" pitchFamily="49" charset="0"/>
                <a:cs typeface="Aparajita" panose="020B0604020202020204" pitchFamily="34" charset="0"/>
              </a:rPr>
              <a:t>)</a:t>
            </a:r>
          </a:p>
          <a:p>
            <a:r>
              <a:rPr lang="es-MX" sz="1800" b="1" dirty="0" err="1">
                <a:latin typeface="Courier" panose="02060409020205020404" pitchFamily="49" charset="0"/>
                <a:cs typeface="Aparajita" panose="020B0604020202020204" pitchFamily="34" charset="0"/>
              </a:rPr>
              <a:t>begin</a:t>
            </a:r>
            <a:endParaRPr lang="es-MX" sz="1800" b="1" dirty="0">
              <a:latin typeface="Courier" panose="02060409020205020404" pitchFamily="49" charset="0"/>
              <a:cs typeface="Aparajita" panose="020B0604020202020204" pitchFamily="34" charset="0"/>
            </a:endParaRPr>
          </a:p>
          <a:p>
            <a:r>
              <a:rPr lang="es-MX" sz="1800" b="1" dirty="0">
                <a:latin typeface="Courier" panose="02060409020205020404" pitchFamily="49" charset="0"/>
                <a:cs typeface="Aparajita" panose="020B0604020202020204" pitchFamily="34" charset="0"/>
              </a:rPr>
              <a:t>   case </a:t>
            </a:r>
            <a:r>
              <a:rPr lang="es-MX" sz="1800" dirty="0">
                <a:latin typeface="Courier" panose="02060409020205020404" pitchFamily="49" charset="0"/>
                <a:cs typeface="Aparajita" panose="020B0604020202020204" pitchFamily="34" charset="0"/>
              </a:rPr>
              <a:t>(a)</a:t>
            </a:r>
          </a:p>
          <a:p>
            <a:r>
              <a:rPr lang="es-MX" sz="1800" dirty="0">
                <a:latin typeface="Courier" panose="02060409020205020404" pitchFamily="49" charset="0"/>
                <a:cs typeface="Aparajita" panose="020B0604020202020204" pitchFamily="34" charset="0"/>
              </a:rPr>
              <a:t>   1’b0 : statement1;</a:t>
            </a:r>
          </a:p>
          <a:p>
            <a:r>
              <a:rPr lang="es-MX" sz="1800" dirty="0">
                <a:latin typeface="Courier" panose="02060409020205020404" pitchFamily="49" charset="0"/>
                <a:cs typeface="Aparajita" panose="020B0604020202020204" pitchFamily="34" charset="0"/>
              </a:rPr>
              <a:t>   1’b1 : statement2;</a:t>
            </a:r>
          </a:p>
          <a:p>
            <a:r>
              <a:rPr lang="es-MX" sz="1800" dirty="0">
                <a:latin typeface="Courier" panose="02060409020205020404" pitchFamily="49" charset="0"/>
                <a:cs typeface="Aparajita" panose="020B0604020202020204" pitchFamily="34" charset="0"/>
              </a:rPr>
              <a:t>   1’bx : statement3;</a:t>
            </a:r>
          </a:p>
          <a:p>
            <a:r>
              <a:rPr lang="es-MX" sz="1800" dirty="0">
                <a:latin typeface="Courier" panose="02060409020205020404" pitchFamily="49" charset="0"/>
                <a:cs typeface="Aparajita" panose="020B0604020202020204" pitchFamily="34" charset="0"/>
              </a:rPr>
              <a:t>   1’bz : statement4;</a:t>
            </a:r>
          </a:p>
          <a:p>
            <a:r>
              <a:rPr lang="es-MX" sz="1800" b="1" dirty="0" err="1">
                <a:latin typeface="Courier" panose="02060409020205020404" pitchFamily="49" charset="0"/>
                <a:cs typeface="Aparajita" panose="020B0604020202020204" pitchFamily="34" charset="0"/>
              </a:rPr>
              <a:t>end</a:t>
            </a:r>
            <a:endParaRPr lang="es-MX" sz="1800" b="1" dirty="0">
              <a:solidFill>
                <a:srgbClr val="0070C0"/>
              </a:solidFill>
              <a:latin typeface="Courier" panose="02060409020205020404" pitchFamily="49" charset="0"/>
              <a:cs typeface="Aparajita" panose="020B0604020202020204" pitchFamily="34" charset="0"/>
            </a:endParaRPr>
          </a:p>
        </p:txBody>
      </p:sp>
    </p:spTree>
    <p:extLst>
      <p:ext uri="{BB962C8B-B14F-4D97-AF65-F5344CB8AC3E}">
        <p14:creationId xmlns:p14="http://schemas.microsoft.com/office/powerpoint/2010/main" val="214538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Autofit/>
          </a:bodyPr>
          <a:lstStyle/>
          <a:p>
            <a:r>
              <a:rPr lang="es-MX" sz="5400" dirty="0">
                <a:solidFill>
                  <a:srgbClr val="00B0F0"/>
                </a:solidFill>
              </a:rPr>
              <a:t>Introducción a Verilog HDL</a:t>
            </a:r>
          </a:p>
        </p:txBody>
      </p:sp>
      <p:sp>
        <p:nvSpPr>
          <p:cNvPr id="10" name="Subtítulo 9">
            <a:extLst>
              <a:ext uri="{FF2B5EF4-FFF2-40B4-BE49-F238E27FC236}">
                <a16:creationId xmlns:a16="http://schemas.microsoft.com/office/drawing/2014/main" id="{784B20A8-2779-F2EE-B57E-61CA8D2F8CCB}"/>
              </a:ext>
            </a:extLst>
          </p:cNvPr>
          <p:cNvSpPr>
            <a:spLocks noGrp="1"/>
          </p:cNvSpPr>
          <p:nvPr>
            <p:ph type="subTitle" idx="1"/>
          </p:nvPr>
        </p:nvSpPr>
        <p:spPr/>
        <p:txBody>
          <a:bodyPr/>
          <a:lstStyle/>
          <a:p>
            <a:r>
              <a:rPr lang="es-MX" dirty="0"/>
              <a:t>¿Que es verilog...?</a:t>
            </a:r>
          </a:p>
        </p:txBody>
      </p:sp>
      <p:sp>
        <p:nvSpPr>
          <p:cNvPr id="11" name="Marcador de contenido 10">
            <a:extLst>
              <a:ext uri="{FF2B5EF4-FFF2-40B4-BE49-F238E27FC236}">
                <a16:creationId xmlns:a16="http://schemas.microsoft.com/office/drawing/2014/main" id="{A7068E5C-D0D9-01BB-C4A9-5984E127A53D}"/>
              </a:ext>
            </a:extLst>
          </p:cNvPr>
          <p:cNvSpPr>
            <a:spLocks noGrp="1"/>
          </p:cNvSpPr>
          <p:nvPr>
            <p:ph sz="quarter" idx="12"/>
          </p:nvPr>
        </p:nvSpPr>
        <p:spPr>
          <a:xfrm>
            <a:off x="484676" y="2380129"/>
            <a:ext cx="17426807" cy="6890166"/>
          </a:xfrm>
        </p:spPr>
        <p:txBody>
          <a:bodyPr>
            <a:normAutofit lnSpcReduction="10000"/>
          </a:bodyPr>
          <a:lstStyle/>
          <a:p>
            <a:r>
              <a:rPr lang="es-MX" dirty="0">
                <a:solidFill>
                  <a:schemeClr val="tx1"/>
                </a:solidFill>
              </a:rPr>
              <a:t>Es un Lenguaje de Descripción de Hardware (</a:t>
            </a:r>
            <a:r>
              <a:rPr lang="es-MX" dirty="0"/>
              <a:t>HDL</a:t>
            </a:r>
            <a:r>
              <a:rPr lang="es-MX" dirty="0">
                <a:solidFill>
                  <a:schemeClr val="tx1"/>
                </a:solidFill>
              </a:rPr>
              <a:t>)</a:t>
            </a:r>
            <a:r>
              <a:rPr lang="es-MX" dirty="0">
                <a:solidFill>
                  <a:srgbClr val="002060"/>
                </a:solidFill>
              </a:rPr>
              <a:t> </a:t>
            </a:r>
            <a:r>
              <a:rPr lang="es-MX" dirty="0">
                <a:solidFill>
                  <a:schemeClr val="tx1"/>
                </a:solidFill>
              </a:rPr>
              <a:t>capaz de describir</a:t>
            </a:r>
            <a:r>
              <a:rPr lang="es-MX" dirty="0">
                <a:solidFill>
                  <a:srgbClr val="002060"/>
                </a:solidFill>
              </a:rPr>
              <a:t>:</a:t>
            </a:r>
          </a:p>
          <a:p>
            <a:endParaRPr lang="es-MX" dirty="0">
              <a:solidFill>
                <a:srgbClr val="002060"/>
              </a:solidFill>
            </a:endParaRPr>
          </a:p>
          <a:p>
            <a:r>
              <a:rPr lang="es-MX" dirty="0">
                <a:solidFill>
                  <a:srgbClr val="002060"/>
                </a:solidFill>
              </a:rPr>
              <a:t>hardware a nivel de Comportamiento (</a:t>
            </a:r>
            <a:r>
              <a:rPr lang="es-MX" dirty="0" err="1">
                <a:solidFill>
                  <a:srgbClr val="C00000"/>
                </a:solidFill>
              </a:rPr>
              <a:t>Behavioral</a:t>
            </a:r>
            <a:r>
              <a:rPr lang="es-MX" dirty="0">
                <a:solidFill>
                  <a:srgbClr val="C00000"/>
                </a:solidFill>
              </a:rPr>
              <a:t> </a:t>
            </a:r>
            <a:r>
              <a:rPr lang="es-MX" dirty="0" err="1">
                <a:solidFill>
                  <a:srgbClr val="C00000"/>
                </a:solidFill>
              </a:rPr>
              <a:t>level</a:t>
            </a:r>
            <a:r>
              <a:rPr lang="es-MX" dirty="0">
                <a:solidFill>
                  <a:srgbClr val="002060"/>
                </a:solidFill>
              </a:rPr>
              <a:t>)</a:t>
            </a:r>
          </a:p>
          <a:p>
            <a:r>
              <a:rPr lang="es-MX" dirty="0">
                <a:solidFill>
                  <a:srgbClr val="002060"/>
                </a:solidFill>
              </a:rPr>
              <a:t>hardware a nivel de Transferencia de Registros (</a:t>
            </a:r>
            <a:r>
              <a:rPr lang="es-MX" dirty="0">
                <a:solidFill>
                  <a:srgbClr val="C00000"/>
                </a:solidFill>
              </a:rPr>
              <a:t>RTL</a:t>
            </a:r>
            <a:r>
              <a:rPr lang="es-MX" dirty="0">
                <a:solidFill>
                  <a:srgbClr val="002060"/>
                </a:solidFill>
              </a:rPr>
              <a:t>)</a:t>
            </a:r>
          </a:p>
          <a:p>
            <a:r>
              <a:rPr lang="es-MX" dirty="0">
                <a:solidFill>
                  <a:srgbClr val="002060"/>
                </a:solidFill>
              </a:rPr>
              <a:t>hardware a nivel de Compuerta </a:t>
            </a:r>
            <a:r>
              <a:rPr lang="es-MX" dirty="0">
                <a:solidFill>
                  <a:srgbClr val="C00000"/>
                </a:solidFill>
              </a:rPr>
              <a:t>(Gate </a:t>
            </a:r>
            <a:r>
              <a:rPr lang="es-MX" dirty="0" err="1">
                <a:solidFill>
                  <a:srgbClr val="C00000"/>
                </a:solidFill>
              </a:rPr>
              <a:t>level</a:t>
            </a:r>
            <a:r>
              <a:rPr lang="es-MX" dirty="0">
                <a:solidFill>
                  <a:srgbClr val="002060"/>
                </a:solidFill>
              </a:rPr>
              <a:t>)</a:t>
            </a:r>
          </a:p>
          <a:p>
            <a:r>
              <a:rPr lang="es-MX" dirty="0">
                <a:solidFill>
                  <a:srgbClr val="002060"/>
                </a:solidFill>
              </a:rPr>
              <a:t>hardware a nivel de Interruptor (</a:t>
            </a:r>
            <a:r>
              <a:rPr lang="es-MX" dirty="0">
                <a:solidFill>
                  <a:srgbClr val="C00000"/>
                </a:solidFill>
              </a:rPr>
              <a:t>Switch </a:t>
            </a:r>
            <a:r>
              <a:rPr lang="es-MX" dirty="0" err="1">
                <a:solidFill>
                  <a:srgbClr val="C00000"/>
                </a:solidFill>
              </a:rPr>
              <a:t>level</a:t>
            </a:r>
            <a:r>
              <a:rPr lang="es-MX" dirty="0">
                <a:solidFill>
                  <a:srgbClr val="002060"/>
                </a:solidFill>
              </a:rPr>
              <a:t>)</a:t>
            </a:r>
          </a:p>
          <a:p>
            <a:endParaRPr lang="es-MX" dirty="0">
              <a:solidFill>
                <a:srgbClr val="002060"/>
              </a:solidFill>
            </a:endParaRPr>
          </a:p>
          <a:p>
            <a:r>
              <a:rPr lang="es-MX" dirty="0">
                <a:solidFill>
                  <a:schemeClr val="tx1"/>
                </a:solidFill>
              </a:rPr>
              <a:t>Predecesores:</a:t>
            </a:r>
          </a:p>
          <a:p>
            <a:r>
              <a:rPr lang="es-MX" dirty="0" err="1">
                <a:solidFill>
                  <a:srgbClr val="002060"/>
                </a:solidFill>
              </a:rPr>
              <a:t>Programmable</a:t>
            </a:r>
            <a:r>
              <a:rPr lang="es-MX" dirty="0">
                <a:solidFill>
                  <a:srgbClr val="002060"/>
                </a:solidFill>
              </a:rPr>
              <a:t> Array </a:t>
            </a:r>
            <a:r>
              <a:rPr lang="es-MX" dirty="0" err="1">
                <a:solidFill>
                  <a:srgbClr val="002060"/>
                </a:solidFill>
              </a:rPr>
              <a:t>Logic</a:t>
            </a:r>
            <a:r>
              <a:rPr lang="es-MX" dirty="0">
                <a:solidFill>
                  <a:srgbClr val="002060"/>
                </a:solidFill>
              </a:rPr>
              <a:t> (</a:t>
            </a:r>
            <a:r>
              <a:rPr lang="es-MX" dirty="0">
                <a:solidFill>
                  <a:srgbClr val="FFC000"/>
                </a:solidFill>
              </a:rPr>
              <a:t>PAL</a:t>
            </a:r>
            <a:r>
              <a:rPr lang="es-MX" dirty="0">
                <a:solidFill>
                  <a:srgbClr val="002060"/>
                </a:solidFill>
              </a:rPr>
              <a:t>)</a:t>
            </a:r>
          </a:p>
          <a:p>
            <a:r>
              <a:rPr lang="es-MX" dirty="0">
                <a:solidFill>
                  <a:srgbClr val="002060"/>
                </a:solidFill>
              </a:rPr>
              <a:t>PALASM</a:t>
            </a:r>
          </a:p>
          <a:p>
            <a:endParaRPr lang="es-MX" dirty="0">
              <a:solidFill>
                <a:schemeClr val="tx1"/>
              </a:solidFill>
            </a:endParaRPr>
          </a:p>
          <a:p>
            <a:r>
              <a:rPr lang="es-MX" dirty="0">
                <a:solidFill>
                  <a:schemeClr val="tx1"/>
                </a:solidFill>
              </a:rPr>
              <a:t>Características:</a:t>
            </a:r>
          </a:p>
          <a:p>
            <a:endParaRPr lang="es-MX" dirty="0">
              <a:solidFill>
                <a:srgbClr val="002060"/>
              </a:solidFill>
            </a:endParaRPr>
          </a:p>
          <a:p>
            <a:r>
              <a:rPr lang="es-MX" dirty="0">
                <a:solidFill>
                  <a:srgbClr val="002060"/>
                </a:solidFill>
              </a:rPr>
              <a:t>Capacidad de mezclar diferentes niveles de abstracción en el mismo proyecto.</a:t>
            </a:r>
          </a:p>
          <a:p>
            <a:r>
              <a:rPr lang="es-MX" dirty="0">
                <a:solidFill>
                  <a:srgbClr val="002060"/>
                </a:solidFill>
              </a:rPr>
              <a:t>Un lenguaje para todos los aspectos de prueba y de verificación de los diseños. </a:t>
            </a:r>
          </a:p>
          <a:p>
            <a:r>
              <a:rPr lang="es-MX" dirty="0">
                <a:solidFill>
                  <a:srgbClr val="002060"/>
                </a:solidFill>
              </a:rPr>
              <a:t>No hay restricciones en el tamaño de un programa (proyecto).</a:t>
            </a:r>
          </a:p>
          <a:p>
            <a:endParaRPr lang="es-MX" dirty="0"/>
          </a:p>
        </p:txBody>
      </p:sp>
      <p:sp>
        <p:nvSpPr>
          <p:cNvPr id="12" name="Marcador de texto 11">
            <a:extLst>
              <a:ext uri="{FF2B5EF4-FFF2-40B4-BE49-F238E27FC236}">
                <a16:creationId xmlns:a16="http://schemas.microsoft.com/office/drawing/2014/main" id="{9D539F2F-D577-AFC9-329F-B46519AD1097}"/>
              </a:ext>
            </a:extLst>
          </p:cNvPr>
          <p:cNvSpPr>
            <a:spLocks noGrp="1"/>
          </p:cNvSpPr>
          <p:nvPr>
            <p:ph type="body" sz="quarter" idx="13"/>
          </p:nvPr>
        </p:nvSpPr>
        <p:spPr/>
        <p:txBody>
          <a:bodyPr/>
          <a:lstStyle/>
          <a:p>
            <a:r>
              <a:rPr lang="es-MX" dirty="0"/>
              <a:t>introducción</a:t>
            </a:r>
          </a:p>
        </p:txBody>
      </p:sp>
      <p:sp>
        <p:nvSpPr>
          <p:cNvPr id="6" name="Marcador de número de diapositiva 5">
            <a:extLst>
              <a:ext uri="{FF2B5EF4-FFF2-40B4-BE49-F238E27FC236}">
                <a16:creationId xmlns:a16="http://schemas.microsoft.com/office/drawing/2014/main" id="{2E09646F-E36F-4942-A407-BE522AB57384}"/>
              </a:ext>
            </a:extLst>
          </p:cNvPr>
          <p:cNvSpPr>
            <a:spLocks noGrp="1"/>
          </p:cNvSpPr>
          <p:nvPr>
            <p:ph type="sldNum" sz="quarter" idx="4"/>
          </p:nvPr>
        </p:nvSpPr>
        <p:spPr/>
        <p:txBody>
          <a:bodyPr/>
          <a:lstStyle/>
          <a:p>
            <a:fld id="{DAEF4D36-AE85-49C9-90DE-66D02B257272}" type="slidenum">
              <a:rPr lang="en-US" smtClean="0"/>
              <a:pPr/>
              <a:t>2</a:t>
            </a:fld>
            <a:endParaRPr lang="en-US" dirty="0"/>
          </a:p>
        </p:txBody>
      </p:sp>
      <p:grpSp>
        <p:nvGrpSpPr>
          <p:cNvPr id="14" name="Grupo 13">
            <a:extLst>
              <a:ext uri="{FF2B5EF4-FFF2-40B4-BE49-F238E27FC236}">
                <a16:creationId xmlns:a16="http://schemas.microsoft.com/office/drawing/2014/main" id="{2C9E451B-251D-C7AD-9EF3-5D0E9D4F83F0}"/>
              </a:ext>
            </a:extLst>
          </p:cNvPr>
          <p:cNvGrpSpPr/>
          <p:nvPr/>
        </p:nvGrpSpPr>
        <p:grpSpPr>
          <a:xfrm>
            <a:off x="10897268" y="2380129"/>
            <a:ext cx="6906056" cy="6388534"/>
            <a:chOff x="11283305" y="2650220"/>
            <a:chExt cx="6906056" cy="6388534"/>
          </a:xfrm>
        </p:grpSpPr>
        <p:cxnSp>
          <p:nvCxnSpPr>
            <p:cNvPr id="15" name="Conector recto 14">
              <a:extLst>
                <a:ext uri="{FF2B5EF4-FFF2-40B4-BE49-F238E27FC236}">
                  <a16:creationId xmlns:a16="http://schemas.microsoft.com/office/drawing/2014/main" id="{C6FDDE52-DCC5-81CE-66B4-2C28D995CE84}"/>
                </a:ext>
              </a:extLst>
            </p:cNvPr>
            <p:cNvCxnSpPr/>
            <p:nvPr/>
          </p:nvCxnSpPr>
          <p:spPr>
            <a:xfrm>
              <a:off x="14707163" y="4116827"/>
              <a:ext cx="0" cy="1080000"/>
            </a:xfrm>
            <a:prstGeom prst="line">
              <a:avLst/>
            </a:prstGeom>
            <a:ln w="28575">
              <a:prstDash val="sysDot"/>
            </a:ln>
          </p:spPr>
          <p:style>
            <a:lnRef idx="3">
              <a:schemeClr val="dk1"/>
            </a:lnRef>
            <a:fillRef idx="0">
              <a:schemeClr val="dk1"/>
            </a:fillRef>
            <a:effectRef idx="2">
              <a:schemeClr val="dk1"/>
            </a:effectRef>
            <a:fontRef idx="minor">
              <a:schemeClr val="tx1"/>
            </a:fontRef>
          </p:style>
        </p:cxnSp>
        <p:sp>
          <p:nvSpPr>
            <p:cNvPr id="16" name="涙形 4">
              <a:extLst>
                <a:ext uri="{FF2B5EF4-FFF2-40B4-BE49-F238E27FC236}">
                  <a16:creationId xmlns:a16="http://schemas.microsoft.com/office/drawing/2014/main" id="{84282038-8CD5-23FB-C13B-43FA77791B67}"/>
                </a:ext>
              </a:extLst>
            </p:cNvPr>
            <p:cNvSpPr/>
            <p:nvPr/>
          </p:nvSpPr>
          <p:spPr>
            <a:xfrm rot="8100000">
              <a:off x="14463442" y="3472743"/>
              <a:ext cx="466334" cy="490366"/>
            </a:xfrm>
            <a:prstGeom prst="teardrop">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a:extLst>
                <a:ext uri="{FF2B5EF4-FFF2-40B4-BE49-F238E27FC236}">
                  <a16:creationId xmlns:a16="http://schemas.microsoft.com/office/drawing/2014/main" id="{5C1C2DB3-8A9D-4833-E6AB-C29CBDFB90B3}"/>
                </a:ext>
              </a:extLst>
            </p:cNvPr>
            <p:cNvSpPr txBox="1">
              <a:spLocks/>
            </p:cNvSpPr>
            <p:nvPr/>
          </p:nvSpPr>
          <p:spPr>
            <a:xfrm>
              <a:off x="14923163" y="5291970"/>
              <a:ext cx="3154507" cy="1457854"/>
            </a:xfrm>
            <a:prstGeom prst="rect">
              <a:avLst/>
            </a:prstGeom>
          </p:spPr>
          <p:txBody>
            <a:bodyPr>
              <a:normAutofit fontScale="77500" lnSpcReduction="20000"/>
            </a:bodyPr>
            <a:lstStyle>
              <a:lvl1pPr marL="0" indent="0" algn="l" defTabSz="1371600" rtl="0" eaLnBrk="1" latinLnBrk="0" hangingPunct="1">
                <a:lnSpc>
                  <a:spcPct val="90000"/>
                </a:lnSpc>
                <a:spcBef>
                  <a:spcPts val="0"/>
                </a:spcBef>
                <a:buFont typeface="Wingdings" panose="05000000000000000000" pitchFamily="2" charset="2"/>
                <a:buNone/>
                <a:defRPr sz="1800" kern="1200" baseline="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lnSpc>
                  <a:spcPct val="110000"/>
                </a:lnSpc>
              </a:pPr>
              <a:r>
                <a:rPr lang="es-MX" altLang="es-MX" sz="2400" dirty="0">
                  <a:solidFill>
                    <a:srgbClr val="00B0F0"/>
                  </a:solidFill>
                  <a:latin typeface="+mj-lt"/>
                  <a:cs typeface="+mj-cs"/>
                </a:rPr>
                <a:t>Verilog es desarrollado por </a:t>
              </a:r>
              <a:r>
                <a:rPr lang="es-MX" altLang="es-MX" sz="2400" dirty="0" err="1">
                  <a:solidFill>
                    <a:srgbClr val="00B0F0"/>
                  </a:solidFill>
                  <a:latin typeface="+mj-lt"/>
                  <a:cs typeface="+mj-cs"/>
                </a:rPr>
                <a:t>Automated</a:t>
              </a:r>
              <a:r>
                <a:rPr lang="es-MX" altLang="es-MX" sz="2400" dirty="0">
                  <a:solidFill>
                    <a:srgbClr val="00B0F0"/>
                  </a:solidFill>
                  <a:latin typeface="+mj-lt"/>
                  <a:cs typeface="+mj-cs"/>
                </a:rPr>
                <a:t> </a:t>
              </a:r>
              <a:r>
                <a:rPr lang="es-MX" altLang="es-MX" sz="2400" dirty="0" err="1">
                  <a:solidFill>
                    <a:srgbClr val="00B0F0"/>
                  </a:solidFill>
                  <a:latin typeface="+mj-lt"/>
                  <a:cs typeface="+mj-cs"/>
                </a:rPr>
                <a:t>Integrated</a:t>
              </a:r>
              <a:r>
                <a:rPr lang="es-MX" altLang="es-MX" sz="2400" dirty="0">
                  <a:solidFill>
                    <a:srgbClr val="00B0F0"/>
                  </a:solidFill>
                  <a:latin typeface="+mj-lt"/>
                  <a:cs typeface="+mj-cs"/>
                </a:rPr>
                <a:t> </a:t>
              </a:r>
              <a:r>
                <a:rPr lang="es-MX" altLang="es-MX" sz="2400" dirty="0" err="1">
                  <a:solidFill>
                    <a:srgbClr val="00B0F0"/>
                  </a:solidFill>
                  <a:latin typeface="+mj-lt"/>
                  <a:cs typeface="+mj-cs"/>
                </a:rPr>
                <a:t>Design</a:t>
              </a:r>
              <a:r>
                <a:rPr lang="es-MX" altLang="es-MX" sz="2400" dirty="0">
                  <a:solidFill>
                    <a:srgbClr val="00B0F0"/>
                  </a:solidFill>
                  <a:latin typeface="+mj-lt"/>
                  <a:cs typeface="+mj-cs"/>
                </a:rPr>
                <a:t> </a:t>
              </a:r>
              <a:r>
                <a:rPr lang="es-MX" altLang="es-MX" sz="2400" dirty="0" err="1">
                  <a:solidFill>
                    <a:srgbClr val="00B0F0"/>
                  </a:solidFill>
                  <a:latin typeface="+mj-lt"/>
                  <a:cs typeface="+mj-cs"/>
                </a:rPr>
                <a:t>Systems</a:t>
              </a:r>
              <a:r>
                <a:rPr lang="es-MX" altLang="es-MX" sz="2400" dirty="0">
                  <a:solidFill>
                    <a:srgbClr val="00B0F0"/>
                  </a:solidFill>
                  <a:latin typeface="+mj-lt"/>
                  <a:cs typeface="+mj-cs"/>
                </a:rPr>
                <a:t> (</a:t>
              </a:r>
              <a:r>
                <a:rPr lang="es-MX" altLang="es-MX" sz="2400" dirty="0" err="1">
                  <a:solidFill>
                    <a:srgbClr val="00B0F0"/>
                  </a:solidFill>
                  <a:latin typeface="+mj-lt"/>
                  <a:cs typeface="+mj-cs"/>
                </a:rPr>
                <a:t>Getway</a:t>
              </a:r>
              <a:r>
                <a:rPr lang="es-MX" altLang="es-MX" sz="2400" dirty="0">
                  <a:solidFill>
                    <a:srgbClr val="00B0F0"/>
                  </a:solidFill>
                  <a:latin typeface="+mj-lt"/>
                  <a:cs typeface="+mj-cs"/>
                </a:rPr>
                <a:t> </a:t>
              </a:r>
              <a:r>
                <a:rPr lang="es-MX" altLang="es-MX" sz="2400" dirty="0" err="1">
                  <a:solidFill>
                    <a:srgbClr val="00B0F0"/>
                  </a:solidFill>
                  <a:latin typeface="+mj-lt"/>
                  <a:cs typeface="+mj-cs"/>
                </a:rPr>
                <a:t>Design</a:t>
              </a:r>
              <a:r>
                <a:rPr lang="es-MX" altLang="es-MX" sz="2400" dirty="0">
                  <a:solidFill>
                    <a:srgbClr val="00B0F0"/>
                  </a:solidFill>
                  <a:latin typeface="+mj-lt"/>
                  <a:cs typeface="+mj-cs"/>
                </a:rPr>
                <a:t> Automation) de forma simultánea al simulador Verilog-XL.</a:t>
              </a:r>
              <a:endParaRPr lang="ja-JP" altLang="en-US" sz="2400" dirty="0">
                <a:solidFill>
                  <a:srgbClr val="00B0F0"/>
                </a:solidFill>
                <a:latin typeface="+mj-lt"/>
                <a:cs typeface="+mj-cs"/>
              </a:endParaRPr>
            </a:p>
          </p:txBody>
        </p:sp>
        <p:sp>
          <p:nvSpPr>
            <p:cNvPr id="18" name="テキスト プレースホルダー 12">
              <a:extLst>
                <a:ext uri="{FF2B5EF4-FFF2-40B4-BE49-F238E27FC236}">
                  <a16:creationId xmlns:a16="http://schemas.microsoft.com/office/drawing/2014/main" id="{1AB3501E-A20A-8F84-F94D-AB7142BEEC08}"/>
                </a:ext>
              </a:extLst>
            </p:cNvPr>
            <p:cNvSpPr txBox="1">
              <a:spLocks/>
            </p:cNvSpPr>
            <p:nvPr/>
          </p:nvSpPr>
          <p:spPr>
            <a:xfrm>
              <a:off x="14873503" y="4414277"/>
              <a:ext cx="3315858" cy="747032"/>
            </a:xfrm>
            <a:prstGeom prst="rect">
              <a:avLst/>
            </a:prstGeom>
          </p:spPr>
          <p:txBody>
            <a:bodyPr anchor="ctr">
              <a:noAutofit/>
            </a:bodyPr>
            <a:lstStyle>
              <a:lvl1pPr marL="0" indent="0" algn="l" defTabSz="1371600" rtl="0" eaLnBrk="1" latinLnBrk="0" hangingPunct="1">
                <a:lnSpc>
                  <a:spcPct val="100000"/>
                </a:lnSpc>
                <a:spcBef>
                  <a:spcPts val="0"/>
                </a:spcBef>
                <a:buFont typeface="Wingdings" panose="05000000000000000000" pitchFamily="2" charset="2"/>
                <a:buNone/>
                <a:defRPr sz="2800" kern="1200" baseline="0">
                  <a:solidFill>
                    <a:schemeClr val="tx2"/>
                  </a:solidFill>
                  <a:latin typeface="Ubuntu Medium" panose="020B0604030602030204" pitchFamily="34"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kumimoji="1" lang="en-US" altLang="ja-JP" sz="1800" dirty="0"/>
            </a:p>
            <a:p>
              <a:r>
                <a:rPr lang="en-US" altLang="ja-JP" sz="1900" dirty="0">
                  <a:solidFill>
                    <a:srgbClr val="00B0F0"/>
                  </a:solidFill>
                  <a:latin typeface="+mj-lt"/>
                  <a:cs typeface="+mj-cs"/>
                </a:rPr>
                <a:t>1985</a:t>
              </a:r>
              <a:endParaRPr lang="ja-JP" altLang="en-US" sz="1900" dirty="0">
                <a:solidFill>
                  <a:srgbClr val="00B0F0"/>
                </a:solidFill>
                <a:latin typeface="+mj-lt"/>
                <a:cs typeface="+mj-cs"/>
              </a:endParaRPr>
            </a:p>
          </p:txBody>
        </p:sp>
        <p:sp>
          <p:nvSpPr>
            <p:cNvPr id="19" name="正方形/長方形 38">
              <a:extLst>
                <a:ext uri="{FF2B5EF4-FFF2-40B4-BE49-F238E27FC236}">
                  <a16:creationId xmlns:a16="http://schemas.microsoft.com/office/drawing/2014/main" id="{F15400C7-2868-57AD-6E24-5B419471C74C}"/>
                </a:ext>
              </a:extLst>
            </p:cNvPr>
            <p:cNvSpPr/>
            <p:nvPr/>
          </p:nvSpPr>
          <p:spPr>
            <a:xfrm>
              <a:off x="14978006" y="5131317"/>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0" name="Conector recto 19">
              <a:extLst>
                <a:ext uri="{FF2B5EF4-FFF2-40B4-BE49-F238E27FC236}">
                  <a16:creationId xmlns:a16="http://schemas.microsoft.com/office/drawing/2014/main" id="{58D2A74E-0C79-AF9F-D33C-7EB53CB8D706}"/>
                </a:ext>
              </a:extLst>
            </p:cNvPr>
            <p:cNvCxnSpPr/>
            <p:nvPr/>
          </p:nvCxnSpPr>
          <p:spPr>
            <a:xfrm>
              <a:off x="14707163" y="5196827"/>
              <a:ext cx="0" cy="1080000"/>
            </a:xfrm>
            <a:prstGeom prst="line">
              <a:avLst/>
            </a:prstGeom>
            <a:ln w="28575">
              <a:prstDash val="sysDot"/>
            </a:ln>
          </p:spPr>
          <p:style>
            <a:lnRef idx="3">
              <a:schemeClr val="dk1"/>
            </a:lnRef>
            <a:fillRef idx="0">
              <a:schemeClr val="dk1"/>
            </a:fillRef>
            <a:effectRef idx="2">
              <a:schemeClr val="dk1"/>
            </a:effectRef>
            <a:fontRef idx="minor">
              <a:schemeClr val="tx1"/>
            </a:fontRef>
          </p:style>
        </p:cxnSp>
        <p:sp>
          <p:nvSpPr>
            <p:cNvPr id="21" name="楕円 7">
              <a:extLst>
                <a:ext uri="{FF2B5EF4-FFF2-40B4-BE49-F238E27FC236}">
                  <a16:creationId xmlns:a16="http://schemas.microsoft.com/office/drawing/2014/main" id="{A2BC49F4-8A57-CE65-CAA3-040B1EA21268}"/>
                </a:ext>
              </a:extLst>
            </p:cNvPr>
            <p:cNvSpPr/>
            <p:nvPr/>
          </p:nvSpPr>
          <p:spPr>
            <a:xfrm>
              <a:off x="14599163" y="5041483"/>
              <a:ext cx="216000" cy="216000"/>
            </a:xfrm>
            <a:prstGeom prst="ellipse">
              <a:avLst/>
            </a:prstGeom>
            <a:solidFill>
              <a:schemeClr val="accent2">
                <a:lumMod val="75000"/>
              </a:schemeClr>
            </a:solidFill>
            <a:ln w="28575">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a:extLst>
                <a:ext uri="{FF2B5EF4-FFF2-40B4-BE49-F238E27FC236}">
                  <a16:creationId xmlns:a16="http://schemas.microsoft.com/office/drawing/2014/main" id="{211AB3BF-BA8F-8E06-B585-BC6A486E84D9}"/>
                </a:ext>
              </a:extLst>
            </p:cNvPr>
            <p:cNvSpPr txBox="1">
              <a:spLocks/>
            </p:cNvSpPr>
            <p:nvPr/>
          </p:nvSpPr>
          <p:spPr>
            <a:xfrm>
              <a:off x="11283305" y="6397729"/>
              <a:ext cx="3315858" cy="635804"/>
            </a:xfrm>
            <a:prstGeom prst="rect">
              <a:avLst/>
            </a:prstGeom>
          </p:spPr>
          <p:txBody>
            <a:bodyPr>
              <a:normAutofit/>
            </a:bodyPr>
            <a:lstStyle>
              <a:lvl1pPr marL="0" indent="0" algn="l" defTabSz="1371600" rtl="0" eaLnBrk="1" latinLnBrk="0" hangingPunct="1">
                <a:lnSpc>
                  <a:spcPct val="90000"/>
                </a:lnSpc>
                <a:spcBef>
                  <a:spcPts val="0"/>
                </a:spcBef>
                <a:buFont typeface="Wingdings" panose="05000000000000000000" pitchFamily="2" charset="2"/>
                <a:buNone/>
                <a:defRPr sz="1800" kern="1200" baseline="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r>
                <a:rPr lang="en-US" altLang="ja-JP" sz="1900" dirty="0">
                  <a:solidFill>
                    <a:srgbClr val="C00000"/>
                  </a:solidFill>
                  <a:latin typeface="+mj-lt"/>
                  <a:cs typeface="+mj-cs"/>
                </a:rPr>
                <a:t>Cadence Design System </a:t>
              </a:r>
              <a:r>
                <a:rPr lang="es-MX" altLang="ja-JP" sz="1900" dirty="0">
                  <a:solidFill>
                    <a:srgbClr val="C00000"/>
                  </a:solidFill>
                  <a:latin typeface="+mj-lt"/>
                  <a:cs typeface="+mj-cs"/>
                </a:rPr>
                <a:t>adquiere</a:t>
              </a:r>
              <a:r>
                <a:rPr lang="en-US" altLang="ja-JP" sz="1900" dirty="0">
                  <a:solidFill>
                    <a:srgbClr val="C00000"/>
                  </a:solidFill>
                  <a:latin typeface="+mj-lt"/>
                  <a:cs typeface="+mj-cs"/>
                </a:rPr>
                <a:t> </a:t>
              </a:r>
              <a:r>
                <a:rPr lang="en-US" altLang="ja-JP" sz="1900" dirty="0" err="1">
                  <a:solidFill>
                    <a:srgbClr val="C00000"/>
                  </a:solidFill>
                  <a:latin typeface="+mj-lt"/>
                  <a:cs typeface="+mj-cs"/>
                </a:rPr>
                <a:t>Getway</a:t>
              </a:r>
              <a:r>
                <a:rPr lang="en-US" altLang="ja-JP" sz="1900" dirty="0">
                  <a:solidFill>
                    <a:srgbClr val="C00000"/>
                  </a:solidFill>
                  <a:latin typeface="+mj-lt"/>
                  <a:cs typeface="+mj-cs"/>
                </a:rPr>
                <a:t> Design </a:t>
              </a:r>
              <a:r>
                <a:rPr lang="en-US" altLang="ja-JP" sz="1900" dirty="0" err="1">
                  <a:solidFill>
                    <a:srgbClr val="C00000"/>
                  </a:solidFill>
                  <a:latin typeface="+mj-lt"/>
                  <a:cs typeface="+mj-cs"/>
                </a:rPr>
                <a:t>Atomation</a:t>
              </a:r>
              <a:r>
                <a:rPr lang="en-US" altLang="ja-JP" sz="1900" dirty="0">
                  <a:solidFill>
                    <a:srgbClr val="002060"/>
                  </a:solidFill>
                  <a:latin typeface="+mj-lt"/>
                  <a:cs typeface="+mj-cs"/>
                </a:rPr>
                <a:t>.</a:t>
              </a:r>
            </a:p>
          </p:txBody>
        </p:sp>
        <p:sp>
          <p:nvSpPr>
            <p:cNvPr id="23" name="テキスト プレースホルダー 12">
              <a:extLst>
                <a:ext uri="{FF2B5EF4-FFF2-40B4-BE49-F238E27FC236}">
                  <a16:creationId xmlns:a16="http://schemas.microsoft.com/office/drawing/2014/main" id="{5E1AA85C-7E23-1C40-F48B-7846C4961D6B}"/>
                </a:ext>
              </a:extLst>
            </p:cNvPr>
            <p:cNvSpPr txBox="1">
              <a:spLocks/>
            </p:cNvSpPr>
            <p:nvPr/>
          </p:nvSpPr>
          <p:spPr>
            <a:xfrm>
              <a:off x="11283305" y="5456533"/>
              <a:ext cx="3149519" cy="747032"/>
            </a:xfrm>
            <a:prstGeom prst="rect">
              <a:avLst/>
            </a:prstGeom>
          </p:spPr>
          <p:txBody>
            <a:bodyPr anchor="ctr">
              <a:noAutofit/>
            </a:bodyPr>
            <a:lstStyle>
              <a:lvl1pPr marL="0" indent="0" algn="l" defTabSz="1371600" rtl="0" eaLnBrk="1" latinLnBrk="0" hangingPunct="1">
                <a:lnSpc>
                  <a:spcPct val="100000"/>
                </a:lnSpc>
                <a:spcBef>
                  <a:spcPts val="0"/>
                </a:spcBef>
                <a:buFont typeface="Wingdings" panose="05000000000000000000" pitchFamily="2" charset="2"/>
                <a:buNone/>
                <a:defRPr sz="2800" kern="1200" baseline="0">
                  <a:solidFill>
                    <a:schemeClr val="tx2"/>
                  </a:solidFill>
                  <a:latin typeface="Ubuntu Medium" panose="020B0604030602030204" pitchFamily="34"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endParaRPr kumimoji="1" lang="en-US" altLang="ja-JP" sz="1800" dirty="0"/>
            </a:p>
            <a:p>
              <a:pPr algn="r"/>
              <a:r>
                <a:rPr lang="en-US" altLang="ja-JP" sz="1900" dirty="0">
                  <a:solidFill>
                    <a:srgbClr val="C00000"/>
                  </a:solidFill>
                  <a:latin typeface="+mj-lt"/>
                  <a:cs typeface="+mj-cs"/>
                </a:rPr>
                <a:t>1989</a:t>
              </a:r>
              <a:endParaRPr lang="ja-JP" altLang="en-US" sz="1900" dirty="0">
                <a:solidFill>
                  <a:srgbClr val="C00000"/>
                </a:solidFill>
                <a:latin typeface="+mj-lt"/>
                <a:cs typeface="+mj-cs"/>
              </a:endParaRPr>
            </a:p>
          </p:txBody>
        </p:sp>
        <p:sp>
          <p:nvSpPr>
            <p:cNvPr id="24" name="正方形/長方形 38">
              <a:extLst>
                <a:ext uri="{FF2B5EF4-FFF2-40B4-BE49-F238E27FC236}">
                  <a16:creationId xmlns:a16="http://schemas.microsoft.com/office/drawing/2014/main" id="{0879168F-3C7E-022D-DF4D-7EE7AAB8323C}"/>
                </a:ext>
              </a:extLst>
            </p:cNvPr>
            <p:cNvSpPr/>
            <p:nvPr/>
          </p:nvSpPr>
          <p:spPr>
            <a:xfrm>
              <a:off x="12604925" y="6191803"/>
              <a:ext cx="1827899"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5" name="Conector recto 24">
              <a:extLst>
                <a:ext uri="{FF2B5EF4-FFF2-40B4-BE49-F238E27FC236}">
                  <a16:creationId xmlns:a16="http://schemas.microsoft.com/office/drawing/2014/main" id="{4FED40E9-795E-1013-9244-668470285802}"/>
                </a:ext>
              </a:extLst>
            </p:cNvPr>
            <p:cNvCxnSpPr/>
            <p:nvPr/>
          </p:nvCxnSpPr>
          <p:spPr>
            <a:xfrm>
              <a:off x="14707860" y="6242795"/>
              <a:ext cx="0" cy="1080000"/>
            </a:xfrm>
            <a:prstGeom prst="line">
              <a:avLst/>
            </a:prstGeom>
            <a:ln w="28575">
              <a:prstDash val="sysDot"/>
            </a:ln>
          </p:spPr>
          <p:style>
            <a:lnRef idx="3">
              <a:schemeClr val="dk1"/>
            </a:lnRef>
            <a:fillRef idx="0">
              <a:schemeClr val="dk1"/>
            </a:fillRef>
            <a:effectRef idx="2">
              <a:schemeClr val="dk1"/>
            </a:effectRef>
            <a:fontRef idx="minor">
              <a:schemeClr val="tx1"/>
            </a:fontRef>
          </p:style>
        </p:cxnSp>
        <p:sp>
          <p:nvSpPr>
            <p:cNvPr id="26" name="楕円 7">
              <a:extLst>
                <a:ext uri="{FF2B5EF4-FFF2-40B4-BE49-F238E27FC236}">
                  <a16:creationId xmlns:a16="http://schemas.microsoft.com/office/drawing/2014/main" id="{60CBB3C0-BB4A-EF36-3F2D-01C20D064023}"/>
                </a:ext>
              </a:extLst>
            </p:cNvPr>
            <p:cNvSpPr/>
            <p:nvPr/>
          </p:nvSpPr>
          <p:spPr>
            <a:xfrm>
              <a:off x="14599163" y="6121483"/>
              <a:ext cx="216000" cy="216000"/>
            </a:xfrm>
            <a:prstGeom prst="ellipse">
              <a:avLst/>
            </a:prstGeom>
            <a:solidFill>
              <a:schemeClr val="accent2">
                <a:lumMod val="75000"/>
              </a:schemeClr>
            </a:solidFill>
            <a:ln w="28575">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2">
              <a:extLst>
                <a:ext uri="{FF2B5EF4-FFF2-40B4-BE49-F238E27FC236}">
                  <a16:creationId xmlns:a16="http://schemas.microsoft.com/office/drawing/2014/main" id="{E5775D43-1903-D32E-1490-54E3B5565BF9}"/>
                </a:ext>
              </a:extLst>
            </p:cNvPr>
            <p:cNvSpPr txBox="1">
              <a:spLocks/>
            </p:cNvSpPr>
            <p:nvPr/>
          </p:nvSpPr>
          <p:spPr>
            <a:xfrm>
              <a:off x="14873503" y="7493373"/>
              <a:ext cx="3099859" cy="758747"/>
            </a:xfrm>
            <a:prstGeom prst="rect">
              <a:avLst/>
            </a:prstGeom>
          </p:spPr>
          <p:txBody>
            <a:bodyPr>
              <a:normAutofit fontScale="92500" lnSpcReduction="20000"/>
            </a:bodyPr>
            <a:lstStyle>
              <a:lvl1pPr marL="0" indent="0" algn="l" defTabSz="1371600" rtl="0" eaLnBrk="1" latinLnBrk="0" hangingPunct="1">
                <a:lnSpc>
                  <a:spcPct val="90000"/>
                </a:lnSpc>
                <a:spcBef>
                  <a:spcPts val="0"/>
                </a:spcBef>
                <a:buFont typeface="Wingdings" panose="05000000000000000000" pitchFamily="2" charset="2"/>
                <a:buNone/>
                <a:defRPr sz="1800" kern="1200" baseline="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r>
                <a:rPr lang="es-MX" altLang="ja-JP" sz="2000" dirty="0">
                  <a:solidFill>
                    <a:srgbClr val="0070C0"/>
                  </a:solidFill>
                  <a:latin typeface="+mj-lt"/>
                  <a:cs typeface="+mj-cs"/>
                </a:rPr>
                <a:t>La organización Open Verilog International es formada para promover Verilog-HDL.</a:t>
              </a:r>
              <a:endParaRPr lang="ja-JP" altLang="en-US" sz="2000" dirty="0">
                <a:solidFill>
                  <a:srgbClr val="0070C0"/>
                </a:solidFill>
                <a:latin typeface="+mj-lt"/>
                <a:cs typeface="+mj-cs"/>
              </a:endParaRPr>
            </a:p>
          </p:txBody>
        </p:sp>
        <p:sp>
          <p:nvSpPr>
            <p:cNvPr id="28" name="テキスト プレースホルダー 12">
              <a:extLst>
                <a:ext uri="{FF2B5EF4-FFF2-40B4-BE49-F238E27FC236}">
                  <a16:creationId xmlns:a16="http://schemas.microsoft.com/office/drawing/2014/main" id="{BD08C08E-1F80-419D-60A2-14090AAED53D}"/>
                </a:ext>
              </a:extLst>
            </p:cNvPr>
            <p:cNvSpPr txBox="1">
              <a:spLocks/>
            </p:cNvSpPr>
            <p:nvPr/>
          </p:nvSpPr>
          <p:spPr>
            <a:xfrm>
              <a:off x="14873503" y="6547508"/>
              <a:ext cx="3315858" cy="747032"/>
            </a:xfrm>
            <a:prstGeom prst="rect">
              <a:avLst/>
            </a:prstGeom>
          </p:spPr>
          <p:txBody>
            <a:bodyPr anchor="ctr">
              <a:noAutofit/>
            </a:bodyPr>
            <a:lstStyle>
              <a:lvl1pPr marL="0" indent="0" algn="l" defTabSz="1371600" rtl="0" eaLnBrk="1" latinLnBrk="0" hangingPunct="1">
                <a:lnSpc>
                  <a:spcPct val="100000"/>
                </a:lnSpc>
                <a:spcBef>
                  <a:spcPts val="0"/>
                </a:spcBef>
                <a:buFont typeface="Wingdings" panose="05000000000000000000" pitchFamily="2" charset="2"/>
                <a:buNone/>
                <a:defRPr sz="2800" kern="1200" baseline="0">
                  <a:solidFill>
                    <a:schemeClr val="tx2"/>
                  </a:solidFill>
                  <a:latin typeface="Ubuntu Medium" panose="020B0604030602030204" pitchFamily="34"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kumimoji="1" lang="en-US" altLang="ja-JP" sz="1800" dirty="0"/>
            </a:p>
            <a:p>
              <a:r>
                <a:rPr lang="en-US" altLang="ja-JP" sz="1900" dirty="0">
                  <a:solidFill>
                    <a:srgbClr val="0070C0"/>
                  </a:solidFill>
                  <a:latin typeface="+mj-lt"/>
                  <a:cs typeface="+mj-cs"/>
                </a:rPr>
                <a:t>1990</a:t>
              </a:r>
              <a:endParaRPr lang="ja-JP" altLang="en-US" sz="1900" dirty="0">
                <a:solidFill>
                  <a:srgbClr val="0070C0"/>
                </a:solidFill>
                <a:latin typeface="+mj-lt"/>
                <a:cs typeface="+mj-cs"/>
              </a:endParaRPr>
            </a:p>
          </p:txBody>
        </p:sp>
        <p:sp>
          <p:nvSpPr>
            <p:cNvPr id="29" name="正方形/長方形 38">
              <a:extLst>
                <a:ext uri="{FF2B5EF4-FFF2-40B4-BE49-F238E27FC236}">
                  <a16:creationId xmlns:a16="http://schemas.microsoft.com/office/drawing/2014/main" id="{086CCECC-9164-E930-33AE-C9C1AB73CF53}"/>
                </a:ext>
              </a:extLst>
            </p:cNvPr>
            <p:cNvSpPr/>
            <p:nvPr/>
          </p:nvSpPr>
          <p:spPr>
            <a:xfrm>
              <a:off x="14978006" y="7264548"/>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30" name="Conector recto 29">
              <a:extLst>
                <a:ext uri="{FF2B5EF4-FFF2-40B4-BE49-F238E27FC236}">
                  <a16:creationId xmlns:a16="http://schemas.microsoft.com/office/drawing/2014/main" id="{C32232C4-8048-B154-8866-3FD18EE88212}"/>
                </a:ext>
              </a:extLst>
            </p:cNvPr>
            <p:cNvCxnSpPr/>
            <p:nvPr/>
          </p:nvCxnSpPr>
          <p:spPr>
            <a:xfrm>
              <a:off x="14707163" y="7322795"/>
              <a:ext cx="0" cy="1080000"/>
            </a:xfrm>
            <a:prstGeom prst="line">
              <a:avLst/>
            </a:prstGeom>
            <a:ln w="28575">
              <a:prstDash val="sysDot"/>
            </a:ln>
          </p:spPr>
          <p:style>
            <a:lnRef idx="3">
              <a:schemeClr val="dk1"/>
            </a:lnRef>
            <a:fillRef idx="0">
              <a:schemeClr val="dk1"/>
            </a:fillRef>
            <a:effectRef idx="2">
              <a:schemeClr val="dk1"/>
            </a:effectRef>
            <a:fontRef idx="minor">
              <a:schemeClr val="tx1"/>
            </a:fontRef>
          </p:style>
        </p:cxnSp>
        <p:sp>
          <p:nvSpPr>
            <p:cNvPr id="31" name="テキスト プレースホルダー 12">
              <a:extLst>
                <a:ext uri="{FF2B5EF4-FFF2-40B4-BE49-F238E27FC236}">
                  <a16:creationId xmlns:a16="http://schemas.microsoft.com/office/drawing/2014/main" id="{B268C23A-E37C-FB06-453D-7C9A8731F429}"/>
                </a:ext>
              </a:extLst>
            </p:cNvPr>
            <p:cNvSpPr txBox="1">
              <a:spLocks/>
            </p:cNvSpPr>
            <p:nvPr/>
          </p:nvSpPr>
          <p:spPr>
            <a:xfrm>
              <a:off x="11283305" y="8497648"/>
              <a:ext cx="3315858" cy="541106"/>
            </a:xfrm>
            <a:prstGeom prst="rect">
              <a:avLst/>
            </a:prstGeom>
          </p:spPr>
          <p:txBody>
            <a:bodyPr>
              <a:normAutofit/>
            </a:bodyPr>
            <a:lstStyle>
              <a:lvl1pPr marL="0" indent="0" algn="l" defTabSz="1371600" rtl="0" eaLnBrk="1" latinLnBrk="0" hangingPunct="1">
                <a:lnSpc>
                  <a:spcPct val="90000"/>
                </a:lnSpc>
                <a:spcBef>
                  <a:spcPts val="0"/>
                </a:spcBef>
                <a:buFont typeface="Wingdings" panose="05000000000000000000" pitchFamily="2" charset="2"/>
                <a:buNone/>
                <a:defRPr sz="1800" kern="1200" baseline="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r>
                <a:rPr lang="es-MX" altLang="ja-JP" sz="1900" dirty="0">
                  <a:solidFill>
                    <a:srgbClr val="002060"/>
                  </a:solidFill>
                  <a:latin typeface="+mj-lt"/>
                  <a:cs typeface="+mj-cs"/>
                </a:rPr>
                <a:t>Se adopta el estándar IEEE 1364</a:t>
              </a:r>
              <a:endParaRPr lang="ja-JP" altLang="en-US" sz="1900" dirty="0">
                <a:solidFill>
                  <a:srgbClr val="002060"/>
                </a:solidFill>
                <a:latin typeface="+mj-lt"/>
                <a:cs typeface="+mj-cs"/>
              </a:endParaRPr>
            </a:p>
          </p:txBody>
        </p:sp>
        <p:sp>
          <p:nvSpPr>
            <p:cNvPr id="32" name="テキスト プレースホルダー 12">
              <a:extLst>
                <a:ext uri="{FF2B5EF4-FFF2-40B4-BE49-F238E27FC236}">
                  <a16:creationId xmlns:a16="http://schemas.microsoft.com/office/drawing/2014/main" id="{CFBD5D1C-08B1-A721-DE6F-F1D55708AA60}"/>
                </a:ext>
              </a:extLst>
            </p:cNvPr>
            <p:cNvSpPr txBox="1">
              <a:spLocks/>
            </p:cNvSpPr>
            <p:nvPr/>
          </p:nvSpPr>
          <p:spPr>
            <a:xfrm>
              <a:off x="11283305" y="7582501"/>
              <a:ext cx="3149519" cy="747032"/>
            </a:xfrm>
            <a:prstGeom prst="rect">
              <a:avLst/>
            </a:prstGeom>
          </p:spPr>
          <p:txBody>
            <a:bodyPr anchor="ctr">
              <a:noAutofit/>
            </a:bodyPr>
            <a:lstStyle>
              <a:lvl1pPr marL="0" indent="0" algn="l" defTabSz="1371600" rtl="0" eaLnBrk="1" latinLnBrk="0" hangingPunct="1">
                <a:lnSpc>
                  <a:spcPct val="100000"/>
                </a:lnSpc>
                <a:spcBef>
                  <a:spcPts val="0"/>
                </a:spcBef>
                <a:buFont typeface="Wingdings" panose="05000000000000000000" pitchFamily="2" charset="2"/>
                <a:buNone/>
                <a:defRPr sz="2800" kern="1200" baseline="0">
                  <a:solidFill>
                    <a:schemeClr val="tx2"/>
                  </a:solidFill>
                  <a:latin typeface="Ubuntu Medium" panose="020B0604030602030204" pitchFamily="34"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endParaRPr kumimoji="1" lang="en-US" altLang="ja-JP" sz="1800" dirty="0"/>
            </a:p>
            <a:p>
              <a:pPr algn="r"/>
              <a:r>
                <a:rPr lang="en-US" altLang="ja-JP" sz="1900" dirty="0">
                  <a:solidFill>
                    <a:srgbClr val="002060"/>
                  </a:solidFill>
                  <a:latin typeface="+mj-lt"/>
                  <a:cs typeface="+mj-cs"/>
                </a:rPr>
                <a:t>1995</a:t>
              </a:r>
              <a:endParaRPr lang="ja-JP" altLang="en-US" sz="1900" dirty="0">
                <a:solidFill>
                  <a:srgbClr val="002060"/>
                </a:solidFill>
                <a:latin typeface="+mj-lt"/>
                <a:cs typeface="+mj-cs"/>
              </a:endParaRPr>
            </a:p>
          </p:txBody>
        </p:sp>
        <p:sp>
          <p:nvSpPr>
            <p:cNvPr id="33" name="正方形/長方形 38">
              <a:extLst>
                <a:ext uri="{FF2B5EF4-FFF2-40B4-BE49-F238E27FC236}">
                  <a16:creationId xmlns:a16="http://schemas.microsoft.com/office/drawing/2014/main" id="{E28B86D4-6F26-E7C6-31BD-379F9F9C8ACF}"/>
                </a:ext>
              </a:extLst>
            </p:cNvPr>
            <p:cNvSpPr/>
            <p:nvPr/>
          </p:nvSpPr>
          <p:spPr>
            <a:xfrm>
              <a:off x="12604925" y="8317771"/>
              <a:ext cx="1827899" cy="7200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34" name="楕円 7">
              <a:extLst>
                <a:ext uri="{FF2B5EF4-FFF2-40B4-BE49-F238E27FC236}">
                  <a16:creationId xmlns:a16="http://schemas.microsoft.com/office/drawing/2014/main" id="{69822B97-58E6-32E8-419D-9B869E8FB35A}"/>
                </a:ext>
              </a:extLst>
            </p:cNvPr>
            <p:cNvSpPr/>
            <p:nvPr/>
          </p:nvSpPr>
          <p:spPr>
            <a:xfrm>
              <a:off x="14599860" y="7167451"/>
              <a:ext cx="216000" cy="216000"/>
            </a:xfrm>
            <a:prstGeom prst="ellipse">
              <a:avLst/>
            </a:prstGeom>
            <a:solidFill>
              <a:schemeClr val="accent2">
                <a:lumMod val="75000"/>
              </a:schemeClr>
            </a:solidFill>
            <a:ln w="28575">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7">
              <a:extLst>
                <a:ext uri="{FF2B5EF4-FFF2-40B4-BE49-F238E27FC236}">
                  <a16:creationId xmlns:a16="http://schemas.microsoft.com/office/drawing/2014/main" id="{48E82F1A-11CF-9E13-3907-1D1B03C5C3B0}"/>
                </a:ext>
              </a:extLst>
            </p:cNvPr>
            <p:cNvSpPr/>
            <p:nvPr/>
          </p:nvSpPr>
          <p:spPr>
            <a:xfrm>
              <a:off x="14599163" y="8247451"/>
              <a:ext cx="216000" cy="216000"/>
            </a:xfrm>
            <a:prstGeom prst="ellipse">
              <a:avLst/>
            </a:prstGeom>
            <a:solidFill>
              <a:schemeClr val="accent2">
                <a:lumMod val="75000"/>
              </a:schemeClr>
            </a:solidFill>
            <a:ln w="28575">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a:extLst>
                <a:ext uri="{FF2B5EF4-FFF2-40B4-BE49-F238E27FC236}">
                  <a16:creationId xmlns:a16="http://schemas.microsoft.com/office/drawing/2014/main" id="{1E78611B-0282-FE33-E206-822EAE834200}"/>
                </a:ext>
              </a:extLst>
            </p:cNvPr>
            <p:cNvSpPr txBox="1">
              <a:spLocks/>
            </p:cNvSpPr>
            <p:nvPr/>
          </p:nvSpPr>
          <p:spPr>
            <a:xfrm>
              <a:off x="13847520" y="2650220"/>
              <a:ext cx="1719286" cy="747032"/>
            </a:xfrm>
            <a:prstGeom prst="rect">
              <a:avLst/>
            </a:prstGeom>
          </p:spPr>
          <p:txBody>
            <a:bodyPr anchor="ctr">
              <a:noAutofit/>
            </a:bodyPr>
            <a:lstStyle>
              <a:lvl1pPr marL="0" indent="0" algn="l" defTabSz="1371600" rtl="0" eaLnBrk="1" latinLnBrk="0" hangingPunct="1">
                <a:lnSpc>
                  <a:spcPct val="100000"/>
                </a:lnSpc>
                <a:spcBef>
                  <a:spcPts val="0"/>
                </a:spcBef>
                <a:buFont typeface="Wingdings" panose="05000000000000000000" pitchFamily="2" charset="2"/>
                <a:buNone/>
                <a:defRPr sz="2800" kern="1200" baseline="0">
                  <a:solidFill>
                    <a:schemeClr val="tx2"/>
                  </a:solidFill>
                  <a:latin typeface="Ubuntu Medium" panose="020B0604030602030204" pitchFamily="34"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endParaRPr kumimoji="1" lang="es-MX" altLang="ja-JP" sz="1800" dirty="0"/>
            </a:p>
            <a:p>
              <a:pPr algn="ctr"/>
              <a:r>
                <a:rPr lang="es-MX" altLang="ja-JP" sz="2400" dirty="0">
                  <a:solidFill>
                    <a:srgbClr val="002060"/>
                  </a:solidFill>
                  <a:latin typeface="+mj-lt"/>
                  <a:cs typeface="+mj-cs"/>
                </a:rPr>
                <a:t>Breve Historia</a:t>
              </a:r>
            </a:p>
          </p:txBody>
        </p:sp>
      </p:grpSp>
    </p:spTree>
    <p:extLst>
      <p:ext uri="{BB962C8B-B14F-4D97-AF65-F5344CB8AC3E}">
        <p14:creationId xmlns:p14="http://schemas.microsoft.com/office/powerpoint/2010/main" val="9266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2" name="Subtítulo 1">
            <a:extLst>
              <a:ext uri="{FF2B5EF4-FFF2-40B4-BE49-F238E27FC236}">
                <a16:creationId xmlns:a16="http://schemas.microsoft.com/office/drawing/2014/main" id="{387EEFC0-BC43-9F70-E057-A3DD133B9B0A}"/>
              </a:ext>
            </a:extLst>
          </p:cNvPr>
          <p:cNvSpPr>
            <a:spLocks noGrp="1"/>
          </p:cNvSpPr>
          <p:nvPr>
            <p:ph type="subTitle" idx="1"/>
          </p:nvPr>
        </p:nvSpPr>
        <p:spPr/>
        <p:txBody>
          <a:bodyPr/>
          <a:lstStyle/>
          <a:p>
            <a:r>
              <a:rPr lang="es-MX" dirty="0" err="1"/>
              <a:t>Hands-On</a:t>
            </a:r>
            <a:r>
              <a:rPr lang="es-MX" dirty="0"/>
              <a:t>: CASE</a:t>
            </a:r>
          </a:p>
        </p:txBody>
      </p:sp>
      <p:sp>
        <p:nvSpPr>
          <p:cNvPr id="13" name="Marcador de texto 8">
            <a:extLst>
              <a:ext uri="{FF2B5EF4-FFF2-40B4-BE49-F238E27FC236}">
                <a16:creationId xmlns:a16="http://schemas.microsoft.com/office/drawing/2014/main" id="{F7913DF9-26A3-4151-90ED-110500C2FF6F}"/>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4" name="Marcador de número de diapositiva 3"/>
          <p:cNvSpPr>
            <a:spLocks noGrp="1"/>
          </p:cNvSpPr>
          <p:nvPr>
            <p:ph type="sldNum" sz="quarter" idx="4"/>
          </p:nvPr>
        </p:nvSpPr>
        <p:spPr/>
        <p:txBody>
          <a:bodyPr/>
          <a:lstStyle/>
          <a:p>
            <a:fld id="{DAEF4D36-AE85-49C9-90DE-66D02B257272}" type="slidenum">
              <a:rPr lang="en-US" smtClean="0">
                <a:solidFill>
                  <a:schemeClr val="bg1"/>
                </a:solidFill>
              </a:rPr>
              <a:pPr/>
              <a:t>20</a:t>
            </a:fld>
            <a:endParaRPr lang="en-US" dirty="0">
              <a:solidFill>
                <a:schemeClr val="bg1"/>
              </a:solidFill>
            </a:endParaRPr>
          </a:p>
        </p:txBody>
      </p:sp>
      <p:sp>
        <p:nvSpPr>
          <p:cNvPr id="14" name="TextBox 22">
            <a:extLst>
              <a:ext uri="{FF2B5EF4-FFF2-40B4-BE49-F238E27FC236}">
                <a16:creationId xmlns:a16="http://schemas.microsoft.com/office/drawing/2014/main" id="{E1659224-62D0-4F01-856E-434D8AD5DF6D}"/>
              </a:ext>
            </a:extLst>
          </p:cNvPr>
          <p:cNvSpPr txBox="1"/>
          <p:nvPr/>
        </p:nvSpPr>
        <p:spPr>
          <a:xfrm>
            <a:off x="2909252" y="2634287"/>
            <a:ext cx="6234748" cy="5355312"/>
          </a:xfrm>
          <a:prstGeom prst="rect">
            <a:avLst/>
          </a:prstGeom>
          <a:noFill/>
          <a:ln>
            <a:solidFill>
              <a:schemeClr val="tx1"/>
            </a:solidFill>
            <a:prstDash val="lgDash"/>
          </a:ln>
        </p:spPr>
        <p:txBody>
          <a:bodyPr wrap="square" rtlCol="0">
            <a:spAutoFit/>
          </a:bodyPr>
          <a:lstStyle/>
          <a:p>
            <a:r>
              <a:rPr lang="es-MX" sz="1800" b="1" dirty="0">
                <a:solidFill>
                  <a:prstClr val="black"/>
                </a:solidFill>
                <a:latin typeface="Courier"/>
                <a:cs typeface="Aparajita" panose="020B0604020202020204" pitchFamily="34" charset="0"/>
              </a:rPr>
              <a:t>Ejemplo: Decodificador 3:8</a:t>
            </a:r>
          </a:p>
          <a:p>
            <a:endParaRPr lang="es-MX" sz="1800" dirty="0">
              <a:solidFill>
                <a:prstClr val="black"/>
              </a:solidFill>
              <a:latin typeface="Courier"/>
              <a:cs typeface="Aparajita" panose="020B0604020202020204" pitchFamily="34" charset="0"/>
            </a:endParaRPr>
          </a:p>
          <a:p>
            <a:r>
              <a:rPr lang="en-US" sz="1800" dirty="0">
                <a:solidFill>
                  <a:prstClr val="black"/>
                </a:solidFill>
                <a:latin typeface="Courier"/>
                <a:cs typeface="Aparajita" panose="020B0604020202020204" pitchFamily="34" charset="0"/>
              </a:rPr>
              <a:t>module decoder3_8 (</a:t>
            </a:r>
          </a:p>
          <a:p>
            <a:r>
              <a:rPr lang="en-US" sz="1800" dirty="0">
                <a:solidFill>
                  <a:prstClr val="black"/>
                </a:solidFill>
                <a:latin typeface="Courier"/>
                <a:cs typeface="Aparajita" panose="020B0604020202020204" pitchFamily="34" charset="0"/>
              </a:rPr>
              <a:t>    input          [2:0] a,</a:t>
            </a:r>
          </a:p>
          <a:p>
            <a:r>
              <a:rPr lang="en-US" sz="1800" dirty="0">
                <a:solidFill>
                  <a:prstClr val="black"/>
                </a:solidFill>
                <a:latin typeface="Courier"/>
                <a:cs typeface="Aparajita" panose="020B0604020202020204" pitchFamily="34" charset="0"/>
              </a:rPr>
              <a:t>    output </a:t>
            </a:r>
            <a:r>
              <a:rPr lang="en-US" sz="1800" dirty="0" err="1">
                <a:solidFill>
                  <a:prstClr val="black"/>
                </a:solidFill>
                <a:latin typeface="Courier"/>
                <a:cs typeface="Aparajita" panose="020B0604020202020204" pitchFamily="34" charset="0"/>
              </a:rPr>
              <a:t>reg</a:t>
            </a:r>
            <a:r>
              <a:rPr lang="en-US" sz="1800" dirty="0">
                <a:solidFill>
                  <a:prstClr val="black"/>
                </a:solidFill>
                <a:latin typeface="Courier"/>
                <a:cs typeface="Aparajita" panose="020B0604020202020204" pitchFamily="34" charset="0"/>
              </a:rPr>
              <a:t>  [7:0] y</a:t>
            </a:r>
          </a:p>
          <a:p>
            <a:r>
              <a:rPr lang="en-US" sz="1800" dirty="0">
                <a:solidFill>
                  <a:prstClr val="black"/>
                </a:solidFill>
                <a:latin typeface="Courier"/>
                <a:cs typeface="Aparajita" panose="020B0604020202020204" pitchFamily="34" charset="0"/>
              </a:rPr>
              <a:t>);</a:t>
            </a:r>
          </a:p>
          <a:p>
            <a:endParaRPr lang="en-US" sz="1800" dirty="0">
              <a:solidFill>
                <a:prstClr val="black"/>
              </a:solidFill>
              <a:latin typeface="Courier"/>
              <a:cs typeface="Aparajita" panose="020B0604020202020204" pitchFamily="34" charset="0"/>
            </a:endParaRPr>
          </a:p>
          <a:p>
            <a:r>
              <a:rPr lang="en-US" sz="1800" dirty="0">
                <a:solidFill>
                  <a:prstClr val="black"/>
                </a:solidFill>
                <a:latin typeface="Courier"/>
                <a:cs typeface="Aparajita" panose="020B0604020202020204" pitchFamily="34" charset="0"/>
              </a:rPr>
              <a:t>always @ (*)</a:t>
            </a:r>
          </a:p>
          <a:p>
            <a:r>
              <a:rPr lang="en-US" sz="1800" dirty="0">
                <a:solidFill>
                  <a:prstClr val="black"/>
                </a:solidFill>
                <a:latin typeface="Courier"/>
                <a:cs typeface="Aparajita" panose="020B0604020202020204" pitchFamily="34" charset="0"/>
              </a:rPr>
              <a:t>   case (a)</a:t>
            </a:r>
          </a:p>
          <a:p>
            <a:r>
              <a:rPr lang="en-US" sz="1800" dirty="0">
                <a:solidFill>
                  <a:prstClr val="black"/>
                </a:solidFill>
                <a:latin typeface="Courier"/>
                <a:cs typeface="Aparajita" panose="020B0604020202020204" pitchFamily="34" charset="0"/>
              </a:rPr>
              <a:t>   3’b000: y = 8’b00000001;</a:t>
            </a:r>
          </a:p>
          <a:p>
            <a:r>
              <a:rPr lang="en-US" sz="1800" dirty="0">
                <a:solidFill>
                  <a:prstClr val="black"/>
                </a:solidFill>
                <a:latin typeface="Courier"/>
                <a:cs typeface="Aparajita" panose="020B0604020202020204" pitchFamily="34" charset="0"/>
              </a:rPr>
              <a:t>   3’b001: y = 8’b00000010;</a:t>
            </a:r>
          </a:p>
          <a:p>
            <a:r>
              <a:rPr lang="en-US" sz="1800" dirty="0">
                <a:solidFill>
                  <a:prstClr val="black"/>
                </a:solidFill>
                <a:latin typeface="Courier"/>
                <a:cs typeface="Aparajita" panose="020B0604020202020204" pitchFamily="34" charset="0"/>
              </a:rPr>
              <a:t>   3’b010: y = 8’b00000100;</a:t>
            </a:r>
          </a:p>
          <a:p>
            <a:r>
              <a:rPr lang="en-US" sz="1800" dirty="0">
                <a:solidFill>
                  <a:prstClr val="black"/>
                </a:solidFill>
                <a:latin typeface="Courier"/>
                <a:cs typeface="Aparajita" panose="020B0604020202020204" pitchFamily="34" charset="0"/>
              </a:rPr>
              <a:t>   3’b011: y = 8’b00001000;</a:t>
            </a:r>
          </a:p>
          <a:p>
            <a:r>
              <a:rPr lang="en-US" sz="1800" dirty="0">
                <a:solidFill>
                  <a:prstClr val="black"/>
                </a:solidFill>
                <a:latin typeface="Courier"/>
                <a:cs typeface="Aparajita" panose="020B0604020202020204" pitchFamily="34" charset="0"/>
              </a:rPr>
              <a:t>   3’b100: y = 8’b00010000;</a:t>
            </a:r>
          </a:p>
          <a:p>
            <a:r>
              <a:rPr lang="en-US" sz="1800" dirty="0">
                <a:solidFill>
                  <a:prstClr val="black"/>
                </a:solidFill>
                <a:latin typeface="Courier"/>
                <a:cs typeface="Aparajita" panose="020B0604020202020204" pitchFamily="34" charset="0"/>
              </a:rPr>
              <a:t>   3’b101: y = 8’b00100000;</a:t>
            </a:r>
          </a:p>
          <a:p>
            <a:r>
              <a:rPr lang="en-US" sz="1800" dirty="0">
                <a:solidFill>
                  <a:prstClr val="black"/>
                </a:solidFill>
                <a:latin typeface="Courier"/>
                <a:cs typeface="Aparajita" panose="020B0604020202020204" pitchFamily="34" charset="0"/>
              </a:rPr>
              <a:t>   3’b110: y = 8’b01000000;</a:t>
            </a:r>
          </a:p>
          <a:p>
            <a:r>
              <a:rPr lang="en-US" sz="1800" dirty="0">
                <a:solidFill>
                  <a:prstClr val="black"/>
                </a:solidFill>
                <a:latin typeface="Courier"/>
                <a:cs typeface="Aparajita" panose="020B0604020202020204" pitchFamily="34" charset="0"/>
              </a:rPr>
              <a:t>   3’b111: y = 8’b10000000;</a:t>
            </a:r>
          </a:p>
          <a:p>
            <a:r>
              <a:rPr lang="en-US" sz="1800" dirty="0">
                <a:solidFill>
                  <a:prstClr val="black"/>
                </a:solidFill>
                <a:latin typeface="Courier"/>
                <a:cs typeface="Aparajita" panose="020B0604020202020204" pitchFamily="34" charset="0"/>
              </a:rPr>
              <a:t>   </a:t>
            </a:r>
            <a:r>
              <a:rPr lang="en-US" sz="1800" dirty="0" err="1">
                <a:solidFill>
                  <a:prstClr val="black"/>
                </a:solidFill>
                <a:latin typeface="Courier"/>
                <a:cs typeface="Aparajita" panose="020B0604020202020204" pitchFamily="34" charset="0"/>
              </a:rPr>
              <a:t>endcase</a:t>
            </a:r>
            <a:endParaRPr lang="en-US" sz="1800" dirty="0">
              <a:solidFill>
                <a:prstClr val="black"/>
              </a:solidFill>
              <a:latin typeface="Courier"/>
              <a:cs typeface="Aparajita" panose="020B0604020202020204" pitchFamily="34" charset="0"/>
            </a:endParaRPr>
          </a:p>
          <a:p>
            <a:r>
              <a:rPr lang="en-US" sz="1800" dirty="0" err="1">
                <a:solidFill>
                  <a:prstClr val="black"/>
                </a:solidFill>
                <a:latin typeface="Courier"/>
                <a:cs typeface="Aparajita" panose="020B0604020202020204" pitchFamily="34" charset="0"/>
              </a:rPr>
              <a:t>endmodule</a:t>
            </a:r>
            <a:endParaRPr lang="es-MX" sz="1800" dirty="0">
              <a:solidFill>
                <a:prstClr val="black"/>
              </a:solidFill>
              <a:latin typeface="Courier"/>
              <a:cs typeface="Aparajita" panose="020B0604020202020204" pitchFamily="34" charset="0"/>
            </a:endParaRPr>
          </a:p>
        </p:txBody>
      </p:sp>
      <p:pic>
        <p:nvPicPr>
          <p:cNvPr id="3" name="Imagen 2"/>
          <p:cNvPicPr>
            <a:picLocks noChangeAspect="1"/>
          </p:cNvPicPr>
          <p:nvPr/>
        </p:nvPicPr>
        <p:blipFill rotWithShape="1">
          <a:blip r:embed="rId2">
            <a:duotone>
              <a:prstClr val="black"/>
              <a:schemeClr val="accent3">
                <a:tint val="45000"/>
                <a:satMod val="400000"/>
              </a:schemeClr>
            </a:duotone>
          </a:blip>
          <a:srcRect l="65984" t="13827" r="23258" b="17161"/>
          <a:stretch/>
        </p:blipFill>
        <p:spPr>
          <a:xfrm>
            <a:off x="10924577" y="2634287"/>
            <a:ext cx="3253327" cy="6403555"/>
          </a:xfrm>
          <a:prstGeom prst="roundRect">
            <a:avLst>
              <a:gd name="adj" fmla="val 5511"/>
            </a:avLst>
          </a:prstGeom>
          <a:solidFill>
            <a:srgbClr val="FFFFFF">
              <a:shade val="85000"/>
            </a:srgbClr>
          </a:solidFill>
          <a:ln>
            <a:noFill/>
          </a:ln>
          <a:effectLst/>
        </p:spPr>
      </p:pic>
    </p:spTree>
    <p:extLst>
      <p:ext uri="{BB962C8B-B14F-4D97-AF65-F5344CB8AC3E}">
        <p14:creationId xmlns:p14="http://schemas.microsoft.com/office/powerpoint/2010/main" val="94864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2" name="Subtítulo 1">
            <a:extLst>
              <a:ext uri="{FF2B5EF4-FFF2-40B4-BE49-F238E27FC236}">
                <a16:creationId xmlns:a16="http://schemas.microsoft.com/office/drawing/2014/main" id="{E9B42850-860D-4AC9-28B4-B10B5EC2972E}"/>
              </a:ext>
            </a:extLst>
          </p:cNvPr>
          <p:cNvSpPr>
            <a:spLocks noGrp="1"/>
          </p:cNvSpPr>
          <p:nvPr>
            <p:ph type="subTitle" idx="1"/>
          </p:nvPr>
        </p:nvSpPr>
        <p:spPr/>
        <p:txBody>
          <a:bodyPr/>
          <a:lstStyle/>
          <a:p>
            <a:r>
              <a:rPr lang="es-MX" dirty="0"/>
              <a:t>HANDS-ON: sumador completo </a:t>
            </a:r>
          </a:p>
        </p:txBody>
      </p:sp>
      <p:sp>
        <p:nvSpPr>
          <p:cNvPr id="17" name="Marcador de texto 8">
            <a:extLst>
              <a:ext uri="{FF2B5EF4-FFF2-40B4-BE49-F238E27FC236}">
                <a16:creationId xmlns:a16="http://schemas.microsoft.com/office/drawing/2014/main" id="{A0C3E287-9979-44BC-AC87-376A7E87E613}"/>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21</a:t>
            </a:fld>
            <a:endParaRPr lang="en-US" dirty="0"/>
          </a:p>
        </p:txBody>
      </p:sp>
      <p:sp>
        <p:nvSpPr>
          <p:cNvPr id="12" name="TextBox 8">
            <a:extLst>
              <a:ext uri="{FF2B5EF4-FFF2-40B4-BE49-F238E27FC236}">
                <a16:creationId xmlns:a16="http://schemas.microsoft.com/office/drawing/2014/main" id="{BE8B2B01-2E72-4321-9352-AE6A95D58D4A}"/>
              </a:ext>
            </a:extLst>
          </p:cNvPr>
          <p:cNvSpPr txBox="1"/>
          <p:nvPr/>
        </p:nvSpPr>
        <p:spPr>
          <a:xfrm>
            <a:off x="9642491" y="2385300"/>
            <a:ext cx="6750013" cy="4524315"/>
          </a:xfrm>
          <a:prstGeom prst="rect">
            <a:avLst/>
          </a:prstGeom>
          <a:noFill/>
          <a:ln>
            <a:solidFill>
              <a:schemeClr val="tx1"/>
            </a:solidFill>
            <a:prstDash val="lgDash"/>
          </a:ln>
        </p:spPr>
        <p:txBody>
          <a:bodyPr wrap="square" rtlCol="0">
            <a:spAutoFit/>
          </a:bodyPr>
          <a:lstStyle/>
          <a:p>
            <a:r>
              <a:rPr lang="es-MX" sz="1600" b="1" dirty="0" err="1">
                <a:latin typeface="Courier" panose="02060409020205020404" pitchFamily="49" charset="0"/>
                <a:cs typeface="Aparajita" panose="020B0604020202020204" pitchFamily="34" charset="0"/>
              </a:rPr>
              <a:t>Ripple-Carry</a:t>
            </a:r>
            <a:r>
              <a:rPr lang="es-MX" sz="1600" b="1" dirty="0">
                <a:latin typeface="Courier" panose="02060409020205020404" pitchFamily="49" charset="0"/>
                <a:cs typeface="Aparajita" panose="020B0604020202020204" pitchFamily="34" charset="0"/>
              </a:rPr>
              <a:t> </a:t>
            </a:r>
            <a:r>
              <a:rPr lang="es-MX" sz="1600" b="1" dirty="0" err="1">
                <a:latin typeface="Courier" panose="02060409020205020404" pitchFamily="49" charset="0"/>
                <a:cs typeface="Aparajita" panose="020B0604020202020204" pitchFamily="34" charset="0"/>
              </a:rPr>
              <a:t>Adder</a:t>
            </a:r>
            <a:r>
              <a:rPr lang="es-MX" sz="1600" b="1" dirty="0">
                <a:latin typeface="Courier" panose="02060409020205020404" pitchFamily="49" charset="0"/>
                <a:cs typeface="Aparajita" panose="020B0604020202020204" pitchFamily="34" charset="0"/>
              </a:rPr>
              <a:t> (4-bits)</a:t>
            </a:r>
          </a:p>
          <a:p>
            <a:endParaRPr lang="es-MX" sz="1600" dirty="0">
              <a:latin typeface="Courier" panose="02060409020205020404" pitchFamily="49" charset="0"/>
              <a:cs typeface="Aparajita" panose="020B0604020202020204" pitchFamily="34" charset="0"/>
            </a:endParaRPr>
          </a:p>
          <a:p>
            <a:r>
              <a:rPr lang="es-MX" sz="1600" dirty="0">
                <a:latin typeface="Courier" panose="02060409020205020404" pitchFamily="49" charset="0"/>
                <a:cs typeface="Aparajita" panose="020B0604020202020204" pitchFamily="34" charset="0"/>
              </a:rPr>
              <a:t>module SUM4bit (</a:t>
            </a:r>
            <a:r>
              <a:rPr lang="es-MX" sz="1600" dirty="0" err="1">
                <a:latin typeface="Courier" panose="02060409020205020404" pitchFamily="49" charset="0"/>
                <a:cs typeface="Aparajita" panose="020B0604020202020204" pitchFamily="34" charset="0"/>
              </a:rPr>
              <a:t>A,B,Cin,F,Cout</a:t>
            </a:r>
            <a:r>
              <a:rPr lang="es-MX" sz="1600" dirty="0">
                <a:latin typeface="Courier" panose="02060409020205020404" pitchFamily="49" charset="0"/>
                <a:cs typeface="Aparajita" panose="020B0604020202020204" pitchFamily="34" charset="0"/>
              </a:rPr>
              <a:t>);</a:t>
            </a:r>
          </a:p>
          <a:p>
            <a:endParaRPr lang="es-MX" sz="1600" dirty="0">
              <a:latin typeface="Courier" panose="02060409020205020404" pitchFamily="49" charset="0"/>
              <a:cs typeface="Aparajita" panose="020B0604020202020204" pitchFamily="34" charset="0"/>
            </a:endParaRPr>
          </a:p>
          <a:p>
            <a:r>
              <a:rPr lang="es-MX" sz="1600" dirty="0">
                <a:latin typeface="Courier" panose="02060409020205020404" pitchFamily="49" charset="0"/>
                <a:cs typeface="Aparajita" panose="020B0604020202020204" pitchFamily="34" charset="0"/>
              </a:rPr>
              <a:t>input </a:t>
            </a:r>
            <a:r>
              <a:rPr lang="es-MX" sz="1600" dirty="0" err="1">
                <a:latin typeface="Courier" panose="02060409020205020404" pitchFamily="49" charset="0"/>
                <a:cs typeface="Aparajita" panose="020B0604020202020204" pitchFamily="34" charset="0"/>
              </a:rPr>
              <a:t>Cin</a:t>
            </a:r>
            <a:r>
              <a:rPr lang="es-MX" sz="1600" dirty="0">
                <a:latin typeface="Courier" panose="02060409020205020404" pitchFamily="49" charset="0"/>
                <a:cs typeface="Aparajita" panose="020B0604020202020204" pitchFamily="34" charset="0"/>
              </a:rPr>
              <a:t>;</a:t>
            </a:r>
          </a:p>
          <a:p>
            <a:r>
              <a:rPr lang="es-MX" sz="1600" dirty="0">
                <a:latin typeface="Courier" panose="02060409020205020404" pitchFamily="49" charset="0"/>
                <a:cs typeface="Aparajita" panose="020B0604020202020204" pitchFamily="34" charset="0"/>
              </a:rPr>
              <a:t>input [3:0] A,B;</a:t>
            </a:r>
          </a:p>
          <a:p>
            <a:endParaRPr lang="es-MX" sz="1600" dirty="0">
              <a:latin typeface="Courier" panose="02060409020205020404" pitchFamily="49" charset="0"/>
              <a:cs typeface="Aparajita" panose="020B0604020202020204" pitchFamily="34" charset="0"/>
            </a:endParaRPr>
          </a:p>
          <a:p>
            <a:r>
              <a:rPr lang="es-MX" sz="1600" dirty="0">
                <a:latin typeface="Courier" panose="02060409020205020404" pitchFamily="49" charset="0"/>
                <a:cs typeface="Aparajita" panose="020B0604020202020204" pitchFamily="34" charset="0"/>
              </a:rPr>
              <a:t>output </a:t>
            </a:r>
            <a:r>
              <a:rPr lang="es-MX" sz="1600" dirty="0" err="1">
                <a:latin typeface="Courier" panose="02060409020205020404" pitchFamily="49" charset="0"/>
                <a:cs typeface="Aparajita" panose="020B0604020202020204" pitchFamily="34" charset="0"/>
              </a:rPr>
              <a:t>Cout</a:t>
            </a:r>
            <a:r>
              <a:rPr lang="es-MX" sz="1600" dirty="0">
                <a:latin typeface="Courier" panose="02060409020205020404" pitchFamily="49" charset="0"/>
                <a:cs typeface="Aparajita" panose="020B0604020202020204" pitchFamily="34" charset="0"/>
              </a:rPr>
              <a:t>;</a:t>
            </a:r>
          </a:p>
          <a:p>
            <a:r>
              <a:rPr lang="es-MX" sz="1600" dirty="0">
                <a:latin typeface="Courier" panose="02060409020205020404" pitchFamily="49" charset="0"/>
                <a:cs typeface="Aparajita" panose="020B0604020202020204" pitchFamily="34" charset="0"/>
              </a:rPr>
              <a:t>output [3:0] F;</a:t>
            </a:r>
          </a:p>
          <a:p>
            <a:endParaRPr lang="es-MX" sz="1600" dirty="0">
              <a:latin typeface="Courier" panose="02060409020205020404" pitchFamily="49" charset="0"/>
              <a:cs typeface="Aparajita" panose="020B0604020202020204" pitchFamily="34" charset="0"/>
            </a:endParaRPr>
          </a:p>
          <a:p>
            <a:r>
              <a:rPr lang="es-MX" sz="1600" dirty="0" err="1">
                <a:latin typeface="Courier" panose="02060409020205020404" pitchFamily="49" charset="0"/>
                <a:cs typeface="Aparajita" panose="020B0604020202020204" pitchFamily="34" charset="0"/>
              </a:rPr>
              <a:t>wire</a:t>
            </a:r>
            <a:r>
              <a:rPr lang="es-MX" sz="1600" dirty="0">
                <a:latin typeface="Courier" panose="02060409020205020404" pitchFamily="49" charset="0"/>
                <a:cs typeface="Aparajita" panose="020B0604020202020204" pitchFamily="34" charset="0"/>
              </a:rPr>
              <a:t> [2:0] </a:t>
            </a:r>
            <a:r>
              <a:rPr lang="es-MX" sz="1600" dirty="0" err="1">
                <a:latin typeface="Courier" panose="02060409020205020404" pitchFamily="49" charset="0"/>
                <a:cs typeface="Aparajita" panose="020B0604020202020204" pitchFamily="34" charset="0"/>
              </a:rPr>
              <a:t>Carry</a:t>
            </a:r>
            <a:r>
              <a:rPr lang="es-MX" sz="1600" dirty="0">
                <a:latin typeface="Courier" panose="02060409020205020404" pitchFamily="49" charset="0"/>
                <a:cs typeface="Aparajita" panose="020B0604020202020204" pitchFamily="34" charset="0"/>
              </a:rPr>
              <a:t>;</a:t>
            </a:r>
          </a:p>
          <a:p>
            <a:endParaRPr lang="es-MX" sz="1600" dirty="0">
              <a:latin typeface="Courier" panose="02060409020205020404" pitchFamily="49" charset="0"/>
              <a:cs typeface="Aparajita" panose="020B0604020202020204" pitchFamily="34" charset="0"/>
            </a:endParaRPr>
          </a:p>
          <a:p>
            <a:r>
              <a:rPr lang="es-MX" sz="1600" dirty="0">
                <a:latin typeface="Courier" panose="02060409020205020404" pitchFamily="49" charset="0"/>
                <a:cs typeface="Aparajita" panose="020B0604020202020204" pitchFamily="34" charset="0"/>
              </a:rPr>
              <a:t>SUM2bit S0(A[0],B[0],</a:t>
            </a:r>
            <a:r>
              <a:rPr lang="es-MX" sz="1600" dirty="0" err="1">
                <a:latin typeface="Courier" panose="02060409020205020404" pitchFamily="49" charset="0"/>
                <a:cs typeface="Aparajita" panose="020B0604020202020204" pitchFamily="34" charset="0"/>
              </a:rPr>
              <a:t>Cin,F</a:t>
            </a:r>
            <a:r>
              <a:rPr lang="es-MX" sz="1600" dirty="0">
                <a:latin typeface="Courier" panose="02060409020205020404" pitchFamily="49" charset="0"/>
                <a:cs typeface="Aparajita" panose="020B0604020202020204" pitchFamily="34" charset="0"/>
              </a:rPr>
              <a:t>[0],</a:t>
            </a:r>
            <a:r>
              <a:rPr lang="es-MX" sz="1600" dirty="0" err="1">
                <a:latin typeface="Courier" panose="02060409020205020404" pitchFamily="49" charset="0"/>
                <a:cs typeface="Aparajita" panose="020B0604020202020204" pitchFamily="34" charset="0"/>
              </a:rPr>
              <a:t>Carry</a:t>
            </a:r>
            <a:r>
              <a:rPr lang="es-MX" sz="1600" dirty="0">
                <a:latin typeface="Courier" panose="02060409020205020404" pitchFamily="49" charset="0"/>
                <a:cs typeface="Aparajita" panose="020B0604020202020204" pitchFamily="34" charset="0"/>
              </a:rPr>
              <a:t>[0]);</a:t>
            </a:r>
          </a:p>
          <a:p>
            <a:r>
              <a:rPr lang="es-MX" sz="1600" dirty="0">
                <a:latin typeface="Courier" panose="02060409020205020404" pitchFamily="49" charset="0"/>
                <a:cs typeface="Aparajita" panose="020B0604020202020204" pitchFamily="34" charset="0"/>
              </a:rPr>
              <a:t>SUM2bit S1(A[1],B[1],</a:t>
            </a:r>
            <a:r>
              <a:rPr lang="es-MX" sz="1600" dirty="0" err="1">
                <a:latin typeface="Courier" panose="02060409020205020404" pitchFamily="49" charset="0"/>
                <a:cs typeface="Aparajita" panose="020B0604020202020204" pitchFamily="34" charset="0"/>
              </a:rPr>
              <a:t>Carry</a:t>
            </a:r>
            <a:r>
              <a:rPr lang="es-MX" sz="1600" dirty="0">
                <a:latin typeface="Courier" panose="02060409020205020404" pitchFamily="49" charset="0"/>
                <a:cs typeface="Aparajita" panose="020B0604020202020204" pitchFamily="34" charset="0"/>
              </a:rPr>
              <a:t>[0],F[1],</a:t>
            </a:r>
            <a:r>
              <a:rPr lang="es-MX" sz="1600" dirty="0" err="1">
                <a:latin typeface="Courier" panose="02060409020205020404" pitchFamily="49" charset="0"/>
                <a:cs typeface="Aparajita" panose="020B0604020202020204" pitchFamily="34" charset="0"/>
              </a:rPr>
              <a:t>Carry</a:t>
            </a:r>
            <a:r>
              <a:rPr lang="es-MX" sz="1600" dirty="0">
                <a:latin typeface="Courier" panose="02060409020205020404" pitchFamily="49" charset="0"/>
                <a:cs typeface="Aparajita" panose="020B0604020202020204" pitchFamily="34" charset="0"/>
              </a:rPr>
              <a:t>[1]);</a:t>
            </a:r>
          </a:p>
          <a:p>
            <a:r>
              <a:rPr lang="es-MX" sz="1600" dirty="0">
                <a:latin typeface="Courier" panose="02060409020205020404" pitchFamily="49" charset="0"/>
                <a:cs typeface="Aparajita" panose="020B0604020202020204" pitchFamily="34" charset="0"/>
              </a:rPr>
              <a:t>SUM2bit S2(A[2],B[2],</a:t>
            </a:r>
            <a:r>
              <a:rPr lang="es-MX" sz="1600" dirty="0" err="1">
                <a:latin typeface="Courier" panose="02060409020205020404" pitchFamily="49" charset="0"/>
                <a:cs typeface="Aparajita" panose="020B0604020202020204" pitchFamily="34" charset="0"/>
              </a:rPr>
              <a:t>Carry</a:t>
            </a:r>
            <a:r>
              <a:rPr lang="es-MX" sz="1600" dirty="0">
                <a:latin typeface="Courier" panose="02060409020205020404" pitchFamily="49" charset="0"/>
                <a:cs typeface="Aparajita" panose="020B0604020202020204" pitchFamily="34" charset="0"/>
              </a:rPr>
              <a:t>[1],F[2],</a:t>
            </a:r>
            <a:r>
              <a:rPr lang="es-MX" sz="1600" dirty="0" err="1">
                <a:latin typeface="Courier" panose="02060409020205020404" pitchFamily="49" charset="0"/>
                <a:cs typeface="Aparajita" panose="020B0604020202020204" pitchFamily="34" charset="0"/>
              </a:rPr>
              <a:t>Carry</a:t>
            </a:r>
            <a:r>
              <a:rPr lang="es-MX" sz="1600" dirty="0">
                <a:latin typeface="Courier" panose="02060409020205020404" pitchFamily="49" charset="0"/>
                <a:cs typeface="Aparajita" panose="020B0604020202020204" pitchFamily="34" charset="0"/>
              </a:rPr>
              <a:t>[2]);</a:t>
            </a:r>
          </a:p>
          <a:p>
            <a:r>
              <a:rPr lang="es-MX" sz="1600" dirty="0">
                <a:latin typeface="Courier" panose="02060409020205020404" pitchFamily="49" charset="0"/>
                <a:cs typeface="Aparajita" panose="020B0604020202020204" pitchFamily="34" charset="0"/>
              </a:rPr>
              <a:t>SUM2bit S3(A[3],B[3],</a:t>
            </a:r>
            <a:r>
              <a:rPr lang="es-MX" sz="1600" dirty="0" err="1">
                <a:latin typeface="Courier" panose="02060409020205020404" pitchFamily="49" charset="0"/>
                <a:cs typeface="Aparajita" panose="020B0604020202020204" pitchFamily="34" charset="0"/>
              </a:rPr>
              <a:t>Carry</a:t>
            </a:r>
            <a:r>
              <a:rPr lang="es-MX" sz="1600" dirty="0">
                <a:latin typeface="Courier" panose="02060409020205020404" pitchFamily="49" charset="0"/>
                <a:cs typeface="Aparajita" panose="020B0604020202020204" pitchFamily="34" charset="0"/>
              </a:rPr>
              <a:t>[2],F[3],</a:t>
            </a:r>
            <a:r>
              <a:rPr lang="es-MX" sz="1600" dirty="0" err="1">
                <a:latin typeface="Courier" panose="02060409020205020404" pitchFamily="49" charset="0"/>
                <a:cs typeface="Aparajita" panose="020B0604020202020204" pitchFamily="34" charset="0"/>
              </a:rPr>
              <a:t>Cout</a:t>
            </a:r>
            <a:r>
              <a:rPr lang="es-MX" sz="1600" dirty="0">
                <a:latin typeface="Courier" panose="02060409020205020404" pitchFamily="49" charset="0"/>
                <a:cs typeface="Aparajita" panose="020B0604020202020204" pitchFamily="34" charset="0"/>
              </a:rPr>
              <a:t>);</a:t>
            </a:r>
          </a:p>
          <a:p>
            <a:endParaRPr lang="es-MX" sz="1600" dirty="0">
              <a:latin typeface="Courier" panose="02060409020205020404" pitchFamily="49" charset="0"/>
              <a:cs typeface="Aparajita" panose="020B0604020202020204" pitchFamily="34" charset="0"/>
            </a:endParaRPr>
          </a:p>
          <a:p>
            <a:r>
              <a:rPr lang="es-MX" sz="1600" dirty="0" err="1">
                <a:latin typeface="Courier" panose="02060409020205020404" pitchFamily="49" charset="0"/>
                <a:cs typeface="Aparajita" panose="020B0604020202020204" pitchFamily="34" charset="0"/>
              </a:rPr>
              <a:t>endmodule</a:t>
            </a:r>
            <a:endParaRPr lang="es-MX" sz="1600" b="1" dirty="0">
              <a:solidFill>
                <a:srgbClr val="0070C0"/>
              </a:solidFill>
              <a:latin typeface="Courier" panose="02060409020205020404" pitchFamily="49" charset="0"/>
              <a:cs typeface="Aparajita" panose="020B0604020202020204" pitchFamily="34" charset="0"/>
            </a:endParaRPr>
          </a:p>
        </p:txBody>
      </p:sp>
      <p:sp>
        <p:nvSpPr>
          <p:cNvPr id="13" name="TextBox 22">
            <a:extLst>
              <a:ext uri="{FF2B5EF4-FFF2-40B4-BE49-F238E27FC236}">
                <a16:creationId xmlns:a16="http://schemas.microsoft.com/office/drawing/2014/main" id="{73E9B820-23B4-4D82-B1F2-B3B1D1310C09}"/>
              </a:ext>
            </a:extLst>
          </p:cNvPr>
          <p:cNvSpPr txBox="1"/>
          <p:nvPr/>
        </p:nvSpPr>
        <p:spPr>
          <a:xfrm>
            <a:off x="1361971" y="3247073"/>
            <a:ext cx="5468091" cy="2800767"/>
          </a:xfrm>
          <a:prstGeom prst="rect">
            <a:avLst/>
          </a:prstGeom>
          <a:noFill/>
          <a:ln>
            <a:solidFill>
              <a:schemeClr val="tx1"/>
            </a:solidFill>
            <a:prstDash val="lgDash"/>
          </a:ln>
        </p:spPr>
        <p:txBody>
          <a:bodyPr wrap="square" rtlCol="0">
            <a:spAutoFit/>
          </a:bodyPr>
          <a:lstStyle/>
          <a:p>
            <a:r>
              <a:rPr lang="es-MX" sz="1600" b="1" dirty="0">
                <a:latin typeface="Courier" panose="02060409020205020404" pitchFamily="49" charset="0"/>
                <a:cs typeface="Aparajita" panose="020B0604020202020204" pitchFamily="34" charset="0"/>
              </a:rPr>
              <a:t>Full </a:t>
            </a:r>
            <a:r>
              <a:rPr lang="es-MX" sz="1600" b="1" dirty="0" err="1">
                <a:latin typeface="Courier" panose="02060409020205020404" pitchFamily="49" charset="0"/>
                <a:cs typeface="Aparajita" panose="020B0604020202020204" pitchFamily="34" charset="0"/>
              </a:rPr>
              <a:t>Adder</a:t>
            </a:r>
            <a:r>
              <a:rPr lang="es-MX" sz="1600" b="1" dirty="0">
                <a:latin typeface="Courier" panose="02060409020205020404" pitchFamily="49" charset="0"/>
                <a:cs typeface="Aparajita" panose="020B0604020202020204" pitchFamily="34" charset="0"/>
              </a:rPr>
              <a:t> (2-bits)</a:t>
            </a:r>
          </a:p>
          <a:p>
            <a:endParaRPr lang="es-MX" sz="1600" dirty="0">
              <a:latin typeface="Courier" panose="02060409020205020404" pitchFamily="49" charset="0"/>
              <a:cs typeface="Aparajita" panose="020B0604020202020204" pitchFamily="34" charset="0"/>
            </a:endParaRPr>
          </a:p>
          <a:p>
            <a:r>
              <a:rPr lang="en-US" sz="1600" dirty="0">
                <a:latin typeface="Courier" panose="02060409020205020404" pitchFamily="49" charset="0"/>
                <a:cs typeface="Aparajita" panose="020B0604020202020204" pitchFamily="34" charset="0"/>
              </a:rPr>
              <a:t>module SUM2bit (</a:t>
            </a:r>
            <a:r>
              <a:rPr lang="en-US" sz="1600" dirty="0" err="1">
                <a:latin typeface="Courier" panose="02060409020205020404" pitchFamily="49" charset="0"/>
                <a:cs typeface="Aparajita" panose="020B0604020202020204" pitchFamily="34" charset="0"/>
              </a:rPr>
              <a:t>A,B,Cin,F,Cout</a:t>
            </a:r>
            <a:r>
              <a:rPr lang="en-US" sz="1600" dirty="0">
                <a:latin typeface="Courier" panose="02060409020205020404" pitchFamily="49" charset="0"/>
                <a:cs typeface="Aparajita" panose="020B0604020202020204" pitchFamily="34" charset="0"/>
              </a:rPr>
              <a:t>);</a:t>
            </a:r>
          </a:p>
          <a:p>
            <a:endParaRPr lang="en-US" sz="1600" dirty="0">
              <a:latin typeface="Courier" panose="02060409020205020404" pitchFamily="49" charset="0"/>
              <a:cs typeface="Aparajita" panose="020B0604020202020204" pitchFamily="34" charset="0"/>
            </a:endParaRPr>
          </a:p>
          <a:p>
            <a:r>
              <a:rPr lang="en-US" sz="1600" dirty="0">
                <a:latin typeface="Courier" panose="02060409020205020404" pitchFamily="49" charset="0"/>
                <a:cs typeface="Aparajita" panose="020B0604020202020204" pitchFamily="34" charset="0"/>
              </a:rPr>
              <a:t>input </a:t>
            </a:r>
            <a:r>
              <a:rPr lang="en-US" sz="1600" dirty="0" err="1">
                <a:latin typeface="Courier" panose="02060409020205020404" pitchFamily="49" charset="0"/>
                <a:cs typeface="Aparajita" panose="020B0604020202020204" pitchFamily="34" charset="0"/>
              </a:rPr>
              <a:t>A,B,Cin</a:t>
            </a:r>
            <a:r>
              <a:rPr lang="en-US" sz="1600" dirty="0">
                <a:latin typeface="Courier" panose="02060409020205020404" pitchFamily="49" charset="0"/>
                <a:cs typeface="Aparajita" panose="020B0604020202020204" pitchFamily="34" charset="0"/>
              </a:rPr>
              <a:t>;</a:t>
            </a:r>
          </a:p>
          <a:p>
            <a:r>
              <a:rPr lang="en-US" sz="1600" dirty="0">
                <a:latin typeface="Courier" panose="02060409020205020404" pitchFamily="49" charset="0"/>
                <a:cs typeface="Aparajita" panose="020B0604020202020204" pitchFamily="34" charset="0"/>
              </a:rPr>
              <a:t>output </a:t>
            </a:r>
            <a:r>
              <a:rPr lang="en-US" sz="1600" dirty="0" err="1">
                <a:latin typeface="Courier" panose="02060409020205020404" pitchFamily="49" charset="0"/>
                <a:cs typeface="Aparajita" panose="020B0604020202020204" pitchFamily="34" charset="0"/>
              </a:rPr>
              <a:t>F,Cout</a:t>
            </a:r>
            <a:r>
              <a:rPr lang="en-US" sz="1600" dirty="0">
                <a:latin typeface="Courier" panose="02060409020205020404" pitchFamily="49" charset="0"/>
                <a:cs typeface="Aparajita" panose="020B0604020202020204" pitchFamily="34" charset="0"/>
              </a:rPr>
              <a:t>;</a:t>
            </a:r>
          </a:p>
          <a:p>
            <a:endParaRPr lang="en-US" sz="1600" dirty="0">
              <a:latin typeface="Courier" panose="02060409020205020404" pitchFamily="49" charset="0"/>
              <a:cs typeface="Aparajita" panose="020B0604020202020204" pitchFamily="34" charset="0"/>
            </a:endParaRPr>
          </a:p>
          <a:p>
            <a:r>
              <a:rPr lang="en-US" sz="1600" dirty="0">
                <a:latin typeface="Courier" panose="02060409020205020404" pitchFamily="49" charset="0"/>
                <a:cs typeface="Aparajita" panose="020B0604020202020204" pitchFamily="34" charset="0"/>
              </a:rPr>
              <a:t>assign F = A + B + </a:t>
            </a:r>
            <a:r>
              <a:rPr lang="en-US" sz="1600" dirty="0" err="1">
                <a:latin typeface="Courier" panose="02060409020205020404" pitchFamily="49" charset="0"/>
                <a:cs typeface="Aparajita" panose="020B0604020202020204" pitchFamily="34" charset="0"/>
              </a:rPr>
              <a:t>Cin</a:t>
            </a:r>
            <a:r>
              <a:rPr lang="en-US" sz="1600" dirty="0">
                <a:latin typeface="Courier" panose="02060409020205020404" pitchFamily="49" charset="0"/>
                <a:cs typeface="Aparajita" panose="020B0604020202020204" pitchFamily="34" charset="0"/>
              </a:rPr>
              <a:t>;</a:t>
            </a:r>
          </a:p>
          <a:p>
            <a:r>
              <a:rPr lang="en-US" sz="1600" dirty="0">
                <a:latin typeface="Courier" panose="02060409020205020404" pitchFamily="49" charset="0"/>
                <a:cs typeface="Aparajita" panose="020B0604020202020204" pitchFamily="34" charset="0"/>
              </a:rPr>
              <a:t>assign </a:t>
            </a:r>
            <a:r>
              <a:rPr lang="en-US" sz="1600" dirty="0" err="1">
                <a:latin typeface="Courier" panose="02060409020205020404" pitchFamily="49" charset="0"/>
                <a:cs typeface="Aparajita" panose="020B0604020202020204" pitchFamily="34" charset="0"/>
              </a:rPr>
              <a:t>Cout</a:t>
            </a:r>
            <a:r>
              <a:rPr lang="en-US" sz="1600" dirty="0">
                <a:latin typeface="Courier" panose="02060409020205020404" pitchFamily="49" charset="0"/>
                <a:cs typeface="Aparajita" panose="020B0604020202020204" pitchFamily="34" charset="0"/>
              </a:rPr>
              <a:t> = (A*B) + ((A+B)*</a:t>
            </a:r>
            <a:r>
              <a:rPr lang="en-US" sz="1600" dirty="0" err="1">
                <a:latin typeface="Courier" panose="02060409020205020404" pitchFamily="49" charset="0"/>
                <a:cs typeface="Aparajita" panose="020B0604020202020204" pitchFamily="34" charset="0"/>
              </a:rPr>
              <a:t>Cin</a:t>
            </a:r>
            <a:r>
              <a:rPr lang="en-US" sz="1600" dirty="0">
                <a:latin typeface="Courier" panose="02060409020205020404" pitchFamily="49" charset="0"/>
                <a:cs typeface="Aparajita" panose="020B0604020202020204" pitchFamily="34" charset="0"/>
              </a:rPr>
              <a:t>);</a:t>
            </a:r>
          </a:p>
          <a:p>
            <a:endParaRPr lang="en-US" sz="1600" dirty="0">
              <a:latin typeface="Courier" panose="02060409020205020404" pitchFamily="49" charset="0"/>
              <a:cs typeface="Aparajita" panose="020B0604020202020204" pitchFamily="34" charset="0"/>
            </a:endParaRPr>
          </a:p>
          <a:p>
            <a:r>
              <a:rPr lang="en-US" sz="1600" dirty="0" err="1">
                <a:latin typeface="Courier" panose="02060409020205020404" pitchFamily="49" charset="0"/>
                <a:cs typeface="Aparajita" panose="020B0604020202020204" pitchFamily="34" charset="0"/>
              </a:rPr>
              <a:t>endmodule</a:t>
            </a:r>
            <a:endParaRPr lang="es-MX" sz="1600" dirty="0">
              <a:latin typeface="Courier" panose="02060409020205020404" pitchFamily="49" charset="0"/>
              <a:cs typeface="Aparajita" panose="020B0604020202020204" pitchFamily="34" charset="0"/>
            </a:endParaRPr>
          </a:p>
        </p:txBody>
      </p:sp>
      <p:pic>
        <p:nvPicPr>
          <p:cNvPr id="14" name="Imagen 13">
            <a:extLst>
              <a:ext uri="{FF2B5EF4-FFF2-40B4-BE49-F238E27FC236}">
                <a16:creationId xmlns:a16="http://schemas.microsoft.com/office/drawing/2014/main" id="{085ABF50-71A2-4D5E-B399-F4D8CA228FE2}"/>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348721" y="7374965"/>
            <a:ext cx="9337554" cy="1791869"/>
          </a:xfrm>
          <a:prstGeom prst="roundRect">
            <a:avLst>
              <a:gd name="adj" fmla="val 8594"/>
            </a:avLst>
          </a:prstGeom>
          <a:solidFill>
            <a:srgbClr val="FFFFFF">
              <a:shade val="85000"/>
            </a:srgbClr>
          </a:solidFill>
          <a:ln>
            <a:noFill/>
          </a:ln>
          <a:effectLst/>
        </p:spPr>
      </p:pic>
      <p:pic>
        <p:nvPicPr>
          <p:cNvPr id="15" name="Imagen 14">
            <a:extLst>
              <a:ext uri="{FF2B5EF4-FFF2-40B4-BE49-F238E27FC236}">
                <a16:creationId xmlns:a16="http://schemas.microsoft.com/office/drawing/2014/main" id="{EE27E58C-7B2C-415E-B60A-3E2C8F46275A}"/>
              </a:ext>
            </a:extLst>
          </p:cNvPr>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88728" y="7463495"/>
            <a:ext cx="4214578" cy="1703339"/>
          </a:xfrm>
          <a:prstGeom prst="roundRect">
            <a:avLst>
              <a:gd name="adj" fmla="val 8594"/>
            </a:avLst>
          </a:prstGeom>
          <a:noFill/>
          <a:ln>
            <a:noFill/>
          </a:ln>
          <a:effectLst/>
        </p:spPr>
      </p:pic>
    </p:spTree>
    <p:extLst>
      <p:ext uri="{BB962C8B-B14F-4D97-AF65-F5344CB8AC3E}">
        <p14:creationId xmlns:p14="http://schemas.microsoft.com/office/powerpoint/2010/main" val="313564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FFC000"/>
                </a:solidFill>
              </a:rPr>
              <a:t>HDL</a:t>
            </a:r>
            <a:r>
              <a:rPr lang="es-MX" dirty="0">
                <a:solidFill>
                  <a:srgbClr val="C00000"/>
                </a:solidFill>
              </a:rPr>
              <a:t> verilog</a:t>
            </a:r>
            <a:endParaRPr lang="es-MX" dirty="0"/>
          </a:p>
        </p:txBody>
      </p:sp>
      <p:sp>
        <p:nvSpPr>
          <p:cNvPr id="3" name="Subtítulo 2">
            <a:extLst>
              <a:ext uri="{FF2B5EF4-FFF2-40B4-BE49-F238E27FC236}">
                <a16:creationId xmlns:a16="http://schemas.microsoft.com/office/drawing/2014/main" id="{182CCA99-5180-BDB1-8519-C347B2F239FA}"/>
              </a:ext>
            </a:extLst>
          </p:cNvPr>
          <p:cNvSpPr>
            <a:spLocks noGrp="1"/>
          </p:cNvSpPr>
          <p:nvPr>
            <p:ph type="subTitle" idx="1"/>
          </p:nvPr>
        </p:nvSpPr>
        <p:spPr/>
        <p:txBody>
          <a:bodyPr/>
          <a:lstStyle/>
          <a:p>
            <a:r>
              <a:rPr lang="es-MX" dirty="0">
                <a:solidFill>
                  <a:srgbClr val="00B0F0"/>
                </a:solidFill>
              </a:rPr>
              <a:t>memorias</a:t>
            </a:r>
          </a:p>
        </p:txBody>
      </p:sp>
      <p:sp>
        <p:nvSpPr>
          <p:cNvPr id="6" name="Marcador de contenido 5">
            <a:extLst>
              <a:ext uri="{FF2B5EF4-FFF2-40B4-BE49-F238E27FC236}">
                <a16:creationId xmlns:a16="http://schemas.microsoft.com/office/drawing/2014/main" id="{BF971D1D-F371-1A16-6741-85173E79E62A}"/>
              </a:ext>
            </a:extLst>
          </p:cNvPr>
          <p:cNvSpPr>
            <a:spLocks noGrp="1"/>
          </p:cNvSpPr>
          <p:nvPr>
            <p:ph sz="quarter" idx="12"/>
          </p:nvPr>
        </p:nvSpPr>
        <p:spPr/>
        <p:txBody>
          <a:bodyPr/>
          <a:lstStyle/>
          <a:p>
            <a:pPr>
              <a:lnSpc>
                <a:spcPct val="90000"/>
              </a:lnSpc>
              <a:spcBef>
                <a:spcPct val="0"/>
              </a:spcBef>
              <a:defRPr/>
            </a:pPr>
            <a:r>
              <a:rPr lang="es-ES" altLang="es-MX" dirty="0">
                <a:solidFill>
                  <a:srgbClr val="002060"/>
                </a:solidFill>
              </a:rPr>
              <a:t>Una memoria está organizada como un arreglo bidimensional de celdas de memoria en el que se lee o escribe el contenido de una fila del arreglo</a:t>
            </a:r>
            <a:r>
              <a:rPr lang="es-MX" altLang="es-MX" dirty="0">
                <a:solidFill>
                  <a:srgbClr val="002060"/>
                </a:solidFill>
              </a:rPr>
              <a:t>.</a:t>
            </a:r>
          </a:p>
          <a:p>
            <a:pPr>
              <a:lnSpc>
                <a:spcPct val="90000"/>
              </a:lnSpc>
              <a:spcBef>
                <a:spcPct val="0"/>
              </a:spcBef>
              <a:defRPr/>
            </a:pPr>
            <a:endParaRPr lang="es-MX" altLang="es-MX" dirty="0">
              <a:solidFill>
                <a:srgbClr val="0070C0"/>
              </a:solidFill>
            </a:endParaRPr>
          </a:p>
          <a:p>
            <a:pPr>
              <a:lnSpc>
                <a:spcPct val="90000"/>
              </a:lnSpc>
              <a:spcBef>
                <a:spcPct val="0"/>
              </a:spcBef>
              <a:defRPr/>
            </a:pPr>
            <a:r>
              <a:rPr lang="en-US" altLang="es-MX" dirty="0">
                <a:solidFill>
                  <a:srgbClr val="0070C0"/>
                </a:solidFill>
              </a:rPr>
              <a:t>	</a:t>
            </a:r>
            <a:r>
              <a:rPr lang="en-US" altLang="es-MX" dirty="0">
                <a:solidFill>
                  <a:srgbClr val="002060"/>
                </a:solidFill>
              </a:rPr>
              <a:t>Address: </a:t>
            </a:r>
            <a:r>
              <a:rPr lang="es-MX" altLang="es-MX" dirty="0">
                <a:solidFill>
                  <a:srgbClr val="0070C0"/>
                </a:solidFill>
              </a:rPr>
              <a:t>Especifica la fila del arreglo que será leída o escrita.</a:t>
            </a:r>
          </a:p>
          <a:p>
            <a:pPr>
              <a:lnSpc>
                <a:spcPct val="90000"/>
              </a:lnSpc>
              <a:spcBef>
                <a:spcPct val="0"/>
              </a:spcBef>
              <a:defRPr/>
            </a:pPr>
            <a:r>
              <a:rPr lang="en-US" altLang="es-MX" dirty="0">
                <a:solidFill>
                  <a:srgbClr val="0070C0"/>
                </a:solidFill>
              </a:rPr>
              <a:t>	</a:t>
            </a:r>
            <a:r>
              <a:rPr lang="en-US" altLang="es-MX" dirty="0">
                <a:solidFill>
                  <a:srgbClr val="002060"/>
                </a:solidFill>
              </a:rPr>
              <a:t>Data: </a:t>
            </a:r>
            <a:r>
              <a:rPr lang="es-MX" altLang="es-MX" dirty="0">
                <a:solidFill>
                  <a:srgbClr val="0070C0"/>
                </a:solidFill>
              </a:rPr>
              <a:t>Representa el valor leído o escrito</a:t>
            </a:r>
            <a:r>
              <a:rPr lang="en-US" altLang="es-MX" dirty="0">
                <a:solidFill>
                  <a:srgbClr val="0070C0"/>
                </a:solidFill>
              </a:rPr>
              <a:t>.</a:t>
            </a:r>
          </a:p>
          <a:p>
            <a:pPr>
              <a:lnSpc>
                <a:spcPct val="90000"/>
              </a:lnSpc>
              <a:spcBef>
                <a:spcPct val="0"/>
              </a:spcBef>
              <a:defRPr/>
            </a:pPr>
            <a:r>
              <a:rPr lang="en-US" altLang="es-MX" dirty="0">
                <a:solidFill>
                  <a:srgbClr val="0070C0"/>
                </a:solidFill>
              </a:rPr>
              <a:t>	</a:t>
            </a:r>
            <a:r>
              <a:rPr lang="en-US" altLang="es-MX" dirty="0">
                <a:solidFill>
                  <a:srgbClr val="002060"/>
                </a:solidFill>
              </a:rPr>
              <a:t>depth: </a:t>
            </a:r>
            <a:r>
              <a:rPr lang="es-MX" altLang="es-MX" dirty="0">
                <a:solidFill>
                  <a:srgbClr val="0070C0"/>
                </a:solidFill>
              </a:rPr>
              <a:t>número de filas</a:t>
            </a:r>
          </a:p>
          <a:p>
            <a:pPr>
              <a:lnSpc>
                <a:spcPct val="90000"/>
              </a:lnSpc>
              <a:spcBef>
                <a:spcPct val="0"/>
              </a:spcBef>
              <a:defRPr/>
            </a:pPr>
            <a:r>
              <a:rPr lang="en-US" altLang="es-MX" dirty="0">
                <a:solidFill>
                  <a:srgbClr val="0070C0"/>
                </a:solidFill>
              </a:rPr>
              <a:t>	</a:t>
            </a:r>
            <a:r>
              <a:rPr lang="en-US" altLang="es-MX" dirty="0">
                <a:solidFill>
                  <a:srgbClr val="002060"/>
                </a:solidFill>
              </a:rPr>
              <a:t>width: </a:t>
            </a:r>
            <a:r>
              <a:rPr lang="es-MX" altLang="es-MX" dirty="0">
                <a:solidFill>
                  <a:srgbClr val="0070C0"/>
                </a:solidFill>
              </a:rPr>
              <a:t>número de columnas</a:t>
            </a:r>
          </a:p>
          <a:p>
            <a:endParaRPr lang="es-MX" dirty="0"/>
          </a:p>
        </p:txBody>
      </p:sp>
      <p:sp>
        <p:nvSpPr>
          <p:cNvPr id="10" name="Marcador de texto 9"/>
          <p:cNvSpPr>
            <a:spLocks noGrp="1"/>
          </p:cNvSpPr>
          <p:nvPr>
            <p:ph type="body" sz="quarter" idx="13"/>
          </p:nvPr>
        </p:nvSpPr>
        <p:spPr/>
        <p:txBody>
          <a:bodyPr>
            <a:normAutofit fontScale="25000" lnSpcReduction="20000"/>
          </a:bodyPr>
          <a:lstStyle/>
          <a:p>
            <a:pPr marL="342900" indent="-342900">
              <a:buFont typeface="Wingdings" panose="05000000000000000000" pitchFamily="2" charset="2"/>
              <a:buChar char="§"/>
              <a:defRPr/>
            </a:pPr>
            <a:endParaRPr lang="es-MX" altLang="es-MX" sz="2400" dirty="0">
              <a:latin typeface="Helvetica Condensed" panose="020B0606020202030204" pitchFamily="34" charset="0"/>
              <a:ea typeface="Roboto Condensed" panose="02000000000000000000" pitchFamily="2" charset="0"/>
            </a:endParaRPr>
          </a:p>
          <a:p>
            <a:pPr marL="342900" indent="-342900">
              <a:buFont typeface="Wingdings" panose="05000000000000000000" pitchFamily="2" charset="2"/>
              <a:buChar char="§"/>
              <a:defRPr/>
            </a:pPr>
            <a:endParaRPr lang="es-MX" altLang="es-MX" sz="2400" dirty="0">
              <a:latin typeface="Helvetica Condensed" panose="020B0606020202030204" pitchFamily="34" charset="0"/>
              <a:ea typeface="Roboto Condensed" panose="02000000000000000000" pitchFamily="2" charset="0"/>
            </a:endParaRPr>
          </a:p>
          <a:p>
            <a:pPr marL="342900" indent="-342900">
              <a:buFont typeface="Wingdings" panose="05000000000000000000" pitchFamily="2" charset="2"/>
              <a:buChar char="§"/>
              <a:defRPr/>
            </a:pPr>
            <a:endParaRPr lang="es-MX" altLang="es-MX" sz="2400" dirty="0">
              <a:latin typeface="Helvetica Condensed" panose="020B0606020202030204" pitchFamily="34" charset="0"/>
              <a:ea typeface="Roboto Condensed" panose="02000000000000000000" pitchFamily="2" charset="0"/>
            </a:endParaRPr>
          </a:p>
          <a:p>
            <a:pPr>
              <a:lnSpc>
                <a:spcPct val="110000"/>
              </a:lnSpc>
              <a:defRPr/>
            </a:pPr>
            <a:r>
              <a:rPr lang="es-MX" altLang="es-MX" sz="7500" dirty="0"/>
              <a:t>ARREGLOS DE REGISTROS</a:t>
            </a:r>
          </a:p>
          <a:p>
            <a:pPr marL="342900" indent="-342900">
              <a:buFont typeface="Wingdings" panose="05000000000000000000" pitchFamily="2" charset="2"/>
              <a:buChar char="§"/>
              <a:defRPr/>
            </a:pPr>
            <a:endParaRPr lang="es-MX" altLang="es-MX" sz="2400" dirty="0">
              <a:latin typeface="Helvetica Condensed" panose="020B0606020202030204" pitchFamily="34" charset="0"/>
              <a:ea typeface="Roboto Condensed" panose="02000000000000000000" pitchFamily="2" charset="0"/>
            </a:endParaRPr>
          </a:p>
          <a:p>
            <a:pPr marL="342900" indent="-342900">
              <a:buFont typeface="Wingdings" panose="05000000000000000000" pitchFamily="2" charset="2"/>
              <a:buChar char="§"/>
              <a:defRPr/>
            </a:pPr>
            <a:endParaRPr lang="es-MX" altLang="es-MX" sz="2400" dirty="0">
              <a:latin typeface="Helvetica Condensed" panose="020B0606020202030204" pitchFamily="34" charset="0"/>
              <a:ea typeface="Roboto Condensed" panose="02000000000000000000" pitchFamily="2" charset="0"/>
            </a:endParaRPr>
          </a:p>
          <a:p>
            <a:pPr>
              <a:defRPr/>
            </a:pPr>
            <a:endParaRPr lang="es-MX" altLang="es-MX" sz="2400" dirty="0">
              <a:latin typeface="Helvetica Condensed" panose="020B0606020202030204" pitchFamily="34" charset="0"/>
              <a:ea typeface="Roboto Condensed" panose="02000000000000000000" pitchFamily="2" charset="0"/>
            </a:endParaRPr>
          </a:p>
        </p:txBody>
      </p:sp>
      <p:sp>
        <p:nvSpPr>
          <p:cNvPr id="4" name="Marcador de número de diapositiva 3"/>
          <p:cNvSpPr>
            <a:spLocks noGrp="1"/>
          </p:cNvSpPr>
          <p:nvPr>
            <p:ph type="sldNum" sz="quarter" idx="4"/>
          </p:nvPr>
        </p:nvSpPr>
        <p:spPr/>
        <p:txBody>
          <a:bodyPr/>
          <a:lstStyle/>
          <a:p>
            <a:fld id="{DAEF4D36-AE85-49C9-90DE-66D02B257272}" type="slidenum">
              <a:rPr lang="en-US" smtClean="0">
                <a:solidFill>
                  <a:schemeClr val="bg1"/>
                </a:solidFill>
              </a:rPr>
              <a:pPr/>
              <a:t>22</a:t>
            </a:fld>
            <a:endParaRPr lang="en-US" dirty="0">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2323309899"/>
              </p:ext>
            </p:extLst>
          </p:nvPr>
        </p:nvGraphicFramePr>
        <p:xfrm>
          <a:off x="2908162" y="5996804"/>
          <a:ext cx="1620000" cy="201168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2620231872"/>
                    </a:ext>
                  </a:extLst>
                </a:gridCol>
                <a:gridCol w="540000">
                  <a:extLst>
                    <a:ext uri="{9D8B030D-6E8A-4147-A177-3AD203B41FA5}">
                      <a16:colId xmlns:a16="http://schemas.microsoft.com/office/drawing/2014/main" val="2891789745"/>
                    </a:ext>
                  </a:extLst>
                </a:gridCol>
                <a:gridCol w="540000">
                  <a:extLst>
                    <a:ext uri="{9D8B030D-6E8A-4147-A177-3AD203B41FA5}">
                      <a16:colId xmlns:a16="http://schemas.microsoft.com/office/drawing/2014/main" val="716289323"/>
                    </a:ext>
                  </a:extLst>
                </a:gridCol>
              </a:tblGrid>
              <a:tr h="502920">
                <a:tc>
                  <a:txBody>
                    <a:bodyPr/>
                    <a:lstStyle/>
                    <a:p>
                      <a:pPr algn="ctr"/>
                      <a:r>
                        <a:rPr lang="en-US" sz="1800" dirty="0">
                          <a:latin typeface="Cambria Math" panose="02040503050406030204" pitchFamily="18" charset="0"/>
                          <a:ea typeface="Cambria Math" panose="02040503050406030204" pitchFamily="18" charset="0"/>
                        </a:rPr>
                        <a:t>0</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tc>
                  <a:txBody>
                    <a:bodyPr/>
                    <a:lstStyle/>
                    <a:p>
                      <a:pPr algn="ctr"/>
                      <a:r>
                        <a:rPr lang="en-US" sz="1800" dirty="0">
                          <a:latin typeface="Cambria Math" panose="02040503050406030204" pitchFamily="18" charset="0"/>
                          <a:ea typeface="Cambria Math" panose="02040503050406030204" pitchFamily="18" charset="0"/>
                        </a:rPr>
                        <a:t>1</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tc>
                  <a:txBody>
                    <a:bodyPr/>
                    <a:lstStyle/>
                    <a:p>
                      <a:pPr algn="ctr"/>
                      <a:r>
                        <a:rPr lang="en-US" sz="1800" dirty="0">
                          <a:latin typeface="Cambria Math" panose="02040503050406030204" pitchFamily="18" charset="0"/>
                          <a:ea typeface="Cambria Math" panose="02040503050406030204" pitchFamily="18" charset="0"/>
                        </a:rPr>
                        <a:t>0</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extLst>
                  <a:ext uri="{0D108BD9-81ED-4DB2-BD59-A6C34878D82A}">
                    <a16:rowId xmlns:a16="http://schemas.microsoft.com/office/drawing/2014/main" val="3403610765"/>
                  </a:ext>
                </a:extLst>
              </a:tr>
              <a:tr h="502920">
                <a:tc>
                  <a:txBody>
                    <a:bodyPr/>
                    <a:lstStyle/>
                    <a:p>
                      <a:pPr algn="ctr"/>
                      <a:r>
                        <a:rPr lang="en-US" sz="1800" dirty="0">
                          <a:latin typeface="Cambria Math" panose="02040503050406030204" pitchFamily="18" charset="0"/>
                          <a:ea typeface="Cambria Math" panose="02040503050406030204" pitchFamily="18" charset="0"/>
                        </a:rPr>
                        <a:t>1</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tc>
                  <a:txBody>
                    <a:bodyPr/>
                    <a:lstStyle/>
                    <a:p>
                      <a:pPr algn="ctr"/>
                      <a:r>
                        <a:rPr lang="en-US" sz="1800" dirty="0">
                          <a:latin typeface="Cambria Math" panose="02040503050406030204" pitchFamily="18" charset="0"/>
                          <a:ea typeface="Cambria Math" panose="02040503050406030204" pitchFamily="18" charset="0"/>
                        </a:rPr>
                        <a:t>0</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tc>
                  <a:txBody>
                    <a:bodyPr/>
                    <a:lstStyle/>
                    <a:p>
                      <a:pPr algn="ctr"/>
                      <a:r>
                        <a:rPr lang="en-US" sz="1800" dirty="0">
                          <a:latin typeface="Cambria Math" panose="02040503050406030204" pitchFamily="18" charset="0"/>
                          <a:ea typeface="Cambria Math" panose="02040503050406030204" pitchFamily="18" charset="0"/>
                        </a:rPr>
                        <a:t>0</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extLst>
                  <a:ext uri="{0D108BD9-81ED-4DB2-BD59-A6C34878D82A}">
                    <a16:rowId xmlns:a16="http://schemas.microsoft.com/office/drawing/2014/main" val="2169789158"/>
                  </a:ext>
                </a:extLst>
              </a:tr>
              <a:tr h="502920">
                <a:tc>
                  <a:txBody>
                    <a:bodyPr/>
                    <a:lstStyle/>
                    <a:p>
                      <a:pPr algn="ctr"/>
                      <a:r>
                        <a:rPr lang="en-US" sz="1800" dirty="0">
                          <a:latin typeface="Cambria Math" panose="02040503050406030204" pitchFamily="18" charset="0"/>
                          <a:ea typeface="Cambria Math" panose="02040503050406030204" pitchFamily="18" charset="0"/>
                        </a:rPr>
                        <a:t>1</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tc>
                  <a:txBody>
                    <a:bodyPr/>
                    <a:lstStyle/>
                    <a:p>
                      <a:pPr algn="ctr"/>
                      <a:r>
                        <a:rPr lang="en-US" sz="1800" dirty="0">
                          <a:latin typeface="Cambria Math" panose="02040503050406030204" pitchFamily="18" charset="0"/>
                          <a:ea typeface="Cambria Math" panose="02040503050406030204" pitchFamily="18" charset="0"/>
                        </a:rPr>
                        <a:t>1</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tc>
                  <a:txBody>
                    <a:bodyPr/>
                    <a:lstStyle/>
                    <a:p>
                      <a:pPr algn="ctr"/>
                      <a:r>
                        <a:rPr lang="en-US" sz="1800" dirty="0">
                          <a:latin typeface="Cambria Math" panose="02040503050406030204" pitchFamily="18" charset="0"/>
                          <a:ea typeface="Cambria Math" panose="02040503050406030204" pitchFamily="18" charset="0"/>
                        </a:rPr>
                        <a:t>0</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extLst>
                  <a:ext uri="{0D108BD9-81ED-4DB2-BD59-A6C34878D82A}">
                    <a16:rowId xmlns:a16="http://schemas.microsoft.com/office/drawing/2014/main" val="1366611460"/>
                  </a:ext>
                </a:extLst>
              </a:tr>
              <a:tr h="502920">
                <a:tc>
                  <a:txBody>
                    <a:bodyPr/>
                    <a:lstStyle/>
                    <a:p>
                      <a:pPr algn="ctr"/>
                      <a:r>
                        <a:rPr lang="en-US" sz="1800" dirty="0">
                          <a:latin typeface="Cambria Math" panose="02040503050406030204" pitchFamily="18" charset="0"/>
                          <a:ea typeface="Cambria Math" panose="02040503050406030204" pitchFamily="18" charset="0"/>
                        </a:rPr>
                        <a:t>0</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tc>
                  <a:txBody>
                    <a:bodyPr/>
                    <a:lstStyle/>
                    <a:p>
                      <a:pPr algn="ctr"/>
                      <a:r>
                        <a:rPr lang="en-US" sz="1800" dirty="0">
                          <a:latin typeface="Cambria Math" panose="02040503050406030204" pitchFamily="18" charset="0"/>
                          <a:ea typeface="Cambria Math" panose="02040503050406030204" pitchFamily="18" charset="0"/>
                        </a:rPr>
                        <a:t>1</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tc>
                  <a:txBody>
                    <a:bodyPr/>
                    <a:lstStyle/>
                    <a:p>
                      <a:pPr algn="ctr"/>
                      <a:r>
                        <a:rPr lang="en-US" sz="1800" dirty="0">
                          <a:latin typeface="Cambria Math" panose="02040503050406030204" pitchFamily="18" charset="0"/>
                          <a:ea typeface="Cambria Math" panose="02040503050406030204" pitchFamily="18" charset="0"/>
                        </a:rPr>
                        <a:t>1</a:t>
                      </a:r>
                      <a:endParaRPr lang="es-MX" sz="1800" dirty="0">
                        <a:latin typeface="Cambria Math" panose="02040503050406030204" pitchFamily="18" charset="0"/>
                        <a:ea typeface="Cambria Math" panose="02040503050406030204" pitchFamily="18" charset="0"/>
                      </a:endParaRPr>
                    </a:p>
                  </a:txBody>
                  <a:tcPr anchor="ctr">
                    <a:solidFill>
                      <a:schemeClr val="bg1"/>
                    </a:solidFill>
                  </a:tcPr>
                </a:tc>
                <a:extLst>
                  <a:ext uri="{0D108BD9-81ED-4DB2-BD59-A6C34878D82A}">
                    <a16:rowId xmlns:a16="http://schemas.microsoft.com/office/drawing/2014/main" val="508635378"/>
                  </a:ext>
                </a:extLst>
              </a:tr>
            </a:tbl>
          </a:graphicData>
        </a:graphic>
      </p:graphicFrame>
      <mc:AlternateContent xmlns:mc="http://schemas.openxmlformats.org/markup-compatibility/2006" xmlns:a14="http://schemas.microsoft.com/office/drawing/2010/main">
        <mc:Choice Requires="a14">
          <p:sp>
            <p:nvSpPr>
              <p:cNvPr id="20" name="TextBox 67">
                <a:extLst>
                  <a:ext uri="{FF2B5EF4-FFF2-40B4-BE49-F238E27FC236}">
                    <a16:creationId xmlns:a16="http://schemas.microsoft.com/office/drawing/2014/main" id="{7E0BA7D7-9B2B-4C58-94D9-A0D28746B40C}"/>
                  </a:ext>
                </a:extLst>
              </p:cNvPr>
              <p:cNvSpPr txBox="1"/>
              <p:nvPr/>
            </p:nvSpPr>
            <p:spPr>
              <a:xfrm>
                <a:off x="2001654" y="5658250"/>
                <a:ext cx="90596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𝐴𝑑𝑑𝑟𝑒𝑠𝑠</m:t>
                      </m:r>
                    </m:oMath>
                  </m:oMathPara>
                </a14:m>
                <a:endParaRPr lang="es-MX" sz="1600" dirty="0">
                  <a:solidFill>
                    <a:prstClr val="black"/>
                  </a:solidFill>
                  <a:latin typeface="Helvetica Condensed" panose="020B0606020202030204" pitchFamily="34" charset="0"/>
                </a:endParaRPr>
              </a:p>
            </p:txBody>
          </p:sp>
        </mc:Choice>
        <mc:Fallback xmlns="">
          <p:sp>
            <p:nvSpPr>
              <p:cNvPr id="20"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2001654" y="5658250"/>
                <a:ext cx="905962" cy="338554"/>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TextBox 67">
                <a:extLst>
                  <a:ext uri="{FF2B5EF4-FFF2-40B4-BE49-F238E27FC236}">
                    <a16:creationId xmlns:a16="http://schemas.microsoft.com/office/drawing/2014/main" id="{7E0BA7D7-9B2B-4C58-94D9-A0D28746B40C}"/>
                  </a:ext>
                </a:extLst>
              </p:cNvPr>
              <p:cNvSpPr txBox="1"/>
              <p:nvPr/>
            </p:nvSpPr>
            <p:spPr>
              <a:xfrm>
                <a:off x="2908162" y="5658250"/>
                <a:ext cx="90596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𝐷𝑎𝑡𝑎</m:t>
                      </m:r>
                    </m:oMath>
                  </m:oMathPara>
                </a14:m>
                <a:endParaRPr lang="es-MX" sz="1600" dirty="0">
                  <a:solidFill>
                    <a:prstClr val="black"/>
                  </a:solidFill>
                  <a:latin typeface="Helvetica Condensed" panose="020B0606020202030204" pitchFamily="34" charset="0"/>
                </a:endParaRPr>
              </a:p>
            </p:txBody>
          </p:sp>
        </mc:Choice>
        <mc:Fallback xmlns="">
          <p:sp>
            <p:nvSpPr>
              <p:cNvPr id="21"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2908162" y="5658250"/>
                <a:ext cx="905962" cy="338554"/>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TextBox 67">
                <a:extLst>
                  <a:ext uri="{FF2B5EF4-FFF2-40B4-BE49-F238E27FC236}">
                    <a16:creationId xmlns:a16="http://schemas.microsoft.com/office/drawing/2014/main" id="{7E0BA7D7-9B2B-4C58-94D9-A0D28746B40C}"/>
                  </a:ext>
                </a:extLst>
              </p:cNvPr>
              <p:cNvSpPr txBox="1"/>
              <p:nvPr/>
            </p:nvSpPr>
            <p:spPr>
              <a:xfrm>
                <a:off x="3265181" y="8135890"/>
                <a:ext cx="905962" cy="584775"/>
              </a:xfrm>
              <a:prstGeom prst="rect">
                <a:avLst/>
              </a:prstGeom>
              <a:noFill/>
            </p:spPr>
            <p:txBody>
              <a:bodyPr wrap="square" rtlCol="0">
                <a:spAutoFit/>
              </a:bodyPr>
              <a:lstStyle/>
              <a:p>
                <a:pPr algn="ctr"/>
                <a:r>
                  <a:rPr lang="en-US" sz="1600" i="1" dirty="0">
                    <a:solidFill>
                      <a:prstClr val="black"/>
                    </a:solidFill>
                    <a:latin typeface="Cambria Math" panose="02040503050406030204" pitchFamily="18" charset="0"/>
                  </a:rPr>
                  <a:t>ancho</a:t>
                </a:r>
              </a:p>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m:t>
                      </m:r>
                      <m:r>
                        <a:rPr lang="en-US" sz="1600" i="1" dirty="0" smtClean="0">
                          <a:solidFill>
                            <a:prstClr val="black"/>
                          </a:solidFill>
                          <a:latin typeface="Cambria Math" panose="02040503050406030204" pitchFamily="18" charset="0"/>
                        </a:rPr>
                        <m:t>𝑤𝑖𝑑𝑡h</m:t>
                      </m:r>
                      <m:r>
                        <a:rPr lang="en-US" sz="1600" i="1" dirty="0" smtClean="0">
                          <a:solidFill>
                            <a:prstClr val="black"/>
                          </a:solidFill>
                          <a:latin typeface="Cambria Math" panose="02040503050406030204" pitchFamily="18" charset="0"/>
                        </a:rPr>
                        <m:t>)</m:t>
                      </m:r>
                    </m:oMath>
                  </m:oMathPara>
                </a14:m>
                <a:endParaRPr lang="es-MX" sz="1600" dirty="0">
                  <a:solidFill>
                    <a:prstClr val="black"/>
                  </a:solidFill>
                  <a:latin typeface="Helvetica Condensed" panose="020B0606020202030204" pitchFamily="34" charset="0"/>
                </a:endParaRPr>
              </a:p>
            </p:txBody>
          </p:sp>
        </mc:Choice>
        <mc:Fallback xmlns="">
          <p:sp>
            <p:nvSpPr>
              <p:cNvPr id="22"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3265181" y="8135890"/>
                <a:ext cx="905962" cy="584775"/>
              </a:xfrm>
              <a:prstGeom prst="rect">
                <a:avLst/>
              </a:prstGeom>
              <a:blipFill>
                <a:blip r:embed="rId5"/>
                <a:stretch>
                  <a:fillRect t="-4167" b="-6250"/>
                </a:stretch>
              </a:blipFill>
            </p:spPr>
            <p:txBody>
              <a:bodyPr/>
              <a:lstStyle/>
              <a:p>
                <a:r>
                  <a:rPr lang="es-MX">
                    <a:noFill/>
                  </a:rPr>
                  <a:t> </a:t>
                </a:r>
              </a:p>
            </p:txBody>
          </p:sp>
        </mc:Fallback>
      </mc:AlternateContent>
      <p:cxnSp>
        <p:nvCxnSpPr>
          <p:cNvPr id="5" name="Conector recto de flecha 4"/>
          <p:cNvCxnSpPr/>
          <p:nvPr/>
        </p:nvCxnSpPr>
        <p:spPr>
          <a:xfrm>
            <a:off x="2908162" y="8135890"/>
            <a:ext cx="16200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3" name="Conector recto de flecha 22"/>
          <p:cNvCxnSpPr/>
          <p:nvPr/>
        </p:nvCxnSpPr>
        <p:spPr>
          <a:xfrm>
            <a:off x="4679297" y="5996804"/>
            <a:ext cx="0" cy="201168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67">
                <a:extLst>
                  <a:ext uri="{FF2B5EF4-FFF2-40B4-BE49-F238E27FC236}">
                    <a16:creationId xmlns:a16="http://schemas.microsoft.com/office/drawing/2014/main" id="{7E0BA7D7-9B2B-4C58-94D9-A0D28746B40C}"/>
                  </a:ext>
                </a:extLst>
              </p:cNvPr>
              <p:cNvSpPr txBox="1"/>
              <p:nvPr/>
            </p:nvSpPr>
            <p:spPr>
              <a:xfrm>
                <a:off x="4761114" y="6833367"/>
                <a:ext cx="1305293" cy="584775"/>
              </a:xfrm>
              <a:prstGeom prst="rect">
                <a:avLst/>
              </a:prstGeom>
              <a:noFill/>
            </p:spPr>
            <p:txBody>
              <a:bodyPr wrap="square" rtlCol="0">
                <a:spAutoFit/>
              </a:bodyPr>
              <a:lstStyle/>
              <a:p>
                <a:r>
                  <a:rPr lang="es-MX" sz="1600" i="1" dirty="0">
                    <a:solidFill>
                      <a:prstClr val="black"/>
                    </a:solidFill>
                    <a:latin typeface="Cambria Math" panose="02040503050406030204" pitchFamily="18" charset="0"/>
                  </a:rPr>
                  <a:t>profundidad</a:t>
                </a:r>
              </a:p>
              <a:p>
                <a:pPr algn="ctr"/>
                <a14:m>
                  <m:oMath xmlns:m="http://schemas.openxmlformats.org/officeDocument/2006/math">
                    <m:r>
                      <a:rPr lang="en-US" sz="1600" i="1" dirty="0" smtClean="0">
                        <a:solidFill>
                          <a:prstClr val="black"/>
                        </a:solidFill>
                        <a:latin typeface="Cambria Math" panose="02040503050406030204" pitchFamily="18" charset="0"/>
                      </a:rPr>
                      <m:t>(</m:t>
                    </m:r>
                    <m:r>
                      <a:rPr lang="en-US" sz="1600" i="1" dirty="0" smtClean="0">
                        <a:solidFill>
                          <a:prstClr val="black"/>
                        </a:solidFill>
                        <a:latin typeface="Cambria Math" panose="02040503050406030204" pitchFamily="18" charset="0"/>
                      </a:rPr>
                      <m:t>𝑑𝑒𝑝𝑡h</m:t>
                    </m:r>
                  </m:oMath>
                </a14:m>
                <a:r>
                  <a:rPr lang="es-MX" sz="1600" dirty="0">
                    <a:solidFill>
                      <a:prstClr val="black"/>
                    </a:solidFill>
                    <a:latin typeface="Helvetica Condensed" panose="020B0606020202030204" pitchFamily="34" charset="0"/>
                  </a:rPr>
                  <a:t>)</a:t>
                </a:r>
              </a:p>
            </p:txBody>
          </p:sp>
        </mc:Choice>
        <mc:Fallback xmlns="">
          <p:sp>
            <p:nvSpPr>
              <p:cNvPr id="25"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4761114" y="6833367"/>
                <a:ext cx="1305293" cy="584775"/>
              </a:xfrm>
              <a:prstGeom prst="rect">
                <a:avLst/>
              </a:prstGeom>
              <a:blipFill>
                <a:blip r:embed="rId6"/>
                <a:stretch>
                  <a:fillRect l="-2336" t="-4167" b="-125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6" name="TextBox 67">
                <a:extLst>
                  <a:ext uri="{FF2B5EF4-FFF2-40B4-BE49-F238E27FC236}">
                    <a16:creationId xmlns:a16="http://schemas.microsoft.com/office/drawing/2014/main" id="{7E0BA7D7-9B2B-4C58-94D9-A0D28746B40C}"/>
                  </a:ext>
                </a:extLst>
              </p:cNvPr>
              <p:cNvSpPr txBox="1"/>
              <p:nvPr/>
            </p:nvSpPr>
            <p:spPr>
              <a:xfrm>
                <a:off x="2272882" y="5996804"/>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11</m:t>
                      </m:r>
                    </m:oMath>
                  </m:oMathPara>
                </a14:m>
                <a:endParaRPr lang="en-US" sz="1600" dirty="0">
                  <a:solidFill>
                    <a:prstClr val="black"/>
                  </a:solidFill>
                  <a:latin typeface="Helvetica Condensed" panose="020B0606020202030204" pitchFamily="34" charset="0"/>
                </a:endParaRPr>
              </a:p>
            </p:txBody>
          </p:sp>
        </mc:Choice>
        <mc:Fallback xmlns="">
          <p:sp>
            <p:nvSpPr>
              <p:cNvPr id="26"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2272882" y="5996804"/>
                <a:ext cx="635280" cy="338554"/>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TextBox 67">
                <a:extLst>
                  <a:ext uri="{FF2B5EF4-FFF2-40B4-BE49-F238E27FC236}">
                    <a16:creationId xmlns:a16="http://schemas.microsoft.com/office/drawing/2014/main" id="{7E0BA7D7-9B2B-4C58-94D9-A0D28746B40C}"/>
                  </a:ext>
                </a:extLst>
              </p:cNvPr>
              <p:cNvSpPr txBox="1"/>
              <p:nvPr/>
            </p:nvSpPr>
            <p:spPr>
              <a:xfrm>
                <a:off x="2272882" y="6574098"/>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10</m:t>
                      </m:r>
                    </m:oMath>
                  </m:oMathPara>
                </a14:m>
                <a:endParaRPr lang="en-US" sz="1600" dirty="0">
                  <a:solidFill>
                    <a:prstClr val="black"/>
                  </a:solidFill>
                  <a:latin typeface="Helvetica Condensed" panose="020B0606020202030204" pitchFamily="34" charset="0"/>
                </a:endParaRPr>
              </a:p>
            </p:txBody>
          </p:sp>
        </mc:Choice>
        <mc:Fallback xmlns="">
          <p:sp>
            <p:nvSpPr>
              <p:cNvPr id="27"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2272882" y="6574098"/>
                <a:ext cx="635280" cy="338554"/>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TextBox 67">
                <a:extLst>
                  <a:ext uri="{FF2B5EF4-FFF2-40B4-BE49-F238E27FC236}">
                    <a16:creationId xmlns:a16="http://schemas.microsoft.com/office/drawing/2014/main" id="{7E0BA7D7-9B2B-4C58-94D9-A0D28746B40C}"/>
                  </a:ext>
                </a:extLst>
              </p:cNvPr>
              <p:cNvSpPr txBox="1"/>
              <p:nvPr/>
            </p:nvSpPr>
            <p:spPr>
              <a:xfrm>
                <a:off x="2272882" y="7061689"/>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10</m:t>
                      </m:r>
                    </m:oMath>
                  </m:oMathPara>
                </a14:m>
                <a:endParaRPr lang="en-US" sz="1600" dirty="0">
                  <a:solidFill>
                    <a:prstClr val="black"/>
                  </a:solidFill>
                  <a:latin typeface="Helvetica Condensed" panose="020B0606020202030204" pitchFamily="34" charset="0"/>
                </a:endParaRPr>
              </a:p>
            </p:txBody>
          </p:sp>
        </mc:Choice>
        <mc:Fallback xmlns="">
          <p:sp>
            <p:nvSpPr>
              <p:cNvPr id="28"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2272882" y="7061689"/>
                <a:ext cx="635280" cy="338554"/>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TextBox 67">
                <a:extLst>
                  <a:ext uri="{FF2B5EF4-FFF2-40B4-BE49-F238E27FC236}">
                    <a16:creationId xmlns:a16="http://schemas.microsoft.com/office/drawing/2014/main" id="{7E0BA7D7-9B2B-4C58-94D9-A0D28746B40C}"/>
                  </a:ext>
                </a:extLst>
              </p:cNvPr>
              <p:cNvSpPr txBox="1"/>
              <p:nvPr/>
            </p:nvSpPr>
            <p:spPr>
              <a:xfrm>
                <a:off x="2272882" y="7549280"/>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00</m:t>
                      </m:r>
                    </m:oMath>
                  </m:oMathPara>
                </a14:m>
                <a:endParaRPr lang="en-US" sz="1600" dirty="0">
                  <a:solidFill>
                    <a:prstClr val="black"/>
                  </a:solidFill>
                  <a:latin typeface="Helvetica Condensed" panose="020B0606020202030204" pitchFamily="34" charset="0"/>
                </a:endParaRPr>
              </a:p>
            </p:txBody>
          </p:sp>
        </mc:Choice>
        <mc:Fallback xmlns="">
          <p:sp>
            <p:nvSpPr>
              <p:cNvPr id="29"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2272882" y="7549280"/>
                <a:ext cx="635280" cy="338554"/>
              </a:xfrm>
              <a:prstGeom prst="rect">
                <a:avLst/>
              </a:prstGeom>
              <a:blipFill>
                <a:blip r:embed="rId10"/>
                <a:stretch>
                  <a:fillRect/>
                </a:stretch>
              </a:blipFill>
            </p:spPr>
            <p:txBody>
              <a:bodyPr/>
              <a:lstStyle/>
              <a:p>
                <a:r>
                  <a:rPr lang="es-MX">
                    <a:noFill/>
                  </a:rPr>
                  <a:t> </a:t>
                </a:r>
              </a:p>
            </p:txBody>
          </p:sp>
        </mc:Fallback>
      </mc:AlternateContent>
      <p:sp>
        <p:nvSpPr>
          <p:cNvPr id="30" name="Rectangle 31"/>
          <p:cNvSpPr/>
          <p:nvPr/>
        </p:nvSpPr>
        <p:spPr>
          <a:xfrm>
            <a:off x="2741772" y="5286770"/>
            <a:ext cx="1952779" cy="307777"/>
          </a:xfrm>
          <a:prstGeom prst="rect">
            <a:avLst/>
          </a:prstGeom>
        </p:spPr>
        <p:txBody>
          <a:bodyPr wrap="none">
            <a:spAutoFit/>
          </a:bodyPr>
          <a:lstStyle/>
          <a:p>
            <a:r>
              <a:rPr lang="es-MX" sz="1400" b="1" dirty="0">
                <a:solidFill>
                  <a:prstClr val="black"/>
                </a:solidFill>
                <a:latin typeface="Helvetica Condensed" panose="020B0606020202030204" pitchFamily="34" charset="0"/>
                <a:cs typeface="Aparajita" panose="020B0604020202020204" pitchFamily="34" charset="0"/>
              </a:rPr>
              <a:t>Arreglo de memoria 4x3</a:t>
            </a:r>
          </a:p>
        </p:txBody>
      </p:sp>
      <p:cxnSp>
        <p:nvCxnSpPr>
          <p:cNvPr id="24" name="Conector recto 23"/>
          <p:cNvCxnSpPr/>
          <p:nvPr/>
        </p:nvCxnSpPr>
        <p:spPr>
          <a:xfrm>
            <a:off x="11746496" y="4204315"/>
            <a:ext cx="5400000" cy="0"/>
          </a:xfrm>
          <a:prstGeom prst="line">
            <a:avLst/>
          </a:prstGeom>
        </p:spPr>
        <p:style>
          <a:lnRef idx="2">
            <a:schemeClr val="dk1"/>
          </a:lnRef>
          <a:fillRef idx="0">
            <a:schemeClr val="dk1"/>
          </a:fillRef>
          <a:effectRef idx="1">
            <a:schemeClr val="dk1"/>
          </a:effectRef>
          <a:fontRef idx="minor">
            <a:schemeClr val="tx1"/>
          </a:fontRef>
        </p:style>
      </p:cxnSp>
      <p:cxnSp>
        <p:nvCxnSpPr>
          <p:cNvPr id="33" name="Conector recto 32"/>
          <p:cNvCxnSpPr/>
          <p:nvPr/>
        </p:nvCxnSpPr>
        <p:spPr>
          <a:xfrm>
            <a:off x="11746496" y="5092453"/>
            <a:ext cx="5400000" cy="0"/>
          </a:xfrm>
          <a:prstGeom prst="line">
            <a:avLst/>
          </a:prstGeom>
        </p:spPr>
        <p:style>
          <a:lnRef idx="2">
            <a:schemeClr val="dk1"/>
          </a:lnRef>
          <a:fillRef idx="0">
            <a:schemeClr val="dk1"/>
          </a:fillRef>
          <a:effectRef idx="1">
            <a:schemeClr val="dk1"/>
          </a:effectRef>
          <a:fontRef idx="minor">
            <a:schemeClr val="tx1"/>
          </a:fontRef>
        </p:style>
      </p:cxnSp>
      <p:sp>
        <p:nvSpPr>
          <p:cNvPr id="31" name="Rectángulo 30"/>
          <p:cNvSpPr/>
          <p:nvPr/>
        </p:nvSpPr>
        <p:spPr>
          <a:xfrm>
            <a:off x="10564708" y="3426213"/>
            <a:ext cx="1181788" cy="41693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r"/>
            <a:endParaRPr lang="en-US" sz="1600" dirty="0">
              <a:solidFill>
                <a:prstClr val="black"/>
              </a:solidFill>
              <a:latin typeface="Cambria Math" panose="02040503050406030204" pitchFamily="18" charset="0"/>
              <a:ea typeface="Cambria Math" panose="02040503050406030204" pitchFamily="18" charset="0"/>
            </a:endParaRPr>
          </a:p>
          <a:p>
            <a:pPr algn="r"/>
            <a:endParaRPr lang="en-US" sz="1600" dirty="0">
              <a:solidFill>
                <a:prstClr val="black"/>
              </a:solidFill>
              <a:latin typeface="Cambria Math" panose="02040503050406030204" pitchFamily="18" charset="0"/>
              <a:ea typeface="Cambria Math" panose="02040503050406030204" pitchFamily="18" charset="0"/>
            </a:endParaRPr>
          </a:p>
          <a:p>
            <a:pPr algn="r"/>
            <a:r>
              <a:rPr lang="en-US" sz="1600" dirty="0">
                <a:solidFill>
                  <a:prstClr val="black"/>
                </a:solidFill>
                <a:latin typeface="Cambria Math" panose="02040503050406030204" pitchFamily="18" charset="0"/>
                <a:ea typeface="Cambria Math" panose="02040503050406030204" pitchFamily="18" charset="0"/>
              </a:rPr>
              <a:t>11</a:t>
            </a:r>
          </a:p>
          <a:p>
            <a:pPr algn="r"/>
            <a:endParaRPr lang="en-US" sz="1600" dirty="0">
              <a:solidFill>
                <a:prstClr val="black"/>
              </a:solidFill>
              <a:latin typeface="Cambria Math" panose="02040503050406030204" pitchFamily="18" charset="0"/>
              <a:ea typeface="Cambria Math" panose="02040503050406030204" pitchFamily="18" charset="0"/>
            </a:endParaRPr>
          </a:p>
          <a:p>
            <a:pPr algn="r"/>
            <a:endParaRPr lang="en-US" sz="1600" dirty="0">
              <a:solidFill>
                <a:prstClr val="black"/>
              </a:solidFill>
              <a:latin typeface="Cambria Math" panose="02040503050406030204" pitchFamily="18" charset="0"/>
              <a:ea typeface="Cambria Math" panose="02040503050406030204" pitchFamily="18" charset="0"/>
            </a:endParaRPr>
          </a:p>
          <a:p>
            <a:pPr algn="r"/>
            <a:endParaRPr lang="en-US" sz="1600" dirty="0">
              <a:solidFill>
                <a:prstClr val="black"/>
              </a:solidFill>
              <a:latin typeface="Cambria Math" panose="02040503050406030204" pitchFamily="18" charset="0"/>
              <a:ea typeface="Cambria Math" panose="02040503050406030204" pitchFamily="18" charset="0"/>
            </a:endParaRPr>
          </a:p>
          <a:p>
            <a:pPr algn="r"/>
            <a:r>
              <a:rPr lang="en-US" sz="1600" dirty="0">
                <a:solidFill>
                  <a:prstClr val="black"/>
                </a:solidFill>
                <a:latin typeface="Cambria Math" panose="02040503050406030204" pitchFamily="18" charset="0"/>
                <a:ea typeface="Cambria Math" panose="02040503050406030204" pitchFamily="18" charset="0"/>
              </a:rPr>
              <a:t>10</a:t>
            </a:r>
          </a:p>
          <a:p>
            <a:pPr algn="r"/>
            <a:endParaRPr lang="en-US" sz="1600" dirty="0">
              <a:solidFill>
                <a:prstClr val="black"/>
              </a:solidFill>
              <a:latin typeface="Cambria Math" panose="02040503050406030204" pitchFamily="18" charset="0"/>
              <a:ea typeface="Cambria Math" panose="02040503050406030204" pitchFamily="18" charset="0"/>
            </a:endParaRPr>
          </a:p>
          <a:p>
            <a:pPr algn="r"/>
            <a:endParaRPr lang="en-US" sz="1600" dirty="0">
              <a:solidFill>
                <a:prstClr val="black"/>
              </a:solidFill>
              <a:latin typeface="Cambria Math" panose="02040503050406030204" pitchFamily="18" charset="0"/>
              <a:ea typeface="Cambria Math" panose="02040503050406030204" pitchFamily="18" charset="0"/>
            </a:endParaRPr>
          </a:p>
          <a:p>
            <a:pPr algn="r"/>
            <a:endParaRPr lang="en-US" sz="1600" dirty="0">
              <a:solidFill>
                <a:prstClr val="black"/>
              </a:solidFill>
              <a:latin typeface="Cambria Math" panose="02040503050406030204" pitchFamily="18" charset="0"/>
              <a:ea typeface="Cambria Math" panose="02040503050406030204" pitchFamily="18" charset="0"/>
            </a:endParaRPr>
          </a:p>
          <a:p>
            <a:pPr algn="r"/>
            <a:r>
              <a:rPr lang="en-US" sz="1600" dirty="0">
                <a:solidFill>
                  <a:prstClr val="black"/>
                </a:solidFill>
                <a:latin typeface="Cambria Math" panose="02040503050406030204" pitchFamily="18" charset="0"/>
                <a:ea typeface="Cambria Math" panose="02040503050406030204" pitchFamily="18" charset="0"/>
              </a:rPr>
              <a:t>01</a:t>
            </a:r>
          </a:p>
          <a:p>
            <a:pPr algn="r"/>
            <a:endParaRPr lang="en-US" sz="1600" dirty="0">
              <a:solidFill>
                <a:prstClr val="black"/>
              </a:solidFill>
              <a:latin typeface="Cambria Math" panose="02040503050406030204" pitchFamily="18" charset="0"/>
              <a:ea typeface="Cambria Math" panose="02040503050406030204" pitchFamily="18" charset="0"/>
            </a:endParaRPr>
          </a:p>
          <a:p>
            <a:pPr algn="r"/>
            <a:endParaRPr lang="en-US" sz="1600" dirty="0">
              <a:solidFill>
                <a:prstClr val="black"/>
              </a:solidFill>
              <a:latin typeface="Cambria Math" panose="02040503050406030204" pitchFamily="18" charset="0"/>
              <a:ea typeface="Cambria Math" panose="02040503050406030204" pitchFamily="18" charset="0"/>
            </a:endParaRPr>
          </a:p>
          <a:p>
            <a:pPr algn="r"/>
            <a:endParaRPr lang="en-US" sz="1600" dirty="0">
              <a:solidFill>
                <a:prstClr val="black"/>
              </a:solidFill>
              <a:latin typeface="Cambria Math" panose="02040503050406030204" pitchFamily="18" charset="0"/>
              <a:ea typeface="Cambria Math" panose="02040503050406030204" pitchFamily="18" charset="0"/>
            </a:endParaRPr>
          </a:p>
          <a:p>
            <a:pPr algn="r"/>
            <a:r>
              <a:rPr lang="en-US" sz="1600" dirty="0">
                <a:solidFill>
                  <a:prstClr val="black"/>
                </a:solidFill>
                <a:latin typeface="Cambria Math" panose="02040503050406030204" pitchFamily="18" charset="0"/>
                <a:ea typeface="Cambria Math" panose="02040503050406030204" pitchFamily="18" charset="0"/>
              </a:rPr>
              <a:t>00</a:t>
            </a:r>
            <a:endParaRPr lang="en-US" sz="1600" b="1" dirty="0">
              <a:solidFill>
                <a:prstClr val="black"/>
              </a:solidFill>
              <a:latin typeface="Cambria Math" panose="02040503050406030204" pitchFamily="18" charset="0"/>
              <a:ea typeface="Cambria Math" panose="02040503050406030204" pitchFamily="18" charset="0"/>
            </a:endParaRPr>
          </a:p>
          <a:p>
            <a:pPr algn="ctr"/>
            <a:r>
              <a:rPr lang="en-US" sz="1600" b="1" dirty="0">
                <a:solidFill>
                  <a:prstClr val="black"/>
                </a:solidFill>
                <a:latin typeface="Cambria Math" panose="02040503050406030204" pitchFamily="18" charset="0"/>
                <a:ea typeface="Cambria Math" panose="02040503050406030204" pitchFamily="18" charset="0"/>
              </a:rPr>
              <a:t>2:4</a:t>
            </a:r>
          </a:p>
          <a:p>
            <a:pPr algn="ctr"/>
            <a:r>
              <a:rPr lang="en-US" sz="1600" b="1" dirty="0">
                <a:solidFill>
                  <a:prstClr val="black"/>
                </a:solidFill>
                <a:latin typeface="Cambria Math" panose="02040503050406030204" pitchFamily="18" charset="0"/>
                <a:ea typeface="Cambria Math" panose="02040503050406030204" pitchFamily="18" charset="0"/>
              </a:rPr>
              <a:t>Decoder</a:t>
            </a:r>
          </a:p>
        </p:txBody>
      </p:sp>
      <mc:AlternateContent xmlns:mc="http://schemas.openxmlformats.org/markup-compatibility/2006" xmlns:a14="http://schemas.microsoft.com/office/drawing/2010/main">
        <mc:Choice Requires="a14">
          <p:sp>
            <p:nvSpPr>
              <p:cNvPr id="40" name="TextBox 67">
                <a:extLst>
                  <a:ext uri="{FF2B5EF4-FFF2-40B4-BE49-F238E27FC236}">
                    <a16:creationId xmlns:a16="http://schemas.microsoft.com/office/drawing/2014/main" id="{7E0BA7D7-9B2B-4C58-94D9-A0D28746B40C}"/>
                  </a:ext>
                </a:extLst>
              </p:cNvPr>
              <p:cNvSpPr txBox="1"/>
              <p:nvPr/>
            </p:nvSpPr>
            <p:spPr>
              <a:xfrm>
                <a:off x="11746496" y="3891395"/>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𝑤𝑜𝑟𝑑𝑙𝑖𝑛𝑒</m:t>
                      </m:r>
                      <m:r>
                        <a:rPr lang="en-US" sz="1600" i="1" baseline="-25000" dirty="0" smtClean="0">
                          <a:solidFill>
                            <a:prstClr val="black"/>
                          </a:solidFill>
                          <a:latin typeface="Cambria Math" panose="02040503050406030204" pitchFamily="18" charset="0"/>
                        </a:rPr>
                        <m:t>3</m:t>
                      </m:r>
                    </m:oMath>
                  </m:oMathPara>
                </a14:m>
                <a:endParaRPr lang="es-MX" sz="1600" baseline="-25000" dirty="0">
                  <a:solidFill>
                    <a:prstClr val="black"/>
                  </a:solidFill>
                  <a:latin typeface="Helvetica Condensed" panose="020B0606020202030204" pitchFamily="34" charset="0"/>
                </a:endParaRPr>
              </a:p>
            </p:txBody>
          </p:sp>
        </mc:Choice>
        <mc:Fallback xmlns="">
          <p:sp>
            <p:nvSpPr>
              <p:cNvPr id="40"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1746496" y="3891395"/>
                <a:ext cx="1278456" cy="338554"/>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1" name="TextBox 67">
                <a:extLst>
                  <a:ext uri="{FF2B5EF4-FFF2-40B4-BE49-F238E27FC236}">
                    <a16:creationId xmlns:a16="http://schemas.microsoft.com/office/drawing/2014/main" id="{7E0BA7D7-9B2B-4C58-94D9-A0D28746B40C}"/>
                  </a:ext>
                </a:extLst>
              </p:cNvPr>
              <p:cNvSpPr txBox="1"/>
              <p:nvPr/>
            </p:nvSpPr>
            <p:spPr>
              <a:xfrm>
                <a:off x="11746496" y="4770113"/>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𝑤𝑜𝑟𝑑𝑙𝑖𝑛𝑒</m:t>
                      </m:r>
                      <m:r>
                        <a:rPr lang="en-US" sz="1600" i="1" baseline="-25000" dirty="0" smtClean="0">
                          <a:solidFill>
                            <a:prstClr val="black"/>
                          </a:solidFill>
                          <a:latin typeface="Cambria Math" panose="02040503050406030204" pitchFamily="18" charset="0"/>
                        </a:rPr>
                        <m:t>2</m:t>
                      </m:r>
                    </m:oMath>
                  </m:oMathPara>
                </a14:m>
                <a:endParaRPr lang="es-MX" sz="1600" baseline="-25000" dirty="0">
                  <a:solidFill>
                    <a:prstClr val="black"/>
                  </a:solidFill>
                  <a:latin typeface="Helvetica Condensed" panose="020B0606020202030204" pitchFamily="34" charset="0"/>
                </a:endParaRPr>
              </a:p>
            </p:txBody>
          </p:sp>
        </mc:Choice>
        <mc:Fallback xmlns="">
          <p:sp>
            <p:nvSpPr>
              <p:cNvPr id="41"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1746496" y="4770113"/>
                <a:ext cx="1278456" cy="338554"/>
              </a:xfrm>
              <a:prstGeom prst="rect">
                <a:avLst/>
              </a:prstGeom>
              <a:blipFill>
                <a:blip r:embed="rId12"/>
                <a:stretch>
                  <a:fillRect/>
                </a:stretch>
              </a:blipFill>
            </p:spPr>
            <p:txBody>
              <a:bodyPr/>
              <a:lstStyle/>
              <a:p>
                <a:r>
                  <a:rPr lang="es-MX">
                    <a:noFill/>
                  </a:rPr>
                  <a:t> </a:t>
                </a:r>
              </a:p>
            </p:txBody>
          </p:sp>
        </mc:Fallback>
      </mc:AlternateContent>
      <p:cxnSp>
        <p:nvCxnSpPr>
          <p:cNvPr id="44" name="Conector recto 43"/>
          <p:cNvCxnSpPr/>
          <p:nvPr/>
        </p:nvCxnSpPr>
        <p:spPr>
          <a:xfrm>
            <a:off x="11746496" y="5996804"/>
            <a:ext cx="540000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6" name="TextBox 67">
                <a:extLst>
                  <a:ext uri="{FF2B5EF4-FFF2-40B4-BE49-F238E27FC236}">
                    <a16:creationId xmlns:a16="http://schemas.microsoft.com/office/drawing/2014/main" id="{7E0BA7D7-9B2B-4C58-94D9-A0D28746B40C}"/>
                  </a:ext>
                </a:extLst>
              </p:cNvPr>
              <p:cNvSpPr txBox="1"/>
              <p:nvPr/>
            </p:nvSpPr>
            <p:spPr>
              <a:xfrm>
                <a:off x="11746496" y="5674464"/>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𝑤𝑜𝑟𝑑𝑙𝑖𝑛𝑒</m:t>
                      </m:r>
                      <m:r>
                        <a:rPr lang="es-MX" sz="1600" b="0" i="1" baseline="-25000" dirty="0" smtClean="0">
                          <a:solidFill>
                            <a:prstClr val="black"/>
                          </a:solidFill>
                          <a:latin typeface="Cambria Math" panose="02040503050406030204" pitchFamily="18" charset="0"/>
                        </a:rPr>
                        <m:t>1</m:t>
                      </m:r>
                    </m:oMath>
                  </m:oMathPara>
                </a14:m>
                <a:endParaRPr lang="es-MX" sz="1600" baseline="-25000" dirty="0">
                  <a:solidFill>
                    <a:prstClr val="black"/>
                  </a:solidFill>
                  <a:latin typeface="Helvetica Condensed" panose="020B0606020202030204" pitchFamily="34" charset="0"/>
                </a:endParaRPr>
              </a:p>
            </p:txBody>
          </p:sp>
        </mc:Choice>
        <mc:Fallback xmlns="">
          <p:sp>
            <p:nvSpPr>
              <p:cNvPr id="46"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1746496" y="5674464"/>
                <a:ext cx="1278456" cy="338554"/>
              </a:xfrm>
              <a:prstGeom prst="rect">
                <a:avLst/>
              </a:prstGeom>
              <a:blipFill>
                <a:blip r:embed="rId13"/>
                <a:stretch>
                  <a:fillRect/>
                </a:stretch>
              </a:blipFill>
            </p:spPr>
            <p:txBody>
              <a:bodyPr/>
              <a:lstStyle/>
              <a:p>
                <a:r>
                  <a:rPr lang="es-MX">
                    <a:noFill/>
                  </a:rPr>
                  <a:t> </a:t>
                </a:r>
              </a:p>
            </p:txBody>
          </p:sp>
        </mc:Fallback>
      </mc:AlternateContent>
      <p:cxnSp>
        <p:nvCxnSpPr>
          <p:cNvPr id="47" name="Conector recto 46"/>
          <p:cNvCxnSpPr/>
          <p:nvPr/>
        </p:nvCxnSpPr>
        <p:spPr>
          <a:xfrm>
            <a:off x="11746496" y="6879210"/>
            <a:ext cx="540000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9" name="TextBox 67">
                <a:extLst>
                  <a:ext uri="{FF2B5EF4-FFF2-40B4-BE49-F238E27FC236}">
                    <a16:creationId xmlns:a16="http://schemas.microsoft.com/office/drawing/2014/main" id="{7E0BA7D7-9B2B-4C58-94D9-A0D28746B40C}"/>
                  </a:ext>
                </a:extLst>
              </p:cNvPr>
              <p:cNvSpPr txBox="1"/>
              <p:nvPr/>
            </p:nvSpPr>
            <p:spPr>
              <a:xfrm>
                <a:off x="11746496" y="6556870"/>
                <a:ext cx="1278456" cy="338554"/>
              </a:xfrm>
              <a:prstGeom prst="rect">
                <a:avLst/>
              </a:prstGeom>
              <a:noFill/>
            </p:spPr>
            <p:txBody>
              <a:bodyPr wrap="square" rtlCol="0">
                <a:spAutoFit/>
              </a:bodyPr>
              <a:lstStyle/>
              <a:p>
                <a14:m>
                  <m:oMath xmlns:m="http://schemas.openxmlformats.org/officeDocument/2006/math">
                    <m:r>
                      <a:rPr lang="en-US" sz="1600" i="1" dirty="0" smtClean="0">
                        <a:solidFill>
                          <a:prstClr val="black"/>
                        </a:solidFill>
                        <a:latin typeface="Cambria Math" panose="02040503050406030204" pitchFamily="18" charset="0"/>
                      </a:rPr>
                      <m:t>𝑤𝑜𝑟𝑑𝑙𝑖𝑛𝑒</m:t>
                    </m:r>
                  </m:oMath>
                </a14:m>
                <a:r>
                  <a:rPr lang="es-MX" sz="1600" baseline="-25000" dirty="0">
                    <a:solidFill>
                      <a:prstClr val="black"/>
                    </a:solidFill>
                    <a:latin typeface="Helvetica Condensed" panose="020B0606020202030204" pitchFamily="34" charset="0"/>
                  </a:rPr>
                  <a:t>0</a:t>
                </a:r>
              </a:p>
            </p:txBody>
          </p:sp>
        </mc:Choice>
        <mc:Fallback xmlns="">
          <p:sp>
            <p:nvSpPr>
              <p:cNvPr id="49"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1746496" y="6556870"/>
                <a:ext cx="1278456" cy="338554"/>
              </a:xfrm>
              <a:prstGeom prst="rect">
                <a:avLst/>
              </a:prstGeom>
              <a:blipFill>
                <a:blip r:embed="rId14"/>
                <a:stretch>
                  <a:fillRect b="-18182"/>
                </a:stretch>
              </a:blipFill>
            </p:spPr>
            <p:txBody>
              <a:bodyPr/>
              <a:lstStyle/>
              <a:p>
                <a:r>
                  <a:rPr lang="es-MX">
                    <a:noFill/>
                  </a:rPr>
                  <a:t> </a:t>
                </a:r>
              </a:p>
            </p:txBody>
          </p:sp>
        </mc:Fallback>
      </mc:AlternateContent>
      <p:cxnSp>
        <p:nvCxnSpPr>
          <p:cNvPr id="50" name="Conector recto 49"/>
          <p:cNvCxnSpPr/>
          <p:nvPr/>
        </p:nvCxnSpPr>
        <p:spPr>
          <a:xfrm>
            <a:off x="14509590" y="3924285"/>
            <a:ext cx="0" cy="3960000"/>
          </a:xfrm>
          <a:prstGeom prst="line">
            <a:avLst/>
          </a:prstGeom>
        </p:spPr>
        <p:style>
          <a:lnRef idx="2">
            <a:schemeClr val="dk1"/>
          </a:lnRef>
          <a:fillRef idx="0">
            <a:schemeClr val="dk1"/>
          </a:fillRef>
          <a:effectRef idx="1">
            <a:schemeClr val="dk1"/>
          </a:effectRef>
          <a:fontRef idx="minor">
            <a:schemeClr val="tx1"/>
          </a:fontRef>
        </p:style>
      </p:cxnSp>
      <p:cxnSp>
        <p:nvCxnSpPr>
          <p:cNvPr id="58" name="Conector recto 57"/>
          <p:cNvCxnSpPr/>
          <p:nvPr/>
        </p:nvCxnSpPr>
        <p:spPr>
          <a:xfrm>
            <a:off x="15743551" y="3919910"/>
            <a:ext cx="0" cy="3960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4" name="TextBox 67">
                <a:extLst>
                  <a:ext uri="{FF2B5EF4-FFF2-40B4-BE49-F238E27FC236}">
                    <a16:creationId xmlns:a16="http://schemas.microsoft.com/office/drawing/2014/main" id="{7E0BA7D7-9B2B-4C58-94D9-A0D28746B40C}"/>
                  </a:ext>
                </a:extLst>
              </p:cNvPr>
              <p:cNvSpPr txBox="1"/>
              <p:nvPr/>
            </p:nvSpPr>
            <p:spPr>
              <a:xfrm>
                <a:off x="13870362" y="7911418"/>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𝐷𝑎𝑡𝑎</m:t>
                      </m:r>
                      <m:r>
                        <a:rPr lang="en-US" sz="1600" i="1" baseline="-25000" dirty="0" smtClean="0">
                          <a:solidFill>
                            <a:prstClr val="black"/>
                          </a:solidFill>
                          <a:latin typeface="Cambria Math" panose="02040503050406030204" pitchFamily="18" charset="0"/>
                        </a:rPr>
                        <m:t>2</m:t>
                      </m:r>
                    </m:oMath>
                  </m:oMathPara>
                </a14:m>
                <a:endParaRPr lang="es-MX" sz="1600" baseline="-25000" dirty="0">
                  <a:solidFill>
                    <a:prstClr val="black"/>
                  </a:solidFill>
                  <a:latin typeface="Helvetica Condensed" panose="020B0606020202030204" pitchFamily="34" charset="0"/>
                </a:endParaRPr>
              </a:p>
            </p:txBody>
          </p:sp>
        </mc:Choice>
        <mc:Fallback xmlns="">
          <p:sp>
            <p:nvSpPr>
              <p:cNvPr id="64"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3870362" y="7911418"/>
                <a:ext cx="1278456" cy="338554"/>
              </a:xfrm>
              <a:prstGeom prst="rect">
                <a:avLst/>
              </a:prstGeom>
              <a:blipFill>
                <a:blip r:embed="rId1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5" name="TextBox 67">
                <a:extLst>
                  <a:ext uri="{FF2B5EF4-FFF2-40B4-BE49-F238E27FC236}">
                    <a16:creationId xmlns:a16="http://schemas.microsoft.com/office/drawing/2014/main" id="{7E0BA7D7-9B2B-4C58-94D9-A0D28746B40C}"/>
                  </a:ext>
                </a:extLst>
              </p:cNvPr>
              <p:cNvSpPr txBox="1"/>
              <p:nvPr/>
            </p:nvSpPr>
            <p:spPr>
              <a:xfrm>
                <a:off x="15104323" y="7915773"/>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𝐷𝑎𝑡𝑎</m:t>
                      </m:r>
                      <m:r>
                        <a:rPr lang="en-US" sz="1600" i="1" baseline="-25000" dirty="0" smtClean="0">
                          <a:solidFill>
                            <a:prstClr val="black"/>
                          </a:solidFill>
                          <a:latin typeface="Cambria Math" panose="02040503050406030204" pitchFamily="18" charset="0"/>
                        </a:rPr>
                        <m:t>1</m:t>
                      </m:r>
                    </m:oMath>
                  </m:oMathPara>
                </a14:m>
                <a:endParaRPr lang="es-MX" sz="1600" baseline="-25000" dirty="0">
                  <a:solidFill>
                    <a:prstClr val="black"/>
                  </a:solidFill>
                  <a:latin typeface="Helvetica Condensed" panose="020B0606020202030204" pitchFamily="34" charset="0"/>
                </a:endParaRPr>
              </a:p>
            </p:txBody>
          </p:sp>
        </mc:Choice>
        <mc:Fallback xmlns="">
          <p:sp>
            <p:nvSpPr>
              <p:cNvPr id="65"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5104323" y="7915773"/>
                <a:ext cx="1278456" cy="338554"/>
              </a:xfrm>
              <a:prstGeom prst="rect">
                <a:avLst/>
              </a:prstGeom>
              <a:blipFill>
                <a:blip r:embed="rId16"/>
                <a:stretch>
                  <a:fillRect/>
                </a:stretch>
              </a:blipFill>
            </p:spPr>
            <p:txBody>
              <a:bodyPr/>
              <a:lstStyle/>
              <a:p>
                <a:r>
                  <a:rPr lang="es-MX">
                    <a:noFill/>
                  </a:rPr>
                  <a:t> </a:t>
                </a:r>
              </a:p>
            </p:txBody>
          </p:sp>
        </mc:Fallback>
      </mc:AlternateContent>
      <p:cxnSp>
        <p:nvCxnSpPr>
          <p:cNvPr id="66" name="Conector recto 65"/>
          <p:cNvCxnSpPr/>
          <p:nvPr/>
        </p:nvCxnSpPr>
        <p:spPr>
          <a:xfrm>
            <a:off x="17012338" y="3908439"/>
            <a:ext cx="0" cy="3960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7" name="TextBox 67">
                <a:extLst>
                  <a:ext uri="{FF2B5EF4-FFF2-40B4-BE49-F238E27FC236}">
                    <a16:creationId xmlns:a16="http://schemas.microsoft.com/office/drawing/2014/main" id="{7E0BA7D7-9B2B-4C58-94D9-A0D28746B40C}"/>
                  </a:ext>
                </a:extLst>
              </p:cNvPr>
              <p:cNvSpPr txBox="1"/>
              <p:nvPr/>
            </p:nvSpPr>
            <p:spPr>
              <a:xfrm>
                <a:off x="16373110" y="7904302"/>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𝐷𝑎𝑡𝑎</m:t>
                      </m:r>
                      <m:r>
                        <a:rPr lang="en-US" sz="1600" i="1" baseline="-25000" dirty="0" smtClean="0">
                          <a:solidFill>
                            <a:prstClr val="black"/>
                          </a:solidFill>
                          <a:latin typeface="Cambria Math" panose="02040503050406030204" pitchFamily="18" charset="0"/>
                        </a:rPr>
                        <m:t>0</m:t>
                      </m:r>
                    </m:oMath>
                  </m:oMathPara>
                </a14:m>
                <a:endParaRPr lang="es-MX" sz="1600" baseline="-25000" dirty="0">
                  <a:solidFill>
                    <a:prstClr val="black"/>
                  </a:solidFill>
                  <a:latin typeface="Helvetica Condensed" panose="020B0606020202030204" pitchFamily="34" charset="0"/>
                </a:endParaRPr>
              </a:p>
            </p:txBody>
          </p:sp>
        </mc:Choice>
        <mc:Fallback xmlns="">
          <p:sp>
            <p:nvSpPr>
              <p:cNvPr id="67"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6373110" y="7904302"/>
                <a:ext cx="1278456" cy="338554"/>
              </a:xfrm>
              <a:prstGeom prst="rect">
                <a:avLst/>
              </a:prstGeom>
              <a:blipFill>
                <a:blip r:embed="rId17"/>
                <a:stretch>
                  <a:fillRect/>
                </a:stretch>
              </a:blipFill>
            </p:spPr>
            <p:txBody>
              <a:bodyPr/>
              <a:lstStyle/>
              <a:p>
                <a:r>
                  <a:rPr lang="es-MX">
                    <a:noFill/>
                  </a:rPr>
                  <a:t> </a:t>
                </a:r>
              </a:p>
            </p:txBody>
          </p:sp>
        </mc:Fallback>
      </mc:AlternateContent>
      <p:cxnSp>
        <p:nvCxnSpPr>
          <p:cNvPr id="51" name="Conector angular 50"/>
          <p:cNvCxnSpPr/>
          <p:nvPr/>
        </p:nvCxnSpPr>
        <p:spPr>
          <a:xfrm>
            <a:off x="13614442" y="4207655"/>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75" name="Conector angular 74"/>
          <p:cNvCxnSpPr/>
          <p:nvPr/>
        </p:nvCxnSpPr>
        <p:spPr>
          <a:xfrm>
            <a:off x="14843552" y="4214423"/>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76" name="Conector angular 75"/>
          <p:cNvCxnSpPr/>
          <p:nvPr/>
        </p:nvCxnSpPr>
        <p:spPr>
          <a:xfrm>
            <a:off x="16113559" y="4205094"/>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77" name="Conector angular 76"/>
          <p:cNvCxnSpPr/>
          <p:nvPr/>
        </p:nvCxnSpPr>
        <p:spPr>
          <a:xfrm>
            <a:off x="13614442" y="5085066"/>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78" name="Conector angular 77"/>
          <p:cNvCxnSpPr/>
          <p:nvPr/>
        </p:nvCxnSpPr>
        <p:spPr>
          <a:xfrm>
            <a:off x="14843552" y="5091834"/>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79" name="Conector angular 78"/>
          <p:cNvCxnSpPr/>
          <p:nvPr/>
        </p:nvCxnSpPr>
        <p:spPr>
          <a:xfrm>
            <a:off x="16113559" y="5082505"/>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80" name="Conector angular 79"/>
          <p:cNvCxnSpPr/>
          <p:nvPr/>
        </p:nvCxnSpPr>
        <p:spPr>
          <a:xfrm>
            <a:off x="13614442" y="6008679"/>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81" name="Conector angular 80"/>
          <p:cNvCxnSpPr/>
          <p:nvPr/>
        </p:nvCxnSpPr>
        <p:spPr>
          <a:xfrm>
            <a:off x="14843552" y="6015447"/>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82" name="Conector angular 81"/>
          <p:cNvCxnSpPr/>
          <p:nvPr/>
        </p:nvCxnSpPr>
        <p:spPr>
          <a:xfrm>
            <a:off x="16113559" y="6006118"/>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83" name="Conector angular 82"/>
          <p:cNvCxnSpPr/>
          <p:nvPr/>
        </p:nvCxnSpPr>
        <p:spPr>
          <a:xfrm>
            <a:off x="13614442" y="6886034"/>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84" name="Conector angular 83"/>
          <p:cNvCxnSpPr/>
          <p:nvPr/>
        </p:nvCxnSpPr>
        <p:spPr>
          <a:xfrm>
            <a:off x="14843552" y="6892802"/>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cxnSp>
        <p:nvCxnSpPr>
          <p:cNvPr id="85" name="Conector angular 84"/>
          <p:cNvCxnSpPr/>
          <p:nvPr/>
        </p:nvCxnSpPr>
        <p:spPr>
          <a:xfrm>
            <a:off x="16113559" y="6883473"/>
            <a:ext cx="897583" cy="580146"/>
          </a:xfrm>
          <a:prstGeom prst="bentConnector3">
            <a:avLst>
              <a:gd name="adj1" fmla="val -91"/>
            </a:avLst>
          </a:prstGeom>
        </p:spPr>
        <p:style>
          <a:lnRef idx="2">
            <a:schemeClr val="dk1"/>
          </a:lnRef>
          <a:fillRef idx="0">
            <a:schemeClr val="dk1"/>
          </a:fillRef>
          <a:effectRef idx="1">
            <a:schemeClr val="dk1"/>
          </a:effectRef>
          <a:fontRef idx="minor">
            <a:schemeClr val="tx1"/>
          </a:fontRef>
        </p:style>
      </p:cxnSp>
      <p:sp>
        <p:nvSpPr>
          <p:cNvPr id="39" name="Rectángulo 38"/>
          <p:cNvSpPr/>
          <p:nvPr/>
        </p:nvSpPr>
        <p:spPr>
          <a:xfrm>
            <a:off x="13268185" y="4411560"/>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45" name="Rectángulo 44"/>
          <p:cNvSpPr/>
          <p:nvPr/>
        </p:nvSpPr>
        <p:spPr>
          <a:xfrm>
            <a:off x="13268185" y="5315911"/>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48" name="Rectángulo 47"/>
          <p:cNvSpPr/>
          <p:nvPr/>
        </p:nvSpPr>
        <p:spPr>
          <a:xfrm>
            <a:off x="13268185" y="6198317"/>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52" name="Rectángulo 51"/>
          <p:cNvSpPr/>
          <p:nvPr/>
        </p:nvSpPr>
        <p:spPr>
          <a:xfrm>
            <a:off x="13268185" y="7108200"/>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53" name="Rectángulo 52"/>
          <p:cNvSpPr/>
          <p:nvPr/>
        </p:nvSpPr>
        <p:spPr>
          <a:xfrm>
            <a:off x="14678574" y="4411560"/>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55" name="Rectángulo 54"/>
          <p:cNvSpPr/>
          <p:nvPr/>
        </p:nvSpPr>
        <p:spPr>
          <a:xfrm>
            <a:off x="14678574" y="5315911"/>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56" name="Rectángulo 55"/>
          <p:cNvSpPr/>
          <p:nvPr/>
        </p:nvSpPr>
        <p:spPr>
          <a:xfrm>
            <a:off x="14678574" y="6198317"/>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57" name="Rectángulo 56"/>
          <p:cNvSpPr/>
          <p:nvPr/>
        </p:nvSpPr>
        <p:spPr>
          <a:xfrm>
            <a:off x="14678574" y="7108200"/>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59" name="Rectángulo 58"/>
          <p:cNvSpPr/>
          <p:nvPr/>
        </p:nvSpPr>
        <p:spPr>
          <a:xfrm>
            <a:off x="15912535" y="4407185"/>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60" name="Rectángulo 59"/>
          <p:cNvSpPr/>
          <p:nvPr/>
        </p:nvSpPr>
        <p:spPr>
          <a:xfrm>
            <a:off x="15912535" y="5311536"/>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61" name="Rectángulo 60"/>
          <p:cNvSpPr/>
          <p:nvPr/>
        </p:nvSpPr>
        <p:spPr>
          <a:xfrm>
            <a:off x="15912535" y="6193942"/>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p:sp>
        <p:nvSpPr>
          <p:cNvPr id="63" name="Rectángulo 62"/>
          <p:cNvSpPr/>
          <p:nvPr/>
        </p:nvSpPr>
        <p:spPr>
          <a:xfrm>
            <a:off x="15912535" y="7103825"/>
            <a:ext cx="828000" cy="540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prstClr val="black"/>
                </a:solidFill>
                <a:latin typeface="Helvetica" panose="020B0604020202020204" pitchFamily="34" charset="0"/>
                <a:ea typeface="Cambria Math" panose="02040503050406030204" pitchFamily="18" charset="0"/>
              </a:rPr>
              <a:t>stored bit = 1</a:t>
            </a:r>
            <a:endParaRPr lang="en-US" sz="1400" b="1" dirty="0">
              <a:solidFill>
                <a:prstClr val="black"/>
              </a:solidFill>
              <a:latin typeface="Helvetica" panose="020B0604020202020204" pitchFamily="34"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6" name="TextBox 67">
                <a:extLst>
                  <a:ext uri="{FF2B5EF4-FFF2-40B4-BE49-F238E27FC236}">
                    <a16:creationId xmlns:a16="http://schemas.microsoft.com/office/drawing/2014/main" id="{7E0BA7D7-9B2B-4C58-94D9-A0D28746B40C}"/>
                  </a:ext>
                </a:extLst>
              </p:cNvPr>
              <p:cNvSpPr txBox="1"/>
              <p:nvPr/>
            </p:nvSpPr>
            <p:spPr>
              <a:xfrm>
                <a:off x="13870362" y="3551041"/>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𝑏𝑖𝑡𝑙𝑖𝑛𝑒</m:t>
                      </m:r>
                      <m:r>
                        <a:rPr lang="en-US" sz="1600" i="1" baseline="-25000" dirty="0" smtClean="0">
                          <a:solidFill>
                            <a:prstClr val="black"/>
                          </a:solidFill>
                          <a:latin typeface="Cambria Math" panose="02040503050406030204" pitchFamily="18" charset="0"/>
                        </a:rPr>
                        <m:t>2</m:t>
                      </m:r>
                    </m:oMath>
                  </m:oMathPara>
                </a14:m>
                <a:endParaRPr lang="es-MX" sz="1600" baseline="-25000" dirty="0">
                  <a:solidFill>
                    <a:prstClr val="black"/>
                  </a:solidFill>
                  <a:latin typeface="Helvetica Condensed" panose="020B0606020202030204" pitchFamily="34" charset="0"/>
                </a:endParaRPr>
              </a:p>
            </p:txBody>
          </p:sp>
        </mc:Choice>
        <mc:Fallback xmlns="">
          <p:sp>
            <p:nvSpPr>
              <p:cNvPr id="86"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3870362" y="3551041"/>
                <a:ext cx="1278456" cy="338554"/>
              </a:xfrm>
              <a:prstGeom prst="rect">
                <a:avLst/>
              </a:prstGeom>
              <a:blipFill>
                <a:blip r:embed="rId1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7" name="TextBox 67">
                <a:extLst>
                  <a:ext uri="{FF2B5EF4-FFF2-40B4-BE49-F238E27FC236}">
                    <a16:creationId xmlns:a16="http://schemas.microsoft.com/office/drawing/2014/main" id="{7E0BA7D7-9B2B-4C58-94D9-A0D28746B40C}"/>
                  </a:ext>
                </a:extLst>
              </p:cNvPr>
              <p:cNvSpPr txBox="1"/>
              <p:nvPr/>
            </p:nvSpPr>
            <p:spPr>
              <a:xfrm>
                <a:off x="15104323" y="3555396"/>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a:solidFill>
                            <a:prstClr val="black"/>
                          </a:solidFill>
                          <a:latin typeface="Cambria Math" panose="02040503050406030204" pitchFamily="18" charset="0"/>
                        </a:rPr>
                        <m:t>𝑏𝑖𝑡𝑙𝑖𝑛𝑒</m:t>
                      </m:r>
                      <m:r>
                        <a:rPr lang="en-US" sz="1600" i="1" baseline="-25000" dirty="0" smtClean="0">
                          <a:solidFill>
                            <a:prstClr val="black"/>
                          </a:solidFill>
                          <a:latin typeface="Cambria Math" panose="02040503050406030204" pitchFamily="18" charset="0"/>
                        </a:rPr>
                        <m:t>1</m:t>
                      </m:r>
                    </m:oMath>
                  </m:oMathPara>
                </a14:m>
                <a:endParaRPr lang="es-MX" sz="1600" baseline="-25000" dirty="0">
                  <a:solidFill>
                    <a:prstClr val="black"/>
                  </a:solidFill>
                  <a:latin typeface="Helvetica Condensed" panose="020B0606020202030204" pitchFamily="34" charset="0"/>
                </a:endParaRPr>
              </a:p>
            </p:txBody>
          </p:sp>
        </mc:Choice>
        <mc:Fallback xmlns="">
          <p:sp>
            <p:nvSpPr>
              <p:cNvPr id="87"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5104323" y="3555396"/>
                <a:ext cx="1278456" cy="338554"/>
              </a:xfrm>
              <a:prstGeom prst="rect">
                <a:avLst/>
              </a:prstGeom>
              <a:blipFill>
                <a:blip r:embed="rId1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8" name="TextBox 67">
                <a:extLst>
                  <a:ext uri="{FF2B5EF4-FFF2-40B4-BE49-F238E27FC236}">
                    <a16:creationId xmlns:a16="http://schemas.microsoft.com/office/drawing/2014/main" id="{7E0BA7D7-9B2B-4C58-94D9-A0D28746B40C}"/>
                  </a:ext>
                </a:extLst>
              </p:cNvPr>
              <p:cNvSpPr txBox="1"/>
              <p:nvPr/>
            </p:nvSpPr>
            <p:spPr>
              <a:xfrm>
                <a:off x="16373110" y="3543925"/>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a:solidFill>
                            <a:prstClr val="black"/>
                          </a:solidFill>
                          <a:latin typeface="Cambria Math" panose="02040503050406030204" pitchFamily="18" charset="0"/>
                        </a:rPr>
                        <m:t>𝑏𝑖𝑡𝑙𝑖𝑛𝑒</m:t>
                      </m:r>
                      <m:r>
                        <a:rPr lang="en-US" sz="1600" i="1" baseline="-25000" dirty="0" smtClean="0">
                          <a:solidFill>
                            <a:prstClr val="black"/>
                          </a:solidFill>
                          <a:latin typeface="Cambria Math" panose="02040503050406030204" pitchFamily="18" charset="0"/>
                        </a:rPr>
                        <m:t>0</m:t>
                      </m:r>
                    </m:oMath>
                  </m:oMathPara>
                </a14:m>
                <a:endParaRPr lang="es-MX" sz="1600" baseline="-25000" dirty="0">
                  <a:solidFill>
                    <a:prstClr val="black"/>
                  </a:solidFill>
                  <a:latin typeface="Helvetica Condensed" panose="020B0606020202030204" pitchFamily="34" charset="0"/>
                </a:endParaRPr>
              </a:p>
            </p:txBody>
          </p:sp>
        </mc:Choice>
        <mc:Fallback xmlns="">
          <p:sp>
            <p:nvSpPr>
              <p:cNvPr id="88"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6373110" y="3543925"/>
                <a:ext cx="1278456" cy="338554"/>
              </a:xfrm>
              <a:prstGeom prst="rect">
                <a:avLst/>
              </a:prstGeom>
              <a:blipFill>
                <a:blip r:embed="rId20"/>
                <a:stretch>
                  <a:fillRect/>
                </a:stretch>
              </a:blipFill>
            </p:spPr>
            <p:txBody>
              <a:bodyPr/>
              <a:lstStyle/>
              <a:p>
                <a:r>
                  <a:rPr lang="es-MX">
                    <a:noFill/>
                  </a:rPr>
                  <a:t> </a:t>
                </a:r>
              </a:p>
            </p:txBody>
          </p:sp>
        </mc:Fallback>
      </mc:AlternateContent>
      <p:cxnSp>
        <p:nvCxnSpPr>
          <p:cNvPr id="89" name="Conector recto 88"/>
          <p:cNvCxnSpPr/>
          <p:nvPr/>
        </p:nvCxnSpPr>
        <p:spPr>
          <a:xfrm>
            <a:off x="10024708" y="4510363"/>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90" name="Conector recto 89"/>
          <p:cNvCxnSpPr/>
          <p:nvPr/>
        </p:nvCxnSpPr>
        <p:spPr>
          <a:xfrm flipV="1">
            <a:off x="10218945" y="4450496"/>
            <a:ext cx="180000" cy="108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92" name="TextBox 67">
                <a:extLst>
                  <a:ext uri="{FF2B5EF4-FFF2-40B4-BE49-F238E27FC236}">
                    <a16:creationId xmlns:a16="http://schemas.microsoft.com/office/drawing/2014/main" id="{7E0BA7D7-9B2B-4C58-94D9-A0D28746B40C}"/>
                  </a:ext>
                </a:extLst>
              </p:cNvPr>
              <p:cNvSpPr txBox="1"/>
              <p:nvPr/>
            </p:nvSpPr>
            <p:spPr>
              <a:xfrm>
                <a:off x="9144000" y="4325890"/>
                <a:ext cx="90596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𝐴𝑑𝑑𝑟𝑒𝑠𝑠</m:t>
                      </m:r>
                    </m:oMath>
                  </m:oMathPara>
                </a14:m>
                <a:endParaRPr lang="es-MX" sz="1600" dirty="0">
                  <a:solidFill>
                    <a:prstClr val="black"/>
                  </a:solidFill>
                  <a:latin typeface="Helvetica Condensed" panose="020B0606020202030204" pitchFamily="34" charset="0"/>
                </a:endParaRPr>
              </a:p>
            </p:txBody>
          </p:sp>
        </mc:Choice>
        <mc:Fallback xmlns="">
          <p:sp>
            <p:nvSpPr>
              <p:cNvPr id="92"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9144000" y="4325890"/>
                <a:ext cx="905962" cy="338554"/>
              </a:xfrm>
              <a:prstGeom prst="rect">
                <a:avLst/>
              </a:prstGeom>
              <a:blipFill>
                <a:blip r:embed="rId2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3" name="TextBox 67">
                <a:extLst>
                  <a:ext uri="{FF2B5EF4-FFF2-40B4-BE49-F238E27FC236}">
                    <a16:creationId xmlns:a16="http://schemas.microsoft.com/office/drawing/2014/main" id="{7E0BA7D7-9B2B-4C58-94D9-A0D28746B40C}"/>
                  </a:ext>
                </a:extLst>
              </p:cNvPr>
              <p:cNvSpPr txBox="1"/>
              <p:nvPr/>
            </p:nvSpPr>
            <p:spPr>
              <a:xfrm>
                <a:off x="9635651" y="4149846"/>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baseline="-25000" dirty="0" smtClean="0">
                          <a:solidFill>
                            <a:prstClr val="black"/>
                          </a:solidFill>
                          <a:latin typeface="Cambria Math" panose="02040503050406030204" pitchFamily="18" charset="0"/>
                        </a:rPr>
                        <m:t>2</m:t>
                      </m:r>
                    </m:oMath>
                  </m:oMathPara>
                </a14:m>
                <a:endParaRPr lang="es-MX" sz="1600" baseline="-25000" dirty="0">
                  <a:solidFill>
                    <a:prstClr val="black"/>
                  </a:solidFill>
                  <a:latin typeface="Helvetica Condensed" panose="020B0606020202030204" pitchFamily="34" charset="0"/>
                </a:endParaRPr>
              </a:p>
            </p:txBody>
          </p:sp>
        </mc:Choice>
        <mc:Fallback xmlns="">
          <p:sp>
            <p:nvSpPr>
              <p:cNvPr id="93"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9635651" y="4149846"/>
                <a:ext cx="1278456" cy="338554"/>
              </a:xfrm>
              <a:prstGeom prst="rect">
                <a:avLst/>
              </a:prstGeom>
              <a:blipFill>
                <a:blip r:embed="rId2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57891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childTnLst>
                                </p:cTn>
                              </p:par>
                              <p:par>
                                <p:cTn id="70" presetID="10" presetClass="entr" presetSubtype="0" fill="hold"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10"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childTnLst>
                                </p:cTn>
                              </p:par>
                              <p:par>
                                <p:cTn id="82" presetID="10" presetClass="entr" presetSubtype="0" fill="hold" nodeType="with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fade">
                                      <p:cBhvr>
                                        <p:cTn id="87" dur="500"/>
                                        <p:tgtEl>
                                          <p:spTgt spid="67"/>
                                        </p:tgtEl>
                                      </p:cBhvr>
                                    </p:animEffect>
                                  </p:childTnLst>
                                </p:cTn>
                              </p:par>
                              <p:par>
                                <p:cTn id="88" presetID="10" presetClass="entr" presetSubtype="0"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par>
                                <p:cTn id="91" presetID="10" presetClass="entr" presetSubtype="0" fill="hold" nodeType="with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nodeType="with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fade">
                                      <p:cBhvr>
                                        <p:cTn id="102" dur="500"/>
                                        <p:tgtEl>
                                          <p:spTgt spid="78"/>
                                        </p:tgtEl>
                                      </p:cBhvr>
                                    </p:animEffect>
                                  </p:childTnLst>
                                </p:cTn>
                              </p:par>
                              <p:par>
                                <p:cTn id="103" presetID="10" presetClass="entr" presetSubtype="0" fill="hold" nodeType="with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fade">
                                      <p:cBhvr>
                                        <p:cTn id="105" dur="500"/>
                                        <p:tgtEl>
                                          <p:spTgt spid="79"/>
                                        </p:tgtEl>
                                      </p:cBhvr>
                                    </p:animEffect>
                                  </p:childTnLst>
                                </p:cTn>
                              </p:par>
                              <p:par>
                                <p:cTn id="106" presetID="10" presetClass="entr" presetSubtype="0" fill="hold" nodeType="with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500"/>
                                        <p:tgtEl>
                                          <p:spTgt spid="80"/>
                                        </p:tgtEl>
                                      </p:cBhvr>
                                    </p:animEffect>
                                  </p:childTnLst>
                                </p:cTn>
                              </p:par>
                              <p:par>
                                <p:cTn id="109" presetID="10" presetClass="entr" presetSubtype="0"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fade">
                                      <p:cBhvr>
                                        <p:cTn id="111" dur="500"/>
                                        <p:tgtEl>
                                          <p:spTgt spid="81"/>
                                        </p:tgtEl>
                                      </p:cBhvr>
                                    </p:animEffect>
                                  </p:childTnLst>
                                </p:cTn>
                              </p:par>
                              <p:par>
                                <p:cTn id="112" presetID="10" presetClass="entr" presetSubtype="0" fill="hold" nodeType="withEffect">
                                  <p:stCondLst>
                                    <p:cond delay="0"/>
                                  </p:stCondLst>
                                  <p:childTnLst>
                                    <p:set>
                                      <p:cBhvr>
                                        <p:cTn id="113" dur="1" fill="hold">
                                          <p:stCondLst>
                                            <p:cond delay="0"/>
                                          </p:stCondLst>
                                        </p:cTn>
                                        <p:tgtEl>
                                          <p:spTgt spid="82"/>
                                        </p:tgtEl>
                                        <p:attrNameLst>
                                          <p:attrName>style.visibility</p:attrName>
                                        </p:attrNameLst>
                                      </p:cBhvr>
                                      <p:to>
                                        <p:strVal val="visible"/>
                                      </p:to>
                                    </p:set>
                                    <p:animEffect transition="in" filter="fade">
                                      <p:cBhvr>
                                        <p:cTn id="114" dur="500"/>
                                        <p:tgtEl>
                                          <p:spTgt spid="82"/>
                                        </p:tgtEl>
                                      </p:cBhvr>
                                    </p:animEffect>
                                  </p:childTnLst>
                                </p:cTn>
                              </p:par>
                              <p:par>
                                <p:cTn id="115" presetID="10" presetClass="entr" presetSubtype="0" fill="hold" nodeType="with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500"/>
                                        <p:tgtEl>
                                          <p:spTgt spid="83"/>
                                        </p:tgtEl>
                                      </p:cBhvr>
                                    </p:animEffect>
                                  </p:childTnLst>
                                </p:cTn>
                              </p:par>
                              <p:par>
                                <p:cTn id="118" presetID="10" presetClass="entr" presetSubtype="0" fill="hold" nodeType="withEffect">
                                  <p:stCondLst>
                                    <p:cond delay="0"/>
                                  </p:stCondLst>
                                  <p:childTnLst>
                                    <p:set>
                                      <p:cBhvr>
                                        <p:cTn id="119" dur="1" fill="hold">
                                          <p:stCondLst>
                                            <p:cond delay="0"/>
                                          </p:stCondLst>
                                        </p:cTn>
                                        <p:tgtEl>
                                          <p:spTgt spid="84"/>
                                        </p:tgtEl>
                                        <p:attrNameLst>
                                          <p:attrName>style.visibility</p:attrName>
                                        </p:attrNameLst>
                                      </p:cBhvr>
                                      <p:to>
                                        <p:strVal val="visible"/>
                                      </p:to>
                                    </p:set>
                                    <p:animEffect transition="in" filter="fade">
                                      <p:cBhvr>
                                        <p:cTn id="120" dur="500"/>
                                        <p:tgtEl>
                                          <p:spTgt spid="84"/>
                                        </p:tgtEl>
                                      </p:cBhvr>
                                    </p:animEffect>
                                  </p:childTnLst>
                                </p:cTn>
                              </p:par>
                              <p:par>
                                <p:cTn id="121" presetID="10" presetClass="entr" presetSubtype="0" fill="hold" nodeType="withEffect">
                                  <p:stCondLst>
                                    <p:cond delay="0"/>
                                  </p:stCondLst>
                                  <p:childTnLst>
                                    <p:set>
                                      <p:cBhvr>
                                        <p:cTn id="122" dur="1" fill="hold">
                                          <p:stCondLst>
                                            <p:cond delay="0"/>
                                          </p:stCondLst>
                                        </p:cTn>
                                        <p:tgtEl>
                                          <p:spTgt spid="85"/>
                                        </p:tgtEl>
                                        <p:attrNameLst>
                                          <p:attrName>style.visibility</p:attrName>
                                        </p:attrNameLst>
                                      </p:cBhvr>
                                      <p:to>
                                        <p:strVal val="visible"/>
                                      </p:to>
                                    </p:set>
                                    <p:animEffect transition="in" filter="fade">
                                      <p:cBhvr>
                                        <p:cTn id="123" dur="500"/>
                                        <p:tgtEl>
                                          <p:spTgt spid="8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500"/>
                                        <p:tgtEl>
                                          <p:spTgt spid="4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fade">
                                      <p:cBhvr>
                                        <p:cTn id="135" dur="500"/>
                                        <p:tgtEl>
                                          <p:spTgt spid="5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50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6"/>
                                        </p:tgtEl>
                                        <p:attrNameLst>
                                          <p:attrName>style.visibility</p:attrName>
                                        </p:attrNameLst>
                                      </p:cBhvr>
                                      <p:to>
                                        <p:strVal val="visible"/>
                                      </p:to>
                                    </p:set>
                                    <p:animEffect transition="in" filter="fade">
                                      <p:cBhvr>
                                        <p:cTn id="144" dur="500"/>
                                        <p:tgtEl>
                                          <p:spTgt spid="5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7"/>
                                        </p:tgtEl>
                                        <p:attrNameLst>
                                          <p:attrName>style.visibility</p:attrName>
                                        </p:attrNameLst>
                                      </p:cBhvr>
                                      <p:to>
                                        <p:strVal val="visible"/>
                                      </p:to>
                                    </p:set>
                                    <p:animEffect transition="in" filter="fade">
                                      <p:cBhvr>
                                        <p:cTn id="147" dur="500"/>
                                        <p:tgtEl>
                                          <p:spTgt spid="57"/>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fade">
                                      <p:cBhvr>
                                        <p:cTn id="150" dur="500"/>
                                        <p:tgtEl>
                                          <p:spTgt spid="59"/>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0"/>
                                        </p:tgtEl>
                                        <p:attrNameLst>
                                          <p:attrName>style.visibility</p:attrName>
                                        </p:attrNameLst>
                                      </p:cBhvr>
                                      <p:to>
                                        <p:strVal val="visible"/>
                                      </p:to>
                                    </p:set>
                                    <p:animEffect transition="in" filter="fade">
                                      <p:cBhvr>
                                        <p:cTn id="153" dur="500"/>
                                        <p:tgtEl>
                                          <p:spTgt spid="6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fade">
                                      <p:cBhvr>
                                        <p:cTn id="156" dur="500"/>
                                        <p:tgtEl>
                                          <p:spTgt spid="61"/>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fade">
                                      <p:cBhvr>
                                        <p:cTn id="159" dur="500"/>
                                        <p:tgtEl>
                                          <p:spTgt spid="63"/>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86"/>
                                        </p:tgtEl>
                                        <p:attrNameLst>
                                          <p:attrName>style.visibility</p:attrName>
                                        </p:attrNameLst>
                                      </p:cBhvr>
                                      <p:to>
                                        <p:strVal val="visible"/>
                                      </p:to>
                                    </p:set>
                                    <p:animEffect transition="in" filter="fade">
                                      <p:cBhvr>
                                        <p:cTn id="162" dur="500"/>
                                        <p:tgtEl>
                                          <p:spTgt spid="86"/>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7"/>
                                        </p:tgtEl>
                                        <p:attrNameLst>
                                          <p:attrName>style.visibility</p:attrName>
                                        </p:attrNameLst>
                                      </p:cBhvr>
                                      <p:to>
                                        <p:strVal val="visible"/>
                                      </p:to>
                                    </p:set>
                                    <p:animEffect transition="in" filter="fade">
                                      <p:cBhvr>
                                        <p:cTn id="165" dur="500"/>
                                        <p:tgtEl>
                                          <p:spTgt spid="87"/>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88"/>
                                        </p:tgtEl>
                                        <p:attrNameLst>
                                          <p:attrName>style.visibility</p:attrName>
                                        </p:attrNameLst>
                                      </p:cBhvr>
                                      <p:to>
                                        <p:strVal val="visible"/>
                                      </p:to>
                                    </p:set>
                                    <p:animEffect transition="in" filter="fade">
                                      <p:cBhvr>
                                        <p:cTn id="168" dur="500"/>
                                        <p:tgtEl>
                                          <p:spTgt spid="88"/>
                                        </p:tgtEl>
                                      </p:cBhvr>
                                    </p:animEffect>
                                  </p:childTnLst>
                                </p:cTn>
                              </p:par>
                              <p:par>
                                <p:cTn id="169" presetID="10" presetClass="entr" presetSubtype="0" fill="hold" nodeType="withEffect">
                                  <p:stCondLst>
                                    <p:cond delay="0"/>
                                  </p:stCondLst>
                                  <p:childTnLst>
                                    <p:set>
                                      <p:cBhvr>
                                        <p:cTn id="170" dur="1" fill="hold">
                                          <p:stCondLst>
                                            <p:cond delay="0"/>
                                          </p:stCondLst>
                                        </p:cTn>
                                        <p:tgtEl>
                                          <p:spTgt spid="89"/>
                                        </p:tgtEl>
                                        <p:attrNameLst>
                                          <p:attrName>style.visibility</p:attrName>
                                        </p:attrNameLst>
                                      </p:cBhvr>
                                      <p:to>
                                        <p:strVal val="visible"/>
                                      </p:to>
                                    </p:set>
                                    <p:animEffect transition="in" filter="fade">
                                      <p:cBhvr>
                                        <p:cTn id="171" dur="500"/>
                                        <p:tgtEl>
                                          <p:spTgt spid="89"/>
                                        </p:tgtEl>
                                      </p:cBhvr>
                                    </p:animEffect>
                                  </p:childTnLst>
                                </p:cTn>
                              </p:par>
                              <p:par>
                                <p:cTn id="172" presetID="10" presetClass="entr" presetSubtype="0" fill="hold" nodeType="withEffect">
                                  <p:stCondLst>
                                    <p:cond delay="0"/>
                                  </p:stCondLst>
                                  <p:childTnLst>
                                    <p:set>
                                      <p:cBhvr>
                                        <p:cTn id="173" dur="1" fill="hold">
                                          <p:stCondLst>
                                            <p:cond delay="0"/>
                                          </p:stCondLst>
                                        </p:cTn>
                                        <p:tgtEl>
                                          <p:spTgt spid="90"/>
                                        </p:tgtEl>
                                        <p:attrNameLst>
                                          <p:attrName>style.visibility</p:attrName>
                                        </p:attrNameLst>
                                      </p:cBhvr>
                                      <p:to>
                                        <p:strVal val="visible"/>
                                      </p:to>
                                    </p:set>
                                    <p:animEffect transition="in" filter="fade">
                                      <p:cBhvr>
                                        <p:cTn id="174" dur="500"/>
                                        <p:tgtEl>
                                          <p:spTgt spid="90"/>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92"/>
                                        </p:tgtEl>
                                        <p:attrNameLst>
                                          <p:attrName>style.visibility</p:attrName>
                                        </p:attrNameLst>
                                      </p:cBhvr>
                                      <p:to>
                                        <p:strVal val="visible"/>
                                      </p:to>
                                    </p:set>
                                    <p:animEffect transition="in" filter="fade">
                                      <p:cBhvr>
                                        <p:cTn id="177" dur="500"/>
                                        <p:tgtEl>
                                          <p:spTgt spid="9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93"/>
                                        </p:tgtEl>
                                        <p:attrNameLst>
                                          <p:attrName>style.visibility</p:attrName>
                                        </p:attrNameLst>
                                      </p:cBhvr>
                                      <p:to>
                                        <p:strVal val="visible"/>
                                      </p:to>
                                    </p:set>
                                    <p:animEffect transition="in" filter="fade">
                                      <p:cBhvr>
                                        <p:cTn id="18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5" grpId="0"/>
      <p:bldP spid="26" grpId="0"/>
      <p:bldP spid="27" grpId="0"/>
      <p:bldP spid="28" grpId="0"/>
      <p:bldP spid="29" grpId="0"/>
      <p:bldP spid="30" grpId="0"/>
      <p:bldP spid="31" grpId="0" animBg="1"/>
      <p:bldP spid="40" grpId="0"/>
      <p:bldP spid="41" grpId="0"/>
      <p:bldP spid="46" grpId="0"/>
      <p:bldP spid="49" grpId="0"/>
      <p:bldP spid="64" grpId="0"/>
      <p:bldP spid="65" grpId="0"/>
      <p:bldP spid="67" grpId="0"/>
      <p:bldP spid="39" grpId="0" animBg="1"/>
      <p:bldP spid="45" grpId="0" animBg="1"/>
      <p:bldP spid="48" grpId="0" animBg="1"/>
      <p:bldP spid="52" grpId="0" animBg="1"/>
      <p:bldP spid="53" grpId="0" animBg="1"/>
      <p:bldP spid="55" grpId="0" animBg="1"/>
      <p:bldP spid="56" grpId="0" animBg="1"/>
      <p:bldP spid="57" grpId="0" animBg="1"/>
      <p:bldP spid="59" grpId="0" animBg="1"/>
      <p:bldP spid="60" grpId="0" animBg="1"/>
      <p:bldP spid="61" grpId="0" animBg="1"/>
      <p:bldP spid="63" grpId="0" animBg="1"/>
      <p:bldP spid="86" grpId="0"/>
      <p:bldP spid="87" grpId="0"/>
      <p:bldP spid="88" grpId="0"/>
      <p:bldP spid="92" grpId="0"/>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C00000"/>
                </a:solidFill>
              </a:rPr>
              <a:t>MEMORIAS</a:t>
            </a:r>
          </a:p>
        </p:txBody>
      </p:sp>
      <p:sp>
        <p:nvSpPr>
          <p:cNvPr id="2" name="Subtítulo 1">
            <a:extLst>
              <a:ext uri="{FF2B5EF4-FFF2-40B4-BE49-F238E27FC236}">
                <a16:creationId xmlns:a16="http://schemas.microsoft.com/office/drawing/2014/main" id="{100B1CF5-937B-DA6B-D4D6-85CC51F648AF}"/>
              </a:ext>
            </a:extLst>
          </p:cNvPr>
          <p:cNvSpPr>
            <a:spLocks noGrp="1"/>
          </p:cNvSpPr>
          <p:nvPr>
            <p:ph type="subTitle" idx="1"/>
          </p:nvPr>
        </p:nvSpPr>
        <p:spPr/>
        <p:txBody>
          <a:bodyPr/>
          <a:lstStyle/>
          <a:p>
            <a:r>
              <a:rPr lang="es-MX" dirty="0"/>
              <a:t>DRAM vs SRAM</a:t>
            </a:r>
          </a:p>
        </p:txBody>
      </p:sp>
      <p:sp>
        <p:nvSpPr>
          <p:cNvPr id="20" name="Marcador de texto 8">
            <a:extLst>
              <a:ext uri="{FF2B5EF4-FFF2-40B4-BE49-F238E27FC236}">
                <a16:creationId xmlns:a16="http://schemas.microsoft.com/office/drawing/2014/main" id="{E44038B8-77B6-46D9-9BF8-9151E9BB21D5}"/>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4" name="Marcador de número de diapositiva 3"/>
          <p:cNvSpPr>
            <a:spLocks noGrp="1"/>
          </p:cNvSpPr>
          <p:nvPr>
            <p:ph type="sldNum" sz="quarter" idx="4"/>
          </p:nvPr>
        </p:nvSpPr>
        <p:spPr/>
        <p:txBody>
          <a:bodyPr/>
          <a:lstStyle/>
          <a:p>
            <a:fld id="{DAEF4D36-AE85-49C9-90DE-66D02B257272}" type="slidenum">
              <a:rPr lang="en-US" smtClean="0">
                <a:solidFill>
                  <a:schemeClr val="bg1"/>
                </a:solidFill>
              </a:rPr>
              <a:pPr/>
              <a:t>23</a:t>
            </a:fld>
            <a:endParaRPr lang="en-US" dirty="0">
              <a:solidFill>
                <a:schemeClr val="bg1"/>
              </a:solidFill>
            </a:endParaRPr>
          </a:p>
        </p:txBody>
      </p:sp>
      <p:sp>
        <p:nvSpPr>
          <p:cNvPr id="70" name="Marcador de texto 9"/>
          <p:cNvSpPr txBox="1">
            <a:spLocks/>
          </p:cNvSpPr>
          <p:nvPr/>
        </p:nvSpPr>
        <p:spPr>
          <a:xfrm>
            <a:off x="2677081" y="2237622"/>
            <a:ext cx="11536460" cy="6661764"/>
          </a:xfrm>
          <a:prstGeom prst="rect">
            <a:avLst/>
          </a:prstGeom>
        </p:spPr>
        <p:txBody>
          <a:bodyPr numCol="1"/>
          <a:lstStyle>
            <a:lvl1pPr marL="0" indent="0" algn="l" defTabSz="1371600" rtl="0" eaLnBrk="1" latinLnBrk="0" hangingPunct="1">
              <a:lnSpc>
                <a:spcPct val="90000"/>
              </a:lnSpc>
              <a:spcBef>
                <a:spcPts val="1500"/>
              </a:spcBef>
              <a:buFont typeface="Wingdings" panose="05000000000000000000" pitchFamily="2" charset="2"/>
              <a:buNone/>
              <a:defRPr sz="2200" kern="1200">
                <a:solidFill>
                  <a:schemeClr val="tx1">
                    <a:lumMod val="65000"/>
                    <a:lumOff val="35000"/>
                  </a:schemeClr>
                </a:solidFill>
                <a:latin typeface="Helvetica Condensed" panose="020B0606020202030204" pitchFamily="34"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defRPr/>
            </a:pPr>
            <a:r>
              <a:rPr lang="es-MX" altLang="es-MX" sz="3000" dirty="0">
                <a:solidFill>
                  <a:srgbClr val="0070C0"/>
                </a:solidFill>
                <a:latin typeface="+mj-lt"/>
                <a:cs typeface="+mj-cs"/>
              </a:rPr>
              <a:t>Las memorias están clasificadas dependiendo en cómo almacenan</a:t>
            </a:r>
            <a:r>
              <a:rPr lang="en-US" altLang="es-MX" sz="3000" dirty="0">
                <a:solidFill>
                  <a:srgbClr val="0070C0"/>
                </a:solidFill>
                <a:latin typeface="+mj-lt"/>
                <a:cs typeface="+mj-cs"/>
              </a:rPr>
              <a:t> bits en las </a:t>
            </a:r>
            <a:r>
              <a:rPr lang="en-US" altLang="es-MX" sz="3000" dirty="0" err="1">
                <a:solidFill>
                  <a:srgbClr val="0070C0"/>
                </a:solidFill>
                <a:latin typeface="+mj-lt"/>
                <a:cs typeface="+mj-cs"/>
              </a:rPr>
              <a:t>celdas</a:t>
            </a:r>
            <a:r>
              <a:rPr lang="en-US" altLang="es-MX" sz="3000" dirty="0">
                <a:solidFill>
                  <a:srgbClr val="0070C0"/>
                </a:solidFill>
                <a:latin typeface="+mj-lt"/>
                <a:cs typeface="+mj-cs"/>
              </a:rPr>
              <a:t> de </a:t>
            </a:r>
            <a:r>
              <a:rPr lang="en-US" altLang="es-MX" sz="3000" dirty="0" err="1">
                <a:solidFill>
                  <a:srgbClr val="0070C0"/>
                </a:solidFill>
                <a:latin typeface="+mj-lt"/>
                <a:cs typeface="+mj-cs"/>
              </a:rPr>
              <a:t>memoria</a:t>
            </a:r>
            <a:r>
              <a:rPr lang="en-US" altLang="es-MX" sz="3000" dirty="0">
                <a:solidFill>
                  <a:srgbClr val="0070C0"/>
                </a:solidFill>
                <a:latin typeface="+mj-lt"/>
                <a:cs typeface="+mj-cs"/>
              </a:rPr>
              <a:t> (bit-cell), </a:t>
            </a:r>
            <a:r>
              <a:rPr lang="en-US" altLang="es-MX" sz="3000" dirty="0" err="1">
                <a:solidFill>
                  <a:srgbClr val="0070C0"/>
                </a:solidFill>
                <a:latin typeface="+mj-lt"/>
                <a:cs typeface="+mj-cs"/>
              </a:rPr>
              <a:t>siendo</a:t>
            </a:r>
            <a:r>
              <a:rPr lang="en-US" altLang="es-MX" sz="3000" dirty="0">
                <a:solidFill>
                  <a:srgbClr val="0070C0"/>
                </a:solidFill>
                <a:latin typeface="+mj-lt"/>
                <a:cs typeface="+mj-cs"/>
              </a:rPr>
              <a:t> la </a:t>
            </a:r>
            <a:r>
              <a:rPr lang="en-US" altLang="es-MX" sz="3000" dirty="0" err="1">
                <a:solidFill>
                  <a:srgbClr val="0070C0"/>
                </a:solidFill>
                <a:latin typeface="+mj-lt"/>
                <a:cs typeface="+mj-cs"/>
              </a:rPr>
              <a:t>clasificación</a:t>
            </a:r>
            <a:r>
              <a:rPr lang="en-US" altLang="es-MX" sz="3000" dirty="0">
                <a:solidFill>
                  <a:srgbClr val="0070C0"/>
                </a:solidFill>
                <a:latin typeface="+mj-lt"/>
                <a:cs typeface="+mj-cs"/>
              </a:rPr>
              <a:t> </a:t>
            </a:r>
            <a:r>
              <a:rPr lang="en-US" altLang="es-MX" sz="3000" dirty="0" err="1">
                <a:solidFill>
                  <a:srgbClr val="0070C0"/>
                </a:solidFill>
                <a:latin typeface="+mj-lt"/>
                <a:cs typeface="+mj-cs"/>
              </a:rPr>
              <a:t>más</a:t>
            </a:r>
            <a:r>
              <a:rPr lang="en-US" altLang="es-MX" sz="3000" dirty="0">
                <a:solidFill>
                  <a:srgbClr val="0070C0"/>
                </a:solidFill>
                <a:latin typeface="+mj-lt"/>
                <a:cs typeface="+mj-cs"/>
              </a:rPr>
              <a:t> </a:t>
            </a:r>
            <a:r>
              <a:rPr lang="en-US" altLang="es-MX" sz="3000" dirty="0" err="1">
                <a:solidFill>
                  <a:srgbClr val="0070C0"/>
                </a:solidFill>
                <a:latin typeface="+mj-lt"/>
                <a:cs typeface="+mj-cs"/>
              </a:rPr>
              <a:t>conocida</a:t>
            </a:r>
            <a:r>
              <a:rPr lang="en-US" altLang="es-MX" sz="3000" dirty="0">
                <a:solidFill>
                  <a:srgbClr val="0070C0"/>
                </a:solidFill>
                <a:latin typeface="+mj-lt"/>
                <a:cs typeface="+mj-cs"/>
              </a:rPr>
              <a:t> </a:t>
            </a:r>
            <a:r>
              <a:rPr lang="en-US" altLang="es-MX" sz="3000" dirty="0" err="1">
                <a:solidFill>
                  <a:srgbClr val="0070C0"/>
                </a:solidFill>
                <a:latin typeface="+mj-lt"/>
                <a:cs typeface="+mj-cs"/>
              </a:rPr>
              <a:t>como</a:t>
            </a:r>
            <a:r>
              <a:rPr lang="en-US" altLang="es-MX" sz="3000" dirty="0">
                <a:solidFill>
                  <a:srgbClr val="0070C0"/>
                </a:solidFill>
                <a:latin typeface="+mj-lt"/>
                <a:cs typeface="+mj-cs"/>
              </a:rPr>
              <a:t> las de </a:t>
            </a:r>
            <a:r>
              <a:rPr lang="en-US" altLang="es-MX" sz="3000" dirty="0" err="1">
                <a:solidFill>
                  <a:srgbClr val="0070C0"/>
                </a:solidFill>
                <a:latin typeface="+mj-lt"/>
                <a:cs typeface="+mj-cs"/>
              </a:rPr>
              <a:t>tipo</a:t>
            </a:r>
            <a:r>
              <a:rPr lang="en-US" altLang="es-MX" sz="3000" dirty="0">
                <a:solidFill>
                  <a:srgbClr val="0070C0"/>
                </a:solidFill>
                <a:latin typeface="+mj-lt"/>
                <a:cs typeface="+mj-cs"/>
              </a:rPr>
              <a:t> Random Access Memory (RAM) versus Read Only Memory (ROM). </a:t>
            </a:r>
          </a:p>
          <a:p>
            <a:pPr marL="342900" indent="-342900" algn="just">
              <a:buClr>
                <a:schemeClr val="accent1"/>
              </a:buClr>
              <a:buFont typeface="Wingdings" panose="05000000000000000000" pitchFamily="2" charset="2"/>
              <a:buChar char="§"/>
              <a:defRPr/>
            </a:pPr>
            <a:r>
              <a:rPr lang="en-US" altLang="es-MX" dirty="0">
                <a:solidFill>
                  <a:prstClr val="black">
                    <a:lumMod val="65000"/>
                    <a:lumOff val="35000"/>
                  </a:prstClr>
                </a:solidFill>
                <a:latin typeface="Calibri (Body)"/>
                <a:ea typeface="Roboto Condensed" panose="02000000000000000000" pitchFamily="2" charset="0"/>
              </a:rPr>
              <a:t>DRAM</a:t>
            </a:r>
            <a:r>
              <a:rPr lang="en-US" altLang="es-MX" dirty="0">
                <a:solidFill>
                  <a:prstClr val="black">
                    <a:lumMod val="85000"/>
                    <a:lumOff val="15000"/>
                  </a:prstClr>
                </a:solidFill>
                <a:latin typeface="Calibri (Body)"/>
                <a:ea typeface="Roboto Condensed" panose="02000000000000000000" pitchFamily="2" charset="0"/>
              </a:rPr>
              <a:t> </a:t>
            </a:r>
            <a:r>
              <a:rPr lang="en-US" altLang="es-MX" dirty="0">
                <a:solidFill>
                  <a:prstClr val="black">
                    <a:lumMod val="65000"/>
                    <a:lumOff val="35000"/>
                  </a:prstClr>
                </a:solidFill>
                <a:latin typeface="Calibri (Body)"/>
                <a:ea typeface="Roboto Condensed" panose="02000000000000000000" pitchFamily="2" charset="0"/>
              </a:rPr>
              <a:t>(</a:t>
            </a:r>
            <a:r>
              <a:rPr lang="en-US" altLang="es-MX" i="1" dirty="0">
                <a:solidFill>
                  <a:prstClr val="black">
                    <a:lumMod val="65000"/>
                    <a:lumOff val="35000"/>
                  </a:prstClr>
                </a:solidFill>
                <a:latin typeface="Calibri (Body)"/>
                <a:ea typeface="Roboto Condensed" panose="02000000000000000000" pitchFamily="2" charset="0"/>
              </a:rPr>
              <a:t>dynamic</a:t>
            </a:r>
            <a:r>
              <a:rPr lang="en-US" altLang="es-MX" dirty="0">
                <a:solidFill>
                  <a:prstClr val="black">
                    <a:lumMod val="65000"/>
                    <a:lumOff val="35000"/>
                  </a:prstClr>
                </a:solidFill>
                <a:latin typeface="Calibri (Body)"/>
                <a:ea typeface="Roboto Condensed" panose="02000000000000000000" pitchFamily="2" charset="0"/>
              </a:rPr>
              <a:t> RAM)</a:t>
            </a:r>
          </a:p>
          <a:p>
            <a:pPr algn="just">
              <a:defRPr/>
            </a:pPr>
            <a:r>
              <a:rPr lang="es-MX" altLang="es-MX" dirty="0">
                <a:solidFill>
                  <a:prstClr val="black">
                    <a:lumMod val="85000"/>
                    <a:lumOff val="15000"/>
                  </a:prstClr>
                </a:solidFill>
                <a:latin typeface="Calibri (Body)"/>
                <a:ea typeface="Roboto Condensed" panose="02000000000000000000" pitchFamily="2" charset="0"/>
              </a:rPr>
              <a:t>Almacena un bit con la presencia o ausencia de carga en un capacitor a través de un transistor </a:t>
            </a:r>
            <a:r>
              <a:rPr lang="es-MX" altLang="es-MX" dirty="0" err="1">
                <a:solidFill>
                  <a:prstClr val="black">
                    <a:lumMod val="85000"/>
                    <a:lumOff val="15000"/>
                  </a:prstClr>
                </a:solidFill>
                <a:latin typeface="Calibri (Body)"/>
                <a:ea typeface="Roboto Condensed" panose="02000000000000000000" pitchFamily="2" charset="0"/>
              </a:rPr>
              <a:t>nMOS</a:t>
            </a:r>
            <a:r>
              <a:rPr lang="es-MX" altLang="es-MX" dirty="0">
                <a:solidFill>
                  <a:prstClr val="black">
                    <a:lumMod val="85000"/>
                    <a:lumOff val="15000"/>
                  </a:prstClr>
                </a:solidFill>
                <a:latin typeface="Calibri (Body)"/>
                <a:ea typeface="Roboto Condensed" panose="02000000000000000000" pitchFamily="2" charset="0"/>
              </a:rPr>
              <a:t> implementado como interruptor para conectar o desconectar el capacitor de la </a:t>
            </a:r>
            <a:r>
              <a:rPr lang="es-MX" altLang="es-MX" i="1" dirty="0" err="1">
                <a:solidFill>
                  <a:prstClr val="black">
                    <a:lumMod val="85000"/>
                    <a:lumOff val="15000"/>
                  </a:prstClr>
                </a:solidFill>
                <a:latin typeface="Calibri (Body)"/>
                <a:ea typeface="Roboto Condensed" panose="02000000000000000000" pitchFamily="2" charset="0"/>
              </a:rPr>
              <a:t>bitline</a:t>
            </a:r>
            <a:r>
              <a:rPr lang="es-MX" altLang="es-MX" dirty="0">
                <a:solidFill>
                  <a:prstClr val="black">
                    <a:lumMod val="85000"/>
                    <a:lumOff val="15000"/>
                  </a:prstClr>
                </a:solidFill>
                <a:latin typeface="Calibri (Body)"/>
                <a:ea typeface="Roboto Condensed" panose="02000000000000000000" pitchFamily="2" charset="0"/>
              </a:rPr>
              <a:t>. Cuando la </a:t>
            </a:r>
            <a:r>
              <a:rPr lang="es-MX" altLang="es-MX" i="1" dirty="0" err="1">
                <a:solidFill>
                  <a:prstClr val="black">
                    <a:lumMod val="85000"/>
                    <a:lumOff val="15000"/>
                  </a:prstClr>
                </a:solidFill>
                <a:latin typeface="Calibri (Body)"/>
                <a:ea typeface="Roboto Condensed" panose="02000000000000000000" pitchFamily="2" charset="0"/>
              </a:rPr>
              <a:t>wordline</a:t>
            </a:r>
            <a:r>
              <a:rPr lang="es-MX" altLang="es-MX" dirty="0">
                <a:solidFill>
                  <a:prstClr val="black">
                    <a:lumMod val="85000"/>
                    <a:lumOff val="15000"/>
                  </a:prstClr>
                </a:solidFill>
                <a:latin typeface="Calibri (Body)"/>
                <a:ea typeface="Roboto Condensed" panose="02000000000000000000" pitchFamily="2" charset="0"/>
              </a:rPr>
              <a:t> es cargada, el transistor se enciende (ON) y el bit almacenado se transfiere hacia o desde la </a:t>
            </a:r>
            <a:r>
              <a:rPr lang="es-MX" altLang="es-MX" i="1" dirty="0" err="1">
                <a:solidFill>
                  <a:prstClr val="black">
                    <a:lumMod val="85000"/>
                    <a:lumOff val="15000"/>
                  </a:prstClr>
                </a:solidFill>
                <a:latin typeface="Calibri (Body)"/>
                <a:ea typeface="Roboto Condensed" panose="02000000000000000000" pitchFamily="2" charset="0"/>
              </a:rPr>
              <a:t>bitline</a:t>
            </a:r>
            <a:r>
              <a:rPr lang="es-MX" altLang="es-MX" i="1" dirty="0">
                <a:solidFill>
                  <a:prstClr val="black">
                    <a:lumMod val="85000"/>
                    <a:lumOff val="15000"/>
                  </a:prstClr>
                </a:solidFill>
                <a:latin typeface="Calibri (Body)"/>
                <a:ea typeface="Roboto Condensed" panose="02000000000000000000" pitchFamily="2" charset="0"/>
              </a:rPr>
              <a:t> (requiere para si operación una señal de refresco del dato almacenado)</a:t>
            </a:r>
            <a:r>
              <a:rPr lang="es-MX" altLang="es-MX" dirty="0">
                <a:solidFill>
                  <a:prstClr val="black">
                    <a:lumMod val="85000"/>
                    <a:lumOff val="15000"/>
                  </a:prstClr>
                </a:solidFill>
                <a:latin typeface="Calibri (Body)"/>
                <a:ea typeface="Roboto Condensed" panose="02000000000000000000" pitchFamily="2" charset="0"/>
              </a:rPr>
              <a:t>.</a:t>
            </a:r>
          </a:p>
          <a:p>
            <a:pPr algn="just">
              <a:defRPr/>
            </a:pPr>
            <a:endParaRPr lang="en-US" altLang="es-MX" dirty="0">
              <a:solidFill>
                <a:prstClr val="black">
                  <a:lumMod val="65000"/>
                  <a:lumOff val="35000"/>
                </a:prstClr>
              </a:solidFill>
              <a:latin typeface="Calibri (Body)"/>
              <a:ea typeface="Roboto Condensed" panose="02000000000000000000" pitchFamily="2" charset="0"/>
            </a:endParaRPr>
          </a:p>
          <a:p>
            <a:pPr marL="342900" indent="-342900" algn="just">
              <a:buClr>
                <a:schemeClr val="accent1"/>
              </a:buClr>
              <a:buFont typeface="Wingdings" panose="05000000000000000000" pitchFamily="2" charset="2"/>
              <a:buChar char="§"/>
              <a:defRPr/>
            </a:pPr>
            <a:r>
              <a:rPr lang="en-US" altLang="es-MX" dirty="0">
                <a:solidFill>
                  <a:prstClr val="black">
                    <a:lumMod val="65000"/>
                    <a:lumOff val="35000"/>
                  </a:prstClr>
                </a:solidFill>
                <a:latin typeface="Calibri (Body)"/>
                <a:ea typeface="Roboto Condensed" panose="02000000000000000000" pitchFamily="2" charset="0"/>
              </a:rPr>
              <a:t>SRAM (</a:t>
            </a:r>
            <a:r>
              <a:rPr lang="en-US" altLang="es-MX" i="1" dirty="0">
                <a:solidFill>
                  <a:prstClr val="black">
                    <a:lumMod val="65000"/>
                    <a:lumOff val="35000"/>
                  </a:prstClr>
                </a:solidFill>
                <a:latin typeface="Calibri (Body)"/>
                <a:ea typeface="Roboto Condensed" panose="02000000000000000000" pitchFamily="2" charset="0"/>
              </a:rPr>
              <a:t>static</a:t>
            </a:r>
            <a:r>
              <a:rPr lang="en-US" altLang="es-MX" dirty="0">
                <a:solidFill>
                  <a:prstClr val="black">
                    <a:lumMod val="65000"/>
                    <a:lumOff val="35000"/>
                  </a:prstClr>
                </a:solidFill>
                <a:latin typeface="Calibri (Body)"/>
                <a:ea typeface="Roboto Condensed" panose="02000000000000000000" pitchFamily="2" charset="0"/>
              </a:rPr>
              <a:t> RAM)</a:t>
            </a:r>
          </a:p>
          <a:p>
            <a:pPr algn="just">
              <a:defRPr/>
            </a:pPr>
            <a:r>
              <a:rPr lang="es-MX" altLang="es-MX" dirty="0">
                <a:solidFill>
                  <a:prstClr val="black">
                    <a:lumMod val="85000"/>
                    <a:lumOff val="15000"/>
                  </a:prstClr>
                </a:solidFill>
                <a:latin typeface="Calibri (Body)"/>
                <a:ea typeface="Roboto Condensed" panose="02000000000000000000" pitchFamily="2" charset="0"/>
              </a:rPr>
              <a:t>Se considera como estática ya que los bits almacenados no requieren de ser “refrescados”</a:t>
            </a:r>
            <a:r>
              <a:rPr lang="en-US" altLang="es-MX" dirty="0">
                <a:solidFill>
                  <a:prstClr val="black">
                    <a:lumMod val="85000"/>
                    <a:lumOff val="15000"/>
                  </a:prstClr>
                </a:solidFill>
                <a:latin typeface="Calibri (Body)"/>
                <a:ea typeface="Roboto Condensed" panose="02000000000000000000" pitchFamily="2" charset="0"/>
              </a:rPr>
              <a:t>. </a:t>
            </a:r>
            <a:r>
              <a:rPr lang="es-MX" altLang="es-MX" dirty="0">
                <a:solidFill>
                  <a:prstClr val="black">
                    <a:lumMod val="85000"/>
                    <a:lumOff val="15000"/>
                  </a:prstClr>
                </a:solidFill>
                <a:latin typeface="Calibri (Body)"/>
                <a:ea typeface="Roboto Condensed" panose="02000000000000000000" pitchFamily="2" charset="0"/>
              </a:rPr>
              <a:t>La información es almacenada a través de dos inversores acoplados, dónde cada celda tiene dos salidas a una </a:t>
            </a:r>
            <a:r>
              <a:rPr lang="es-MX" altLang="es-MX" i="1" dirty="0" err="1">
                <a:solidFill>
                  <a:prstClr val="black">
                    <a:lumMod val="85000"/>
                    <a:lumOff val="15000"/>
                  </a:prstClr>
                </a:solidFill>
                <a:latin typeface="Calibri (Body)"/>
                <a:ea typeface="Roboto Condensed" panose="02000000000000000000" pitchFamily="2" charset="0"/>
              </a:rPr>
              <a:t>bitline</a:t>
            </a:r>
            <a:r>
              <a:rPr lang="es-MX" altLang="es-MX" dirty="0">
                <a:solidFill>
                  <a:prstClr val="black">
                    <a:lumMod val="85000"/>
                    <a:lumOff val="15000"/>
                  </a:prstClr>
                </a:solidFill>
                <a:latin typeface="Calibri (Body)"/>
                <a:ea typeface="Roboto Condensed" panose="02000000000000000000" pitchFamily="2" charset="0"/>
              </a:rPr>
              <a:t> cada una. Cuando la </a:t>
            </a:r>
            <a:r>
              <a:rPr lang="es-MX" altLang="es-MX" i="1" dirty="0" err="1">
                <a:solidFill>
                  <a:prstClr val="black">
                    <a:lumMod val="85000"/>
                    <a:lumOff val="15000"/>
                  </a:prstClr>
                </a:solidFill>
                <a:latin typeface="Calibri (Body)"/>
                <a:ea typeface="Roboto Condensed" panose="02000000000000000000" pitchFamily="2" charset="0"/>
              </a:rPr>
              <a:t>wordline</a:t>
            </a:r>
            <a:r>
              <a:rPr lang="es-MX" altLang="es-MX" dirty="0">
                <a:solidFill>
                  <a:prstClr val="black">
                    <a:lumMod val="85000"/>
                    <a:lumOff val="15000"/>
                  </a:prstClr>
                </a:solidFill>
                <a:latin typeface="Calibri (Body)"/>
                <a:ea typeface="Roboto Condensed" panose="02000000000000000000" pitchFamily="2" charset="0"/>
              </a:rPr>
              <a:t> es cargada, ambos transistores se encienden y la información almacenada es transferida hacia o desde la </a:t>
            </a:r>
            <a:r>
              <a:rPr lang="es-MX" altLang="es-MX" i="1" dirty="0" err="1">
                <a:solidFill>
                  <a:prstClr val="black">
                    <a:lumMod val="85000"/>
                    <a:lumOff val="15000"/>
                  </a:prstClr>
                </a:solidFill>
                <a:latin typeface="Calibri (Body)"/>
                <a:ea typeface="Roboto Condensed" panose="02000000000000000000" pitchFamily="2" charset="0"/>
              </a:rPr>
              <a:t>bitline</a:t>
            </a:r>
            <a:r>
              <a:rPr lang="en-US" altLang="es-MX" dirty="0">
                <a:solidFill>
                  <a:prstClr val="black">
                    <a:lumMod val="85000"/>
                    <a:lumOff val="15000"/>
                  </a:prstClr>
                </a:solidFill>
                <a:latin typeface="Calibri (Body)"/>
                <a:ea typeface="Roboto Condensed" panose="02000000000000000000" pitchFamily="2" charset="0"/>
              </a:rPr>
              <a:t>.</a:t>
            </a:r>
            <a:endParaRPr lang="es-MX" altLang="es-MX" dirty="0">
              <a:solidFill>
                <a:prstClr val="black">
                  <a:lumMod val="85000"/>
                  <a:lumOff val="15000"/>
                </a:prstClr>
              </a:solidFill>
              <a:latin typeface="Calibri (Body)"/>
              <a:ea typeface="Roboto Condensed" panose="02000000000000000000" pitchFamily="2" charset="0"/>
            </a:endParaRPr>
          </a:p>
        </p:txBody>
      </p:sp>
      <p:pic>
        <p:nvPicPr>
          <p:cNvPr id="6" name="Imagen 5"/>
          <p:cNvPicPr>
            <a:picLocks noChangeAspect="1"/>
          </p:cNvPicPr>
          <p:nvPr/>
        </p:nvPicPr>
        <p:blipFill rotWithShape="1">
          <a:blip r:embed="rId3">
            <a:duotone>
              <a:prstClr val="black"/>
              <a:schemeClr val="accent3">
                <a:tint val="45000"/>
                <a:satMod val="400000"/>
              </a:schemeClr>
            </a:duotone>
          </a:blip>
          <a:srcRect l="6970" t="27531" r="86136" b="57654"/>
          <a:stretch/>
        </p:blipFill>
        <p:spPr>
          <a:xfrm>
            <a:off x="14968072" y="4227612"/>
            <a:ext cx="2311400" cy="1524000"/>
          </a:xfrm>
          <a:prstGeom prst="roundRect">
            <a:avLst>
              <a:gd name="adj" fmla="val 8594"/>
            </a:avLst>
          </a:prstGeom>
          <a:solidFill>
            <a:srgbClr val="FFFFFF">
              <a:shade val="85000"/>
            </a:srgbClr>
          </a:solidFill>
          <a:ln>
            <a:noFill/>
          </a:ln>
          <a:effectLst/>
        </p:spPr>
      </p:pic>
      <p:pic>
        <p:nvPicPr>
          <p:cNvPr id="7" name="Imagen 6"/>
          <p:cNvPicPr>
            <a:picLocks noChangeAspect="1"/>
          </p:cNvPicPr>
          <p:nvPr/>
        </p:nvPicPr>
        <p:blipFill rotWithShape="1">
          <a:blip r:embed="rId4">
            <a:duotone>
              <a:prstClr val="black"/>
              <a:schemeClr val="accent3">
                <a:tint val="45000"/>
                <a:satMod val="400000"/>
              </a:schemeClr>
            </a:duotone>
          </a:blip>
          <a:srcRect l="30454" t="32840" r="60152" b="53456"/>
          <a:stretch/>
        </p:blipFill>
        <p:spPr>
          <a:xfrm>
            <a:off x="14377845" y="6573743"/>
            <a:ext cx="2928894" cy="1310916"/>
          </a:xfrm>
          <a:prstGeom prst="roundRect">
            <a:avLst>
              <a:gd name="adj" fmla="val 8594"/>
            </a:avLst>
          </a:prstGeom>
          <a:solidFill>
            <a:srgbClr val="FFFFFF">
              <a:shade val="85000"/>
            </a:srgbClr>
          </a:solidFill>
          <a:ln>
            <a:noFill/>
          </a:ln>
          <a:effectLst/>
        </p:spPr>
      </p:pic>
      <p:pic>
        <p:nvPicPr>
          <p:cNvPr id="1026" name="Picture 2" descr="Resultado de imagen para robert dennar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530" y="2229644"/>
            <a:ext cx="1517447" cy="228224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31"/>
          <p:cNvSpPr/>
          <p:nvPr/>
        </p:nvSpPr>
        <p:spPr>
          <a:xfrm>
            <a:off x="584758" y="4620280"/>
            <a:ext cx="1636987" cy="738664"/>
          </a:xfrm>
          <a:prstGeom prst="rect">
            <a:avLst/>
          </a:prstGeom>
        </p:spPr>
        <p:txBody>
          <a:bodyPr wrap="none">
            <a:spAutoFit/>
          </a:bodyPr>
          <a:lstStyle/>
          <a:p>
            <a:pPr algn="ctr"/>
            <a:r>
              <a:rPr lang="es-MX" sz="1400" b="1" dirty="0">
                <a:solidFill>
                  <a:prstClr val="black"/>
                </a:solidFill>
                <a:latin typeface="Helvetica Condensed" panose="020B0606020202030204" pitchFamily="34" charset="0"/>
                <a:cs typeface="Aparajita" panose="020B0604020202020204" pitchFamily="34" charset="0"/>
              </a:rPr>
              <a:t>Robert </a:t>
            </a:r>
            <a:r>
              <a:rPr lang="es-MX" sz="1400" b="1" dirty="0" err="1">
                <a:solidFill>
                  <a:prstClr val="black"/>
                </a:solidFill>
                <a:latin typeface="Helvetica Condensed" panose="020B0606020202030204" pitchFamily="34" charset="0"/>
                <a:cs typeface="Aparajita" panose="020B0604020202020204" pitchFamily="34" charset="0"/>
              </a:rPr>
              <a:t>Dennard</a:t>
            </a:r>
            <a:r>
              <a:rPr lang="es-MX" sz="1400" b="1" dirty="0">
                <a:solidFill>
                  <a:prstClr val="black"/>
                </a:solidFill>
                <a:latin typeface="Helvetica Condensed" panose="020B0606020202030204" pitchFamily="34" charset="0"/>
                <a:cs typeface="Aparajita" panose="020B0604020202020204" pitchFamily="34" charset="0"/>
              </a:rPr>
              <a:t>. </a:t>
            </a:r>
          </a:p>
          <a:p>
            <a:pPr algn="ctr"/>
            <a:r>
              <a:rPr lang="es-MX" sz="1400" dirty="0">
                <a:solidFill>
                  <a:prstClr val="black"/>
                </a:solidFill>
                <a:latin typeface="Helvetica Condensed" panose="020B0606020202030204" pitchFamily="34" charset="0"/>
                <a:cs typeface="Aparajita" panose="020B0604020202020204" pitchFamily="34" charset="0"/>
              </a:rPr>
              <a:t>Inventa la DRAM </a:t>
            </a:r>
          </a:p>
          <a:p>
            <a:pPr algn="ctr"/>
            <a:r>
              <a:rPr lang="es-MX" sz="1400" dirty="0">
                <a:solidFill>
                  <a:prstClr val="black"/>
                </a:solidFill>
                <a:latin typeface="Helvetica Condensed" panose="020B0606020202030204" pitchFamily="34" charset="0"/>
                <a:cs typeface="Aparajita" panose="020B0604020202020204" pitchFamily="34" charset="0"/>
              </a:rPr>
              <a:t>en 1966, IBM</a:t>
            </a:r>
            <a:endParaRPr lang="es-MX" sz="1400" b="1" dirty="0">
              <a:solidFill>
                <a:prstClr val="black"/>
              </a:solidFill>
              <a:latin typeface="Helvetica Condensed" panose="020B0606020202030204" pitchFamily="34" charset="0"/>
              <a:cs typeface="Aparajita" panose="020B0604020202020204" pitchFamily="34" charset="0"/>
            </a:endParaRPr>
          </a:p>
        </p:txBody>
      </p:sp>
    </p:spTree>
    <p:extLst>
      <p:ext uri="{BB962C8B-B14F-4D97-AF65-F5344CB8AC3E}">
        <p14:creationId xmlns:p14="http://schemas.microsoft.com/office/powerpoint/2010/main" val="250634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1" end="1"/>
                                            </p:txEl>
                                          </p:spTgt>
                                        </p:tgtEl>
                                        <p:attrNameLst>
                                          <p:attrName>style.visibility</p:attrName>
                                        </p:attrNameLst>
                                      </p:cBhvr>
                                      <p:to>
                                        <p:strVal val="visible"/>
                                      </p:to>
                                    </p:set>
                                    <p:animEffect transition="in" filter="fade">
                                      <p:cBhvr>
                                        <p:cTn id="7" dur="500"/>
                                        <p:tgtEl>
                                          <p:spTgt spid="7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fade">
                                      <p:cBhvr>
                                        <p:cTn id="12" dur="500"/>
                                        <p:tgtEl>
                                          <p:spTgt spid="70">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0">
                                            <p:txEl>
                                              <p:pRg st="2" end="2"/>
                                            </p:txEl>
                                          </p:spTgt>
                                        </p:tgtEl>
                                        <p:attrNameLst>
                                          <p:attrName>style.visibility</p:attrName>
                                        </p:attrNameLst>
                                      </p:cBhvr>
                                      <p:to>
                                        <p:strVal val="visible"/>
                                      </p:to>
                                    </p:set>
                                    <p:animEffect transition="in" filter="fade">
                                      <p:cBhvr>
                                        <p:cTn id="15" dur="500"/>
                                        <p:tgtEl>
                                          <p:spTgt spid="7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4" end="4"/>
                                            </p:txEl>
                                          </p:spTgt>
                                        </p:tgtEl>
                                        <p:attrNameLst>
                                          <p:attrName>style.visibility</p:attrName>
                                        </p:attrNameLst>
                                      </p:cBhvr>
                                      <p:to>
                                        <p:strVal val="visible"/>
                                      </p:to>
                                    </p:set>
                                    <p:animEffect transition="in" filter="fade">
                                      <p:cBhvr>
                                        <p:cTn id="31" dur="500"/>
                                        <p:tgtEl>
                                          <p:spTgt spid="70">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xEl>
                                              <p:pRg st="5" end="5"/>
                                            </p:txEl>
                                          </p:spTgt>
                                        </p:tgtEl>
                                        <p:attrNameLst>
                                          <p:attrName>style.visibility</p:attrName>
                                        </p:attrNameLst>
                                      </p:cBhvr>
                                      <p:to>
                                        <p:strVal val="visible"/>
                                      </p:to>
                                    </p:set>
                                    <p:animEffect transition="in" filter="fade">
                                      <p:cBhvr>
                                        <p:cTn id="34" dur="500"/>
                                        <p:tgtEl>
                                          <p:spTgt spid="70">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Marcador de texto 9"/>
          <p:cNvSpPr txBox="1">
            <a:spLocks/>
          </p:cNvSpPr>
          <p:nvPr/>
        </p:nvSpPr>
        <p:spPr>
          <a:xfrm>
            <a:off x="613612" y="2744367"/>
            <a:ext cx="15811829" cy="6449818"/>
          </a:xfrm>
          <a:prstGeom prst="rect">
            <a:avLst/>
          </a:prstGeom>
        </p:spPr>
        <p:txBody>
          <a:bodyPr numCol="2"/>
          <a:lstStyle>
            <a:lvl1pPr marL="0" indent="0" algn="l" defTabSz="1371600" rtl="0" eaLnBrk="1" latinLnBrk="0" hangingPunct="1">
              <a:lnSpc>
                <a:spcPct val="90000"/>
              </a:lnSpc>
              <a:spcBef>
                <a:spcPts val="1500"/>
              </a:spcBef>
              <a:buFont typeface="Wingdings" panose="05000000000000000000" pitchFamily="2" charset="2"/>
              <a:buNone/>
              <a:defRPr sz="2200" kern="1200">
                <a:solidFill>
                  <a:schemeClr val="tx1">
                    <a:lumMod val="65000"/>
                    <a:lumOff val="35000"/>
                  </a:schemeClr>
                </a:solidFill>
                <a:latin typeface="Helvetica Condensed" panose="020B0606020202030204" pitchFamily="34"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defTabSz="1371669">
              <a:spcBef>
                <a:spcPct val="0"/>
              </a:spcBef>
              <a:buClr>
                <a:schemeClr val="accent1"/>
              </a:buClr>
              <a:defRPr/>
            </a:pPr>
            <a:r>
              <a:rPr lang="en-US" altLang="es-MX" sz="3000" dirty="0" err="1">
                <a:solidFill>
                  <a:srgbClr val="0070C0"/>
                </a:solidFill>
                <a:latin typeface="+mj-lt"/>
                <a:cs typeface="+mj-cs"/>
              </a:rPr>
              <a:t>Área</a:t>
            </a:r>
            <a:r>
              <a:rPr lang="en-US" altLang="es-MX" sz="3000" dirty="0">
                <a:solidFill>
                  <a:srgbClr val="0070C0"/>
                </a:solidFill>
                <a:latin typeface="+mj-lt"/>
                <a:cs typeface="+mj-cs"/>
              </a:rPr>
              <a:t> y </a:t>
            </a:r>
            <a:r>
              <a:rPr lang="en-US" altLang="es-MX" sz="3000" dirty="0" err="1">
                <a:solidFill>
                  <a:srgbClr val="0070C0"/>
                </a:solidFill>
                <a:latin typeface="+mj-lt"/>
                <a:cs typeface="+mj-cs"/>
              </a:rPr>
              <a:t>Retardos</a:t>
            </a:r>
            <a:r>
              <a:rPr lang="en-US" altLang="es-MX" sz="3000" dirty="0">
                <a:solidFill>
                  <a:srgbClr val="0070C0"/>
                </a:solidFill>
                <a:latin typeface="+mj-lt"/>
                <a:cs typeface="+mj-cs"/>
              </a:rPr>
              <a:t> </a:t>
            </a:r>
          </a:p>
          <a:p>
            <a:pPr algn="just">
              <a:defRPr/>
            </a:pPr>
            <a:r>
              <a:rPr lang="es-MX" altLang="es-MX" dirty="0">
                <a:solidFill>
                  <a:prstClr val="black">
                    <a:lumMod val="85000"/>
                    <a:lumOff val="15000"/>
                  </a:prstClr>
                </a:solidFill>
                <a:latin typeface="Calibri (Body)"/>
                <a:ea typeface="Roboto Condensed" panose="02000000000000000000" pitchFamily="2" charset="0"/>
              </a:rPr>
              <a:t>Los </a:t>
            </a:r>
            <a:r>
              <a:rPr lang="es-MX" altLang="es-MX" dirty="0" err="1">
                <a:solidFill>
                  <a:prstClr val="black">
                    <a:lumMod val="85000"/>
                    <a:lumOff val="15000"/>
                  </a:prstClr>
                </a:solidFill>
                <a:latin typeface="Calibri (Body)"/>
                <a:ea typeface="Roboto Condensed" panose="02000000000000000000" pitchFamily="2" charset="0"/>
              </a:rPr>
              <a:t>flip-flops</a:t>
            </a:r>
            <a:r>
              <a:rPr lang="es-MX" altLang="es-MX" dirty="0">
                <a:solidFill>
                  <a:prstClr val="black">
                    <a:lumMod val="85000"/>
                    <a:lumOff val="15000"/>
                  </a:prstClr>
                </a:solidFill>
                <a:latin typeface="Calibri (Body)"/>
                <a:ea typeface="Roboto Condensed" panose="02000000000000000000" pitchFamily="2" charset="0"/>
              </a:rPr>
              <a:t>, </a:t>
            </a:r>
            <a:r>
              <a:rPr lang="es-MX" altLang="es-MX" dirty="0" err="1">
                <a:solidFill>
                  <a:prstClr val="black">
                    <a:lumMod val="85000"/>
                    <a:lumOff val="15000"/>
                  </a:prstClr>
                </a:solidFill>
                <a:latin typeface="Calibri (Body)"/>
                <a:ea typeface="Roboto Condensed" panose="02000000000000000000" pitchFamily="2" charset="0"/>
              </a:rPr>
              <a:t>SRAMs</a:t>
            </a:r>
            <a:r>
              <a:rPr lang="es-MX" altLang="es-MX" dirty="0">
                <a:solidFill>
                  <a:prstClr val="black">
                    <a:lumMod val="85000"/>
                    <a:lumOff val="15000"/>
                  </a:prstClr>
                </a:solidFill>
                <a:latin typeface="Calibri (Body)"/>
                <a:ea typeface="Roboto Condensed" panose="02000000000000000000" pitchFamily="2" charset="0"/>
              </a:rPr>
              <a:t>, y </a:t>
            </a:r>
            <a:r>
              <a:rPr lang="es-MX" altLang="es-MX" dirty="0" err="1">
                <a:solidFill>
                  <a:prstClr val="black">
                    <a:lumMod val="85000"/>
                    <a:lumOff val="15000"/>
                  </a:prstClr>
                </a:solidFill>
                <a:latin typeface="Calibri (Body)"/>
                <a:ea typeface="Roboto Condensed" panose="02000000000000000000" pitchFamily="2" charset="0"/>
              </a:rPr>
              <a:t>DRAMs</a:t>
            </a:r>
            <a:r>
              <a:rPr lang="es-MX" altLang="es-MX" dirty="0">
                <a:solidFill>
                  <a:prstClr val="black">
                    <a:lumMod val="85000"/>
                    <a:lumOff val="15000"/>
                  </a:prstClr>
                </a:solidFill>
                <a:latin typeface="Calibri (Body)"/>
                <a:ea typeface="Roboto Condensed" panose="02000000000000000000" pitchFamily="2" charset="0"/>
              </a:rPr>
              <a:t> son memorias volátiles, pero consumen un área y tienen retardos de operación distintos (Tabla 1). Generalmente, cuantos más transistores tiene un dispositivo, consume más área y energía, aumentando su costo. Mientras que la latencia y desempeño de una memoria dependerá de su tamaño, pues entre más grande es una memoria, tiende a ser más lenta.</a:t>
            </a:r>
          </a:p>
          <a:p>
            <a:pPr algn="just">
              <a:defRPr/>
            </a:pPr>
            <a:endParaRPr lang="en-US" altLang="es-MX" dirty="0">
              <a:solidFill>
                <a:prstClr val="black">
                  <a:lumMod val="65000"/>
                  <a:lumOff val="35000"/>
                </a:prstClr>
              </a:solidFill>
              <a:latin typeface="Calibri (Body)"/>
              <a:ea typeface="Roboto Condensed" panose="02000000000000000000" pitchFamily="2" charset="0"/>
            </a:endParaRPr>
          </a:p>
          <a:p>
            <a:pPr algn="just">
              <a:defRPr/>
            </a:pPr>
            <a:endParaRPr lang="en-US" altLang="es-MX" dirty="0">
              <a:solidFill>
                <a:prstClr val="black">
                  <a:lumMod val="65000"/>
                  <a:lumOff val="35000"/>
                </a:prstClr>
              </a:solidFill>
              <a:latin typeface="Calibri (Body)"/>
              <a:ea typeface="Roboto Condensed" panose="02000000000000000000" pitchFamily="2" charset="0"/>
            </a:endParaRPr>
          </a:p>
          <a:p>
            <a:pPr defTabSz="1371669">
              <a:spcBef>
                <a:spcPct val="0"/>
              </a:spcBef>
              <a:buClr>
                <a:schemeClr val="accent1"/>
              </a:buClr>
              <a:defRPr/>
            </a:pPr>
            <a:r>
              <a:rPr lang="en-US" altLang="es-MX" sz="3000" dirty="0">
                <a:solidFill>
                  <a:srgbClr val="0070C0"/>
                </a:solidFill>
                <a:latin typeface="+mj-lt"/>
                <a:cs typeface="+mj-cs"/>
              </a:rPr>
              <a:t>Banco de </a:t>
            </a:r>
            <a:r>
              <a:rPr lang="en-US" altLang="es-MX" sz="3000" dirty="0" err="1">
                <a:solidFill>
                  <a:srgbClr val="0070C0"/>
                </a:solidFill>
                <a:latin typeface="+mj-lt"/>
                <a:cs typeface="+mj-cs"/>
              </a:rPr>
              <a:t>Registros</a:t>
            </a:r>
            <a:endParaRPr lang="en-US" altLang="es-MX" sz="3000" dirty="0">
              <a:solidFill>
                <a:srgbClr val="0070C0"/>
              </a:solidFill>
              <a:latin typeface="+mj-lt"/>
              <a:cs typeface="+mj-cs"/>
            </a:endParaRPr>
          </a:p>
          <a:p>
            <a:pPr algn="just">
              <a:defRPr/>
            </a:pPr>
            <a:r>
              <a:rPr lang="es-MX" altLang="es-MX" dirty="0">
                <a:solidFill>
                  <a:prstClr val="black">
                    <a:lumMod val="85000"/>
                    <a:lumOff val="15000"/>
                  </a:prstClr>
                </a:solidFill>
                <a:latin typeface="Calibri (Body)"/>
                <a:ea typeface="Roboto Condensed" panose="02000000000000000000" pitchFamily="2" charset="0"/>
              </a:rPr>
              <a:t>Los sistemas digitales regularmente hacen uso de un número determinado de registros para almacenar valores de variables temporales, también conocido como Banco de Registros</a:t>
            </a:r>
            <a:r>
              <a:rPr lang="en-US" altLang="es-MX" dirty="0">
                <a:solidFill>
                  <a:prstClr val="black">
                    <a:lumMod val="85000"/>
                    <a:lumOff val="15000"/>
                  </a:prstClr>
                </a:solidFill>
                <a:latin typeface="Calibri (Body)"/>
                <a:ea typeface="Roboto Condensed" panose="02000000000000000000" pitchFamily="2" charset="0"/>
              </a:rPr>
              <a:t>. </a:t>
            </a:r>
            <a:r>
              <a:rPr lang="es-MX" altLang="es-MX" dirty="0">
                <a:solidFill>
                  <a:prstClr val="black">
                    <a:lumMod val="85000"/>
                    <a:lumOff val="15000"/>
                  </a:prstClr>
                </a:solidFill>
                <a:latin typeface="Calibri (Body)"/>
                <a:ea typeface="Roboto Condensed" panose="02000000000000000000" pitchFamily="2" charset="0"/>
              </a:rPr>
              <a:t>Usualmente construido con una SRAM multipuerto, ya que resulta más compacto que un arreglo de </a:t>
            </a:r>
            <a:r>
              <a:rPr lang="es-MX" altLang="es-MX" dirty="0" err="1">
                <a:solidFill>
                  <a:prstClr val="black">
                    <a:lumMod val="85000"/>
                    <a:lumOff val="15000"/>
                  </a:prstClr>
                </a:solidFill>
                <a:latin typeface="Calibri (Body)"/>
                <a:ea typeface="Roboto Condensed" panose="02000000000000000000" pitchFamily="2" charset="0"/>
              </a:rPr>
              <a:t>flip-flops</a:t>
            </a:r>
            <a:r>
              <a:rPr lang="es-MX" altLang="es-MX" dirty="0">
                <a:solidFill>
                  <a:prstClr val="black">
                    <a:lumMod val="85000"/>
                    <a:lumOff val="15000"/>
                  </a:prstClr>
                </a:solidFill>
                <a:latin typeface="Calibri (Body)"/>
                <a:ea typeface="Roboto Condensed" panose="02000000000000000000" pitchFamily="2" charset="0"/>
              </a:rPr>
              <a:t>. </a:t>
            </a:r>
            <a:endParaRPr lang="es-MX" altLang="es-MX" dirty="0">
              <a:solidFill>
                <a:prstClr val="black">
                  <a:lumMod val="65000"/>
                  <a:lumOff val="35000"/>
                </a:prstClr>
              </a:solidFill>
              <a:latin typeface="Calibri (Body)"/>
              <a:ea typeface="Roboto Condensed" panose="02000000000000000000" pitchFamily="2" charset="0"/>
            </a:endParaRPr>
          </a:p>
          <a:p>
            <a:pPr marL="342900" indent="-342900" algn="just">
              <a:buFont typeface="Wingdings" panose="05000000000000000000" pitchFamily="2" charset="2"/>
              <a:buChar char="§"/>
              <a:defRPr/>
            </a:pPr>
            <a:endParaRPr lang="es-MX" altLang="es-MX" dirty="0">
              <a:solidFill>
                <a:prstClr val="black">
                  <a:lumMod val="65000"/>
                  <a:lumOff val="35000"/>
                </a:prstClr>
              </a:solidFill>
              <a:latin typeface="Calibri (Body)"/>
              <a:ea typeface="Roboto Condensed" panose="02000000000000000000" pitchFamily="2" charset="0"/>
            </a:endParaRPr>
          </a:p>
          <a:p>
            <a:pPr marL="342900" indent="-342900" algn="just">
              <a:buFont typeface="Wingdings" panose="05000000000000000000" pitchFamily="2" charset="2"/>
              <a:buChar char="§"/>
              <a:defRPr/>
            </a:pPr>
            <a:endParaRPr lang="es-MX" altLang="es-MX" dirty="0">
              <a:solidFill>
                <a:prstClr val="black">
                  <a:lumMod val="65000"/>
                  <a:lumOff val="35000"/>
                </a:prstClr>
              </a:solidFill>
              <a:latin typeface="Calibri (Body)"/>
              <a:ea typeface="Roboto Condensed" panose="02000000000000000000" pitchFamily="2" charset="0"/>
            </a:endParaRPr>
          </a:p>
          <a:p>
            <a:pPr algn="just">
              <a:defRPr/>
            </a:pPr>
            <a:endParaRPr lang="es-MX" altLang="es-MX" dirty="0">
              <a:solidFill>
                <a:prstClr val="black">
                  <a:lumMod val="65000"/>
                  <a:lumOff val="35000"/>
                </a:prstClr>
              </a:solidFill>
              <a:latin typeface="Calibri (Body)"/>
              <a:ea typeface="Roboto Condensed" panose="02000000000000000000" pitchFamily="2" charset="0"/>
            </a:endParaRPr>
          </a:p>
        </p:txBody>
      </p:sp>
      <p:sp>
        <p:nvSpPr>
          <p:cNvPr id="8" name="Título 7"/>
          <p:cNvSpPr>
            <a:spLocks noGrp="1"/>
          </p:cNvSpPr>
          <p:nvPr>
            <p:ph type="title"/>
          </p:nvPr>
        </p:nvSpPr>
        <p:spPr/>
        <p:txBody>
          <a:bodyPr>
            <a:normAutofit fontScale="90000"/>
          </a:bodyPr>
          <a:lstStyle/>
          <a:p>
            <a:r>
              <a:rPr lang="es-MX" dirty="0">
                <a:solidFill>
                  <a:srgbClr val="C00000"/>
                </a:solidFill>
              </a:rPr>
              <a:t>MEMORIAS</a:t>
            </a:r>
            <a:endParaRPr lang="es-MX" dirty="0"/>
          </a:p>
        </p:txBody>
      </p:sp>
      <p:sp>
        <p:nvSpPr>
          <p:cNvPr id="2" name="Subtítulo 1">
            <a:extLst>
              <a:ext uri="{FF2B5EF4-FFF2-40B4-BE49-F238E27FC236}">
                <a16:creationId xmlns:a16="http://schemas.microsoft.com/office/drawing/2014/main" id="{17ECB5E3-6A2B-9341-F9CC-2E4A42696C07}"/>
              </a:ext>
            </a:extLst>
          </p:cNvPr>
          <p:cNvSpPr>
            <a:spLocks noGrp="1"/>
          </p:cNvSpPr>
          <p:nvPr>
            <p:ph type="subTitle" idx="1"/>
          </p:nvPr>
        </p:nvSpPr>
        <p:spPr/>
        <p:txBody>
          <a:bodyPr/>
          <a:lstStyle/>
          <a:p>
            <a:r>
              <a:rPr lang="es-MX" dirty="0"/>
              <a:t>tipos</a:t>
            </a:r>
          </a:p>
        </p:txBody>
      </p:sp>
      <p:sp>
        <p:nvSpPr>
          <p:cNvPr id="58" name="Marcador de texto 8">
            <a:extLst>
              <a:ext uri="{FF2B5EF4-FFF2-40B4-BE49-F238E27FC236}">
                <a16:creationId xmlns:a16="http://schemas.microsoft.com/office/drawing/2014/main" id="{11C14EFD-3F71-4E15-946D-772CADD5A53B}"/>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4" name="Marcador de número de diapositiva 3"/>
          <p:cNvSpPr>
            <a:spLocks noGrp="1"/>
          </p:cNvSpPr>
          <p:nvPr>
            <p:ph type="sldNum" sz="quarter" idx="4"/>
          </p:nvPr>
        </p:nvSpPr>
        <p:spPr/>
        <p:txBody>
          <a:bodyPr/>
          <a:lstStyle/>
          <a:p>
            <a:fld id="{DAEF4D36-AE85-49C9-90DE-66D02B257272}" type="slidenum">
              <a:rPr lang="en-US" smtClean="0">
                <a:solidFill>
                  <a:schemeClr val="bg1"/>
                </a:solidFill>
              </a:rPr>
              <a:pPr/>
              <a:t>24</a:t>
            </a:fld>
            <a:endParaRPr lang="en-US" dirty="0">
              <a:solidFill>
                <a:schemeClr val="bg1"/>
              </a:solidFill>
            </a:endParaRPr>
          </a:p>
        </p:txBody>
      </p:sp>
      <p:graphicFrame>
        <p:nvGraphicFramePr>
          <p:cNvPr id="16" name="Table 32"/>
          <p:cNvGraphicFramePr>
            <a:graphicFrameLocks noGrp="1"/>
          </p:cNvGraphicFramePr>
          <p:nvPr>
            <p:extLst>
              <p:ext uri="{D42A27DB-BD31-4B8C-83A1-F6EECF244321}">
                <p14:modId xmlns:p14="http://schemas.microsoft.com/office/powerpoint/2010/main" val="1954260904"/>
              </p:ext>
            </p:extLst>
          </p:nvPr>
        </p:nvGraphicFramePr>
        <p:xfrm>
          <a:off x="12483143" y="3310940"/>
          <a:ext cx="4563309" cy="1614054"/>
        </p:xfrm>
        <a:graphic>
          <a:graphicData uri="http://schemas.openxmlformats.org/drawingml/2006/table">
            <a:tbl>
              <a:tblPr firstRow="1" bandRow="1">
                <a:tableStyleId>{9DCAF9ED-07DC-4A11-8D7F-57B35C25682E}</a:tableStyleId>
              </a:tblPr>
              <a:tblGrid>
                <a:gridCol w="1547154">
                  <a:extLst>
                    <a:ext uri="{9D8B030D-6E8A-4147-A177-3AD203B41FA5}">
                      <a16:colId xmlns:a16="http://schemas.microsoft.com/office/drawing/2014/main" val="20000"/>
                    </a:ext>
                  </a:extLst>
                </a:gridCol>
                <a:gridCol w="1578838">
                  <a:extLst>
                    <a:ext uri="{9D8B030D-6E8A-4147-A177-3AD203B41FA5}">
                      <a16:colId xmlns:a16="http://schemas.microsoft.com/office/drawing/2014/main" val="20001"/>
                    </a:ext>
                  </a:extLst>
                </a:gridCol>
                <a:gridCol w="1437317">
                  <a:extLst>
                    <a:ext uri="{9D8B030D-6E8A-4147-A177-3AD203B41FA5}">
                      <a16:colId xmlns:a16="http://schemas.microsoft.com/office/drawing/2014/main" val="20002"/>
                    </a:ext>
                  </a:extLst>
                </a:gridCol>
              </a:tblGrid>
              <a:tr h="365298">
                <a:tc>
                  <a:txBody>
                    <a:bodyPr/>
                    <a:lstStyle/>
                    <a:p>
                      <a:r>
                        <a:rPr lang="es-MX" sz="1400" dirty="0"/>
                        <a:t>Tipo de Memoria</a:t>
                      </a:r>
                      <a:endParaRPr lang="es-MX" sz="1400" dirty="0">
                        <a:latin typeface="Helvetica Condensed" panose="020B0606020202030204" pitchFamily="34" charset="0"/>
                      </a:endParaRPr>
                    </a:p>
                  </a:txBody>
                  <a:tcPr/>
                </a:tc>
                <a:tc>
                  <a:txBody>
                    <a:bodyPr/>
                    <a:lstStyle/>
                    <a:p>
                      <a:r>
                        <a:rPr lang="es-MX" sz="1400" dirty="0"/>
                        <a:t>Transistores por </a:t>
                      </a:r>
                      <a:r>
                        <a:rPr lang="es-MX" sz="1400" dirty="0" err="1"/>
                        <a:t>bitcell</a:t>
                      </a:r>
                      <a:endParaRPr lang="es-MX" sz="1400" dirty="0">
                        <a:latin typeface="Helvetica Condensed" panose="020B0606020202030204" pitchFamily="34" charset="0"/>
                      </a:endParaRPr>
                    </a:p>
                  </a:txBody>
                  <a:tcPr/>
                </a:tc>
                <a:tc>
                  <a:txBody>
                    <a:bodyPr/>
                    <a:lstStyle/>
                    <a:p>
                      <a:r>
                        <a:rPr lang="es-MX" sz="1400" dirty="0"/>
                        <a:t>Latencia</a:t>
                      </a:r>
                      <a:endParaRPr lang="es-MX" sz="1400" dirty="0">
                        <a:latin typeface="Helvetica Condensed" panose="020B0606020202030204" pitchFamily="34" charset="0"/>
                      </a:endParaRPr>
                    </a:p>
                  </a:txBody>
                  <a:tcPr/>
                </a:tc>
                <a:extLst>
                  <a:ext uri="{0D108BD9-81ED-4DB2-BD59-A6C34878D82A}">
                    <a16:rowId xmlns:a16="http://schemas.microsoft.com/office/drawing/2014/main" val="10000"/>
                  </a:ext>
                </a:extLst>
              </a:tr>
              <a:tr h="365298">
                <a:tc>
                  <a:txBody>
                    <a:bodyPr/>
                    <a:lstStyle/>
                    <a:p>
                      <a:pPr algn="ctr"/>
                      <a:r>
                        <a:rPr lang="en-US" sz="1400" dirty="0"/>
                        <a:t>flip-flop</a:t>
                      </a:r>
                      <a:endParaRPr lang="es-MX" sz="1400" dirty="0">
                        <a:latin typeface="Helvetica Condensed" panose="020B0606020202030204" pitchFamily="34" charset="0"/>
                      </a:endParaRPr>
                    </a:p>
                  </a:txBody>
                  <a:tcPr/>
                </a:tc>
                <a:tc>
                  <a:txBody>
                    <a:bodyPr/>
                    <a:lstStyle/>
                    <a:p>
                      <a:pPr algn="ctr"/>
                      <a:r>
                        <a:rPr lang="en-US" sz="1400" dirty="0"/>
                        <a:t>~20</a:t>
                      </a:r>
                      <a:endParaRPr lang="es-MX" sz="1400" dirty="0">
                        <a:latin typeface="Helvetica Condensed" panose="020B0606020202030204" pitchFamily="34" charset="0"/>
                      </a:endParaRPr>
                    </a:p>
                  </a:txBody>
                  <a:tcPr/>
                </a:tc>
                <a:tc>
                  <a:txBody>
                    <a:bodyPr/>
                    <a:lstStyle/>
                    <a:p>
                      <a:pPr algn="ctr"/>
                      <a:r>
                        <a:rPr lang="es-MX" sz="1400" noProof="0" dirty="0"/>
                        <a:t>rápida</a:t>
                      </a:r>
                      <a:endParaRPr lang="es-MX" sz="1400" noProof="0" dirty="0">
                        <a:latin typeface="Helvetica Condensed" panose="020B0606020202030204" pitchFamily="34" charset="0"/>
                      </a:endParaRPr>
                    </a:p>
                  </a:txBody>
                  <a:tcPr/>
                </a:tc>
                <a:extLst>
                  <a:ext uri="{0D108BD9-81ED-4DB2-BD59-A6C34878D82A}">
                    <a16:rowId xmlns:a16="http://schemas.microsoft.com/office/drawing/2014/main" val="10001"/>
                  </a:ext>
                </a:extLst>
              </a:tr>
              <a:tr h="365298">
                <a:tc>
                  <a:txBody>
                    <a:bodyPr/>
                    <a:lstStyle/>
                    <a:p>
                      <a:pPr algn="ctr"/>
                      <a:r>
                        <a:rPr lang="en-US" sz="1400" dirty="0"/>
                        <a:t>SRAM</a:t>
                      </a:r>
                      <a:endParaRPr lang="es-MX" sz="1400" dirty="0">
                        <a:latin typeface="Helvetica Condensed" panose="020B0606020202030204" pitchFamily="34" charset="0"/>
                      </a:endParaRPr>
                    </a:p>
                  </a:txBody>
                  <a:tcPr/>
                </a:tc>
                <a:tc>
                  <a:txBody>
                    <a:bodyPr/>
                    <a:lstStyle/>
                    <a:p>
                      <a:pPr algn="ctr"/>
                      <a:r>
                        <a:rPr lang="en-US" sz="1400" dirty="0"/>
                        <a:t>6</a:t>
                      </a:r>
                      <a:endParaRPr lang="es-MX" sz="1400" dirty="0">
                        <a:latin typeface="Helvetica Condensed" panose="020B0606020202030204" pitchFamily="34" charset="0"/>
                      </a:endParaRPr>
                    </a:p>
                  </a:txBody>
                  <a:tcPr/>
                </a:tc>
                <a:tc>
                  <a:txBody>
                    <a:bodyPr/>
                    <a:lstStyle/>
                    <a:p>
                      <a:pPr algn="ctr"/>
                      <a:r>
                        <a:rPr lang="es-MX" sz="1400" noProof="0" dirty="0"/>
                        <a:t>media</a:t>
                      </a:r>
                      <a:endParaRPr lang="es-MX" sz="1400" noProof="0" dirty="0">
                        <a:latin typeface="Helvetica Condensed" panose="020B0606020202030204" pitchFamily="34" charset="0"/>
                      </a:endParaRPr>
                    </a:p>
                  </a:txBody>
                  <a:tcPr/>
                </a:tc>
                <a:extLst>
                  <a:ext uri="{0D108BD9-81ED-4DB2-BD59-A6C34878D82A}">
                    <a16:rowId xmlns:a16="http://schemas.microsoft.com/office/drawing/2014/main" val="10002"/>
                  </a:ext>
                </a:extLst>
              </a:tr>
              <a:tr h="365298">
                <a:tc>
                  <a:txBody>
                    <a:bodyPr/>
                    <a:lstStyle/>
                    <a:p>
                      <a:pPr algn="ctr"/>
                      <a:r>
                        <a:rPr lang="en-US" sz="1400" dirty="0"/>
                        <a:t>DRAM</a:t>
                      </a:r>
                      <a:endParaRPr lang="es-MX" sz="1400" dirty="0">
                        <a:latin typeface="Helvetica Condensed" panose="020B0606020202030204" pitchFamily="34" charset="0"/>
                      </a:endParaRPr>
                    </a:p>
                  </a:txBody>
                  <a:tcPr/>
                </a:tc>
                <a:tc>
                  <a:txBody>
                    <a:bodyPr/>
                    <a:lstStyle/>
                    <a:p>
                      <a:pPr algn="ctr"/>
                      <a:r>
                        <a:rPr lang="en-US" sz="1400" dirty="0"/>
                        <a:t>1</a:t>
                      </a:r>
                      <a:endParaRPr lang="es-MX" sz="1400" dirty="0">
                        <a:latin typeface="Helvetica Condensed" panose="020B0606020202030204" pitchFamily="34" charset="0"/>
                      </a:endParaRPr>
                    </a:p>
                  </a:txBody>
                  <a:tcPr/>
                </a:tc>
                <a:tc>
                  <a:txBody>
                    <a:bodyPr/>
                    <a:lstStyle/>
                    <a:p>
                      <a:pPr algn="ctr"/>
                      <a:r>
                        <a:rPr lang="es-MX" sz="1400" noProof="0" dirty="0"/>
                        <a:t>lenta</a:t>
                      </a:r>
                      <a:endParaRPr lang="es-MX" sz="1400" noProof="0" dirty="0">
                        <a:latin typeface="Helvetica Condensed" panose="020B0606020202030204" pitchFamily="34" charset="0"/>
                      </a:endParaRPr>
                    </a:p>
                  </a:txBody>
                  <a:tcPr/>
                </a:tc>
                <a:extLst>
                  <a:ext uri="{0D108BD9-81ED-4DB2-BD59-A6C34878D82A}">
                    <a16:rowId xmlns:a16="http://schemas.microsoft.com/office/drawing/2014/main" val="10003"/>
                  </a:ext>
                </a:extLst>
              </a:tr>
            </a:tbl>
          </a:graphicData>
        </a:graphic>
      </p:graphicFrame>
      <p:sp>
        <p:nvSpPr>
          <p:cNvPr id="17" name="Rectangle 33"/>
          <p:cNvSpPr/>
          <p:nvPr/>
        </p:nvSpPr>
        <p:spPr>
          <a:xfrm>
            <a:off x="13645742" y="5023386"/>
            <a:ext cx="2238113" cy="307777"/>
          </a:xfrm>
          <a:prstGeom prst="rect">
            <a:avLst/>
          </a:prstGeom>
        </p:spPr>
        <p:txBody>
          <a:bodyPr wrap="none">
            <a:spAutoFit/>
          </a:bodyPr>
          <a:lstStyle/>
          <a:p>
            <a:r>
              <a:rPr lang="es-MX" sz="1400" b="1" dirty="0">
                <a:solidFill>
                  <a:prstClr val="black"/>
                </a:solidFill>
                <a:latin typeface="Helvetica Condensed" panose="020B0606020202030204" pitchFamily="34" charset="0"/>
                <a:cs typeface="Aparajita" panose="020B0604020202020204" pitchFamily="34" charset="0"/>
              </a:rPr>
              <a:t>Tabla 1. Tipos de memorias</a:t>
            </a:r>
          </a:p>
        </p:txBody>
      </p:sp>
      <p:graphicFrame>
        <p:nvGraphicFramePr>
          <p:cNvPr id="19" name="Tabla 18"/>
          <p:cNvGraphicFramePr>
            <a:graphicFrameLocks noGrp="1"/>
          </p:cNvGraphicFramePr>
          <p:nvPr>
            <p:extLst>
              <p:ext uri="{D42A27DB-BD31-4B8C-83A1-F6EECF244321}">
                <p14:modId xmlns:p14="http://schemas.microsoft.com/office/powerpoint/2010/main" val="3990313348"/>
              </p:ext>
            </p:extLst>
          </p:nvPr>
        </p:nvGraphicFramePr>
        <p:xfrm>
          <a:off x="14105473" y="6302969"/>
          <a:ext cx="1904955" cy="2011680"/>
        </p:xfrm>
        <a:graphic>
          <a:graphicData uri="http://schemas.openxmlformats.org/drawingml/2006/table">
            <a:tbl>
              <a:tblPr firstRow="1" bandRow="1">
                <a:tableStyleId>{5940675A-B579-460E-94D1-54222C63F5DA}</a:tableStyleId>
              </a:tblPr>
              <a:tblGrid>
                <a:gridCol w="634985">
                  <a:extLst>
                    <a:ext uri="{9D8B030D-6E8A-4147-A177-3AD203B41FA5}">
                      <a16:colId xmlns:a16="http://schemas.microsoft.com/office/drawing/2014/main" val="2620231872"/>
                    </a:ext>
                  </a:extLst>
                </a:gridCol>
                <a:gridCol w="634985">
                  <a:extLst>
                    <a:ext uri="{9D8B030D-6E8A-4147-A177-3AD203B41FA5}">
                      <a16:colId xmlns:a16="http://schemas.microsoft.com/office/drawing/2014/main" val="2891789745"/>
                    </a:ext>
                  </a:extLst>
                </a:gridCol>
                <a:gridCol w="634985">
                  <a:extLst>
                    <a:ext uri="{9D8B030D-6E8A-4147-A177-3AD203B41FA5}">
                      <a16:colId xmlns:a16="http://schemas.microsoft.com/office/drawing/2014/main" val="716289323"/>
                    </a:ext>
                  </a:extLst>
                </a:gridCol>
              </a:tblGrid>
              <a:tr h="502920">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3610765"/>
                  </a:ext>
                </a:extLst>
              </a:tr>
              <a:tr h="502920">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9789158"/>
                  </a:ext>
                </a:extLst>
              </a:tr>
              <a:tr h="502920">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6611460"/>
                  </a:ext>
                </a:extLst>
              </a:tr>
              <a:tr h="502920">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800" dirty="0">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35378"/>
                  </a:ext>
                </a:extLst>
              </a:tr>
            </a:tbl>
          </a:graphicData>
        </a:graphic>
      </p:graphicFrame>
      <mc:AlternateContent xmlns:mc="http://schemas.openxmlformats.org/markup-compatibility/2006" xmlns:a14="http://schemas.microsoft.com/office/drawing/2010/main">
        <mc:Choice Requires="a14">
          <p:sp>
            <p:nvSpPr>
              <p:cNvPr id="21" name="TextBox 67">
                <a:extLst>
                  <a:ext uri="{FF2B5EF4-FFF2-40B4-BE49-F238E27FC236}">
                    <a16:creationId xmlns:a16="http://schemas.microsoft.com/office/drawing/2014/main" id="{7E0BA7D7-9B2B-4C58-94D9-A0D28746B40C}"/>
                  </a:ext>
                </a:extLst>
              </p:cNvPr>
              <p:cNvSpPr txBox="1"/>
              <p:nvPr/>
            </p:nvSpPr>
            <p:spPr>
              <a:xfrm>
                <a:off x="13976878" y="5878686"/>
                <a:ext cx="90596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𝐶𝐿𝐾</m:t>
                      </m:r>
                    </m:oMath>
                  </m:oMathPara>
                </a14:m>
                <a:endParaRPr lang="es-MX" sz="1600" dirty="0">
                  <a:solidFill>
                    <a:prstClr val="black"/>
                  </a:solidFill>
                  <a:latin typeface="Helvetica Condensed" panose="020B0606020202030204" pitchFamily="34" charset="0"/>
                </a:endParaRPr>
              </a:p>
            </p:txBody>
          </p:sp>
        </mc:Choice>
        <mc:Fallback xmlns="">
          <p:sp>
            <p:nvSpPr>
              <p:cNvPr id="21"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3976878" y="5878686"/>
                <a:ext cx="905962" cy="338554"/>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6" name="TextBox 67">
                <a:extLst>
                  <a:ext uri="{FF2B5EF4-FFF2-40B4-BE49-F238E27FC236}">
                    <a16:creationId xmlns:a16="http://schemas.microsoft.com/office/drawing/2014/main" id="{7E0BA7D7-9B2B-4C58-94D9-A0D28746B40C}"/>
                  </a:ext>
                </a:extLst>
              </p:cNvPr>
              <p:cNvSpPr txBox="1"/>
              <p:nvPr/>
            </p:nvSpPr>
            <p:spPr>
              <a:xfrm>
                <a:off x="14104927" y="6377334"/>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a:solidFill>
                            <a:prstClr val="black"/>
                          </a:solidFill>
                          <a:latin typeface="Cambria Math" panose="02040503050406030204" pitchFamily="18" charset="0"/>
                        </a:rPr>
                        <m:t>𝐴</m:t>
                      </m:r>
                      <m:r>
                        <a:rPr lang="en-US" sz="1600" i="1" dirty="0" smtClean="0">
                          <a:solidFill>
                            <a:prstClr val="black"/>
                          </a:solidFill>
                          <a:latin typeface="Cambria Math" panose="02040503050406030204" pitchFamily="18" charset="0"/>
                        </a:rPr>
                        <m:t>1</m:t>
                      </m:r>
                    </m:oMath>
                  </m:oMathPara>
                </a14:m>
                <a:endParaRPr lang="en-US" sz="1600" dirty="0">
                  <a:solidFill>
                    <a:prstClr val="black"/>
                  </a:solidFill>
                  <a:latin typeface="Helvetica Condensed" panose="020B0606020202030204" pitchFamily="34" charset="0"/>
                </a:endParaRPr>
              </a:p>
            </p:txBody>
          </p:sp>
        </mc:Choice>
        <mc:Fallback xmlns="">
          <p:sp>
            <p:nvSpPr>
              <p:cNvPr id="26"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4104927" y="6377334"/>
                <a:ext cx="635280" cy="338554"/>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TextBox 67">
                <a:extLst>
                  <a:ext uri="{FF2B5EF4-FFF2-40B4-BE49-F238E27FC236}">
                    <a16:creationId xmlns:a16="http://schemas.microsoft.com/office/drawing/2014/main" id="{7E0BA7D7-9B2B-4C58-94D9-A0D28746B40C}"/>
                  </a:ext>
                </a:extLst>
              </p:cNvPr>
              <p:cNvSpPr txBox="1"/>
              <p:nvPr/>
            </p:nvSpPr>
            <p:spPr>
              <a:xfrm>
                <a:off x="14104927" y="6766037"/>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𝐴</m:t>
                      </m:r>
                      <m:r>
                        <a:rPr lang="en-US" sz="1600" i="1" dirty="0" smtClean="0">
                          <a:solidFill>
                            <a:prstClr val="black"/>
                          </a:solidFill>
                          <a:latin typeface="Cambria Math" panose="02040503050406030204" pitchFamily="18" charset="0"/>
                        </a:rPr>
                        <m:t>2</m:t>
                      </m:r>
                    </m:oMath>
                  </m:oMathPara>
                </a14:m>
                <a:endParaRPr lang="en-US" sz="1600" dirty="0">
                  <a:solidFill>
                    <a:prstClr val="black"/>
                  </a:solidFill>
                  <a:latin typeface="Helvetica Condensed" panose="020B0606020202030204" pitchFamily="34" charset="0"/>
                </a:endParaRPr>
              </a:p>
            </p:txBody>
          </p:sp>
        </mc:Choice>
        <mc:Fallback xmlns="">
          <p:sp>
            <p:nvSpPr>
              <p:cNvPr id="27"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4104927" y="6766037"/>
                <a:ext cx="635280" cy="338554"/>
              </a:xfrm>
              <a:prstGeom prst="rect">
                <a:avLst/>
              </a:prstGeom>
              <a:blipFill>
                <a:blip r:embed="rId5"/>
                <a:stretch>
                  <a:fillRect/>
                </a:stretch>
              </a:blipFill>
            </p:spPr>
            <p:txBody>
              <a:bodyPr/>
              <a:lstStyle/>
              <a:p>
                <a:r>
                  <a:rPr lang="es-MX">
                    <a:noFill/>
                  </a:rPr>
                  <a:t> </a:t>
                </a:r>
              </a:p>
            </p:txBody>
          </p:sp>
        </mc:Fallback>
      </mc:AlternateContent>
      <p:sp>
        <p:nvSpPr>
          <p:cNvPr id="30" name="Rectangle 31"/>
          <p:cNvSpPr/>
          <p:nvPr/>
        </p:nvSpPr>
        <p:spPr>
          <a:xfrm>
            <a:off x="14177202" y="8339396"/>
            <a:ext cx="1600118" cy="307777"/>
          </a:xfrm>
          <a:prstGeom prst="rect">
            <a:avLst/>
          </a:prstGeom>
        </p:spPr>
        <p:txBody>
          <a:bodyPr wrap="none">
            <a:spAutoFit/>
          </a:bodyPr>
          <a:lstStyle/>
          <a:p>
            <a:r>
              <a:rPr lang="es-MX" sz="1400" b="1" dirty="0">
                <a:solidFill>
                  <a:prstClr val="black"/>
                </a:solidFill>
                <a:latin typeface="Helvetica Condensed" panose="020B0606020202030204" pitchFamily="34" charset="0"/>
                <a:cs typeface="Aparajita" panose="020B0604020202020204" pitchFamily="34" charset="0"/>
              </a:rPr>
              <a:t>Banco de Registros</a:t>
            </a:r>
          </a:p>
        </p:txBody>
      </p:sp>
      <mc:AlternateContent xmlns:mc="http://schemas.openxmlformats.org/markup-compatibility/2006" xmlns:a14="http://schemas.microsoft.com/office/drawing/2010/main">
        <mc:Choice Requires="a14">
          <p:sp>
            <p:nvSpPr>
              <p:cNvPr id="31" name="TextBox 67">
                <a:extLst>
                  <a:ext uri="{FF2B5EF4-FFF2-40B4-BE49-F238E27FC236}">
                    <a16:creationId xmlns:a16="http://schemas.microsoft.com/office/drawing/2014/main" id="{7E0BA7D7-9B2B-4C58-94D9-A0D28746B40C}"/>
                  </a:ext>
                </a:extLst>
              </p:cNvPr>
              <p:cNvSpPr txBox="1"/>
              <p:nvPr/>
            </p:nvSpPr>
            <p:spPr>
              <a:xfrm>
                <a:off x="14107245" y="7506848"/>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𝐴</m:t>
                      </m:r>
                      <m:r>
                        <a:rPr lang="en-US" sz="1600" i="1" dirty="0" smtClean="0">
                          <a:solidFill>
                            <a:prstClr val="black"/>
                          </a:solidFill>
                          <a:latin typeface="Cambria Math" panose="02040503050406030204" pitchFamily="18" charset="0"/>
                        </a:rPr>
                        <m:t>3</m:t>
                      </m:r>
                    </m:oMath>
                  </m:oMathPara>
                </a14:m>
                <a:endParaRPr lang="en-US" sz="1600" dirty="0">
                  <a:solidFill>
                    <a:prstClr val="black"/>
                  </a:solidFill>
                  <a:latin typeface="Helvetica Condensed" panose="020B0606020202030204" pitchFamily="34" charset="0"/>
                </a:endParaRPr>
              </a:p>
            </p:txBody>
          </p:sp>
        </mc:Choice>
        <mc:Fallback xmlns="">
          <p:sp>
            <p:nvSpPr>
              <p:cNvPr id="31"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4107245" y="7506848"/>
                <a:ext cx="635280" cy="338554"/>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TextBox 67">
                <a:extLst>
                  <a:ext uri="{FF2B5EF4-FFF2-40B4-BE49-F238E27FC236}">
                    <a16:creationId xmlns:a16="http://schemas.microsoft.com/office/drawing/2014/main" id="{7E0BA7D7-9B2B-4C58-94D9-A0D28746B40C}"/>
                  </a:ext>
                </a:extLst>
              </p:cNvPr>
              <p:cNvSpPr txBox="1"/>
              <p:nvPr/>
            </p:nvSpPr>
            <p:spPr>
              <a:xfrm>
                <a:off x="14107245" y="7895551"/>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𝑊𝐷</m:t>
                      </m:r>
                      <m:r>
                        <a:rPr lang="en-US" sz="1600" i="1" smtClean="0">
                          <a:solidFill>
                            <a:prstClr val="black"/>
                          </a:solidFill>
                          <a:latin typeface="Cambria Math" panose="02040503050406030204" pitchFamily="18" charset="0"/>
                        </a:rPr>
                        <m:t>3</m:t>
                      </m:r>
                    </m:oMath>
                  </m:oMathPara>
                </a14:m>
                <a:endParaRPr lang="en-US" sz="1600" dirty="0">
                  <a:solidFill>
                    <a:prstClr val="black"/>
                  </a:solidFill>
                  <a:latin typeface="Helvetica Condensed" panose="020B0606020202030204" pitchFamily="34" charset="0"/>
                </a:endParaRPr>
              </a:p>
            </p:txBody>
          </p:sp>
        </mc:Choice>
        <mc:Fallback xmlns="">
          <p:sp>
            <p:nvSpPr>
              <p:cNvPr id="32"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4107245" y="7895551"/>
                <a:ext cx="635280" cy="338554"/>
              </a:xfrm>
              <a:prstGeom prst="rect">
                <a:avLst/>
              </a:prstGeom>
              <a:blipFill>
                <a:blip r:embed="rId7"/>
                <a:stretch>
                  <a:fillRect/>
                </a:stretch>
              </a:blipFill>
            </p:spPr>
            <p:txBody>
              <a:bodyPr/>
              <a:lstStyle/>
              <a:p>
                <a:r>
                  <a:rPr lang="es-MX">
                    <a:noFill/>
                  </a:rPr>
                  <a:t> </a:t>
                </a:r>
              </a:p>
            </p:txBody>
          </p:sp>
        </mc:Fallback>
      </mc:AlternateContent>
      <p:cxnSp>
        <p:nvCxnSpPr>
          <p:cNvPr id="33" name="Conector recto 32"/>
          <p:cNvCxnSpPr/>
          <p:nvPr/>
        </p:nvCxnSpPr>
        <p:spPr>
          <a:xfrm>
            <a:off x="13568599" y="6565478"/>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4" name="Conector recto 33"/>
          <p:cNvCxnSpPr/>
          <p:nvPr/>
        </p:nvCxnSpPr>
        <p:spPr>
          <a:xfrm flipV="1">
            <a:off x="13762836" y="6505611"/>
            <a:ext cx="180000" cy="108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5" name="TextBox 67">
                <a:extLst>
                  <a:ext uri="{FF2B5EF4-FFF2-40B4-BE49-F238E27FC236}">
                    <a16:creationId xmlns:a16="http://schemas.microsoft.com/office/drawing/2014/main" id="{7E0BA7D7-9B2B-4C58-94D9-A0D28746B40C}"/>
                  </a:ext>
                </a:extLst>
              </p:cNvPr>
              <p:cNvSpPr txBox="1"/>
              <p:nvPr/>
            </p:nvSpPr>
            <p:spPr>
              <a:xfrm>
                <a:off x="13179542" y="6204961"/>
                <a:ext cx="1278456"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baseline="-25000" smtClean="0">
                          <a:solidFill>
                            <a:prstClr val="black"/>
                          </a:solidFill>
                          <a:latin typeface="Cambria Math" panose="02040503050406030204" pitchFamily="18" charset="0"/>
                        </a:rPr>
                        <m:t>5</m:t>
                      </m:r>
                    </m:oMath>
                  </m:oMathPara>
                </a14:m>
                <a:endParaRPr lang="es-MX" sz="1600" baseline="-25000" dirty="0">
                  <a:solidFill>
                    <a:prstClr val="black"/>
                  </a:solidFill>
                  <a:latin typeface="Helvetica Condensed" panose="020B0606020202030204" pitchFamily="34" charset="0"/>
                </a:endParaRPr>
              </a:p>
            </p:txBody>
          </p:sp>
        </mc:Choice>
        <mc:Fallback xmlns="">
          <p:sp>
            <p:nvSpPr>
              <p:cNvPr id="35"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3179542" y="6204961"/>
                <a:ext cx="1278456" cy="332912"/>
              </a:xfrm>
              <a:prstGeom prst="rect">
                <a:avLst/>
              </a:prstGeom>
              <a:blipFill>
                <a:blip r:embed="rId8"/>
                <a:stretch>
                  <a:fillRect b="-1852"/>
                </a:stretch>
              </a:blipFill>
            </p:spPr>
            <p:txBody>
              <a:bodyPr/>
              <a:lstStyle/>
              <a:p>
                <a:r>
                  <a:rPr lang="es-MX">
                    <a:noFill/>
                  </a:rPr>
                  <a:t> </a:t>
                </a:r>
              </a:p>
            </p:txBody>
          </p:sp>
        </mc:Fallback>
      </mc:AlternateContent>
      <p:cxnSp>
        <p:nvCxnSpPr>
          <p:cNvPr id="36" name="Conector recto 35"/>
          <p:cNvCxnSpPr/>
          <p:nvPr/>
        </p:nvCxnSpPr>
        <p:spPr>
          <a:xfrm>
            <a:off x="13568599" y="6952165"/>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7" name="Conector recto 36"/>
          <p:cNvCxnSpPr/>
          <p:nvPr/>
        </p:nvCxnSpPr>
        <p:spPr>
          <a:xfrm flipV="1">
            <a:off x="13762836" y="6892298"/>
            <a:ext cx="180000" cy="108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TextBox 67">
                <a:extLst>
                  <a:ext uri="{FF2B5EF4-FFF2-40B4-BE49-F238E27FC236}">
                    <a16:creationId xmlns:a16="http://schemas.microsoft.com/office/drawing/2014/main" id="{7E0BA7D7-9B2B-4C58-94D9-A0D28746B40C}"/>
                  </a:ext>
                </a:extLst>
              </p:cNvPr>
              <p:cNvSpPr txBox="1"/>
              <p:nvPr/>
            </p:nvSpPr>
            <p:spPr>
              <a:xfrm>
                <a:off x="13179542" y="6591648"/>
                <a:ext cx="1278456"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baseline="-25000" smtClean="0">
                          <a:solidFill>
                            <a:prstClr val="black"/>
                          </a:solidFill>
                          <a:latin typeface="Cambria Math" panose="02040503050406030204" pitchFamily="18" charset="0"/>
                        </a:rPr>
                        <m:t>5</m:t>
                      </m:r>
                    </m:oMath>
                  </m:oMathPara>
                </a14:m>
                <a:endParaRPr lang="es-MX" sz="1600" baseline="-25000" dirty="0">
                  <a:solidFill>
                    <a:prstClr val="black"/>
                  </a:solidFill>
                  <a:latin typeface="Helvetica Condensed" panose="020B0606020202030204" pitchFamily="34" charset="0"/>
                </a:endParaRPr>
              </a:p>
            </p:txBody>
          </p:sp>
        </mc:Choice>
        <mc:Fallback xmlns="">
          <p:sp>
            <p:nvSpPr>
              <p:cNvPr id="38"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3179542" y="6591648"/>
                <a:ext cx="1278456" cy="332912"/>
              </a:xfrm>
              <a:prstGeom prst="rect">
                <a:avLst/>
              </a:prstGeom>
              <a:blipFill>
                <a:blip r:embed="rId9"/>
                <a:stretch>
                  <a:fillRect/>
                </a:stretch>
              </a:blipFill>
            </p:spPr>
            <p:txBody>
              <a:bodyPr/>
              <a:lstStyle/>
              <a:p>
                <a:r>
                  <a:rPr lang="es-MX">
                    <a:noFill/>
                  </a:rPr>
                  <a:t> </a:t>
                </a:r>
              </a:p>
            </p:txBody>
          </p:sp>
        </mc:Fallback>
      </mc:AlternateContent>
      <p:cxnSp>
        <p:nvCxnSpPr>
          <p:cNvPr id="39" name="Conector recto 38"/>
          <p:cNvCxnSpPr/>
          <p:nvPr/>
        </p:nvCxnSpPr>
        <p:spPr>
          <a:xfrm>
            <a:off x="13564927" y="7703672"/>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40" name="Conector recto 39"/>
          <p:cNvCxnSpPr/>
          <p:nvPr/>
        </p:nvCxnSpPr>
        <p:spPr>
          <a:xfrm flipV="1">
            <a:off x="13759164" y="7643805"/>
            <a:ext cx="180000" cy="108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1" name="TextBox 67">
                <a:extLst>
                  <a:ext uri="{FF2B5EF4-FFF2-40B4-BE49-F238E27FC236}">
                    <a16:creationId xmlns:a16="http://schemas.microsoft.com/office/drawing/2014/main" id="{7E0BA7D7-9B2B-4C58-94D9-A0D28746B40C}"/>
                  </a:ext>
                </a:extLst>
              </p:cNvPr>
              <p:cNvSpPr txBox="1"/>
              <p:nvPr/>
            </p:nvSpPr>
            <p:spPr>
              <a:xfrm>
                <a:off x="13175870" y="7343155"/>
                <a:ext cx="1278456"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baseline="-25000" smtClean="0">
                          <a:solidFill>
                            <a:prstClr val="black"/>
                          </a:solidFill>
                          <a:latin typeface="Cambria Math" panose="02040503050406030204" pitchFamily="18" charset="0"/>
                        </a:rPr>
                        <m:t>5</m:t>
                      </m:r>
                    </m:oMath>
                  </m:oMathPara>
                </a14:m>
                <a:endParaRPr lang="es-MX" sz="1600" baseline="-25000" dirty="0">
                  <a:solidFill>
                    <a:prstClr val="black"/>
                  </a:solidFill>
                  <a:latin typeface="Helvetica Condensed" panose="020B0606020202030204" pitchFamily="34" charset="0"/>
                </a:endParaRPr>
              </a:p>
            </p:txBody>
          </p:sp>
        </mc:Choice>
        <mc:Fallback xmlns="">
          <p:sp>
            <p:nvSpPr>
              <p:cNvPr id="41"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3175870" y="7343155"/>
                <a:ext cx="1278456" cy="332912"/>
              </a:xfrm>
              <a:prstGeom prst="rect">
                <a:avLst/>
              </a:prstGeom>
              <a:blipFill>
                <a:blip r:embed="rId8"/>
                <a:stretch>
                  <a:fillRect b="-1852"/>
                </a:stretch>
              </a:blipFill>
            </p:spPr>
            <p:txBody>
              <a:bodyPr/>
              <a:lstStyle/>
              <a:p>
                <a:r>
                  <a:rPr lang="es-MX">
                    <a:noFill/>
                  </a:rPr>
                  <a:t> </a:t>
                </a:r>
              </a:p>
            </p:txBody>
          </p:sp>
        </mc:Fallback>
      </mc:AlternateContent>
      <p:cxnSp>
        <p:nvCxnSpPr>
          <p:cNvPr id="42" name="Conector recto 41"/>
          <p:cNvCxnSpPr/>
          <p:nvPr/>
        </p:nvCxnSpPr>
        <p:spPr>
          <a:xfrm>
            <a:off x="13564927" y="808893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43" name="Conector recto 42"/>
          <p:cNvCxnSpPr/>
          <p:nvPr/>
        </p:nvCxnSpPr>
        <p:spPr>
          <a:xfrm flipV="1">
            <a:off x="13759164" y="8029070"/>
            <a:ext cx="180000" cy="108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4" name="TextBox 67">
                <a:extLst>
                  <a:ext uri="{FF2B5EF4-FFF2-40B4-BE49-F238E27FC236}">
                    <a16:creationId xmlns:a16="http://schemas.microsoft.com/office/drawing/2014/main" id="{7E0BA7D7-9B2B-4C58-94D9-A0D28746B40C}"/>
                  </a:ext>
                </a:extLst>
              </p:cNvPr>
              <p:cNvSpPr txBox="1"/>
              <p:nvPr/>
            </p:nvSpPr>
            <p:spPr>
              <a:xfrm>
                <a:off x="13175870" y="7728420"/>
                <a:ext cx="1278456"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baseline="-25000" smtClean="0">
                          <a:solidFill>
                            <a:prstClr val="black"/>
                          </a:solidFill>
                          <a:latin typeface="Cambria Math" panose="02040503050406030204" pitchFamily="18" charset="0"/>
                        </a:rPr>
                        <m:t>5</m:t>
                      </m:r>
                    </m:oMath>
                  </m:oMathPara>
                </a14:m>
                <a:endParaRPr lang="es-MX" sz="1600" baseline="-25000" dirty="0">
                  <a:solidFill>
                    <a:prstClr val="black"/>
                  </a:solidFill>
                  <a:latin typeface="Helvetica Condensed" panose="020B0606020202030204" pitchFamily="34" charset="0"/>
                </a:endParaRPr>
              </a:p>
            </p:txBody>
          </p:sp>
        </mc:Choice>
        <mc:Fallback xmlns="">
          <p:sp>
            <p:nvSpPr>
              <p:cNvPr id="44"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3175870" y="7728420"/>
                <a:ext cx="1278456" cy="332912"/>
              </a:xfrm>
              <a:prstGeom prst="rect">
                <a:avLst/>
              </a:prstGeom>
              <a:blipFill>
                <a:blip r:embed="rId8"/>
                <a:stretch>
                  <a:fillRect b="-1852"/>
                </a:stretch>
              </a:blipFill>
            </p:spPr>
            <p:txBody>
              <a:bodyPr/>
              <a:lstStyle/>
              <a:p>
                <a:r>
                  <a:rPr lang="es-MX">
                    <a:noFill/>
                  </a:rPr>
                  <a:t> </a:t>
                </a:r>
              </a:p>
            </p:txBody>
          </p:sp>
        </mc:Fallback>
      </mc:AlternateContent>
      <p:sp>
        <p:nvSpPr>
          <p:cNvPr id="5" name="Triángulo isósceles 4"/>
          <p:cNvSpPr/>
          <p:nvPr/>
        </p:nvSpPr>
        <p:spPr>
          <a:xfrm flipV="1">
            <a:off x="14305911" y="6298206"/>
            <a:ext cx="233311" cy="115162"/>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s-MX" sz="4050">
              <a:solidFill>
                <a:prstClr val="black"/>
              </a:solidFill>
            </a:endParaRPr>
          </a:p>
        </p:txBody>
      </p:sp>
      <p:cxnSp>
        <p:nvCxnSpPr>
          <p:cNvPr id="46" name="Conector recto 45"/>
          <p:cNvCxnSpPr/>
          <p:nvPr/>
        </p:nvCxnSpPr>
        <p:spPr>
          <a:xfrm flipV="1">
            <a:off x="14415853" y="6190206"/>
            <a:ext cx="0" cy="108000"/>
          </a:xfrm>
          <a:prstGeom prst="line">
            <a:avLst/>
          </a:prstGeom>
        </p:spPr>
        <p:style>
          <a:lnRef idx="2">
            <a:schemeClr val="dk1"/>
          </a:lnRef>
          <a:fillRef idx="0">
            <a:schemeClr val="dk1"/>
          </a:fillRef>
          <a:effectRef idx="1">
            <a:schemeClr val="dk1"/>
          </a:effectRef>
          <a:fontRef idx="minor">
            <a:schemeClr val="tx1"/>
          </a:fontRef>
        </p:style>
      </p:cxnSp>
      <p:cxnSp>
        <p:nvCxnSpPr>
          <p:cNvPr id="47" name="Conector recto 46"/>
          <p:cNvCxnSpPr/>
          <p:nvPr/>
        </p:nvCxnSpPr>
        <p:spPr>
          <a:xfrm flipV="1">
            <a:off x="15044503" y="6190206"/>
            <a:ext cx="0" cy="108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8" name="TextBox 67">
                <a:extLst>
                  <a:ext uri="{FF2B5EF4-FFF2-40B4-BE49-F238E27FC236}">
                    <a16:creationId xmlns:a16="http://schemas.microsoft.com/office/drawing/2014/main" id="{7E0BA7D7-9B2B-4C58-94D9-A0D28746B40C}"/>
                  </a:ext>
                </a:extLst>
              </p:cNvPr>
              <p:cNvSpPr txBox="1"/>
              <p:nvPr/>
            </p:nvSpPr>
            <p:spPr>
              <a:xfrm>
                <a:off x="14732947" y="6291529"/>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𝑊𝐸</m:t>
                      </m:r>
                      <m:r>
                        <a:rPr lang="en-US" sz="1600" i="1" smtClean="0">
                          <a:solidFill>
                            <a:prstClr val="black"/>
                          </a:solidFill>
                          <a:latin typeface="Cambria Math" panose="02040503050406030204" pitchFamily="18" charset="0"/>
                        </a:rPr>
                        <m:t>3</m:t>
                      </m:r>
                    </m:oMath>
                  </m:oMathPara>
                </a14:m>
                <a:endParaRPr lang="en-US" sz="1600" dirty="0">
                  <a:solidFill>
                    <a:prstClr val="black"/>
                  </a:solidFill>
                  <a:latin typeface="Helvetica Condensed" panose="020B0606020202030204" pitchFamily="34" charset="0"/>
                </a:endParaRPr>
              </a:p>
            </p:txBody>
          </p:sp>
        </mc:Choice>
        <mc:Fallback xmlns="">
          <p:sp>
            <p:nvSpPr>
              <p:cNvPr id="48"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4732947" y="6291529"/>
                <a:ext cx="635280" cy="338554"/>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9" name="TextBox 67">
                <a:extLst>
                  <a:ext uri="{FF2B5EF4-FFF2-40B4-BE49-F238E27FC236}">
                    <a16:creationId xmlns:a16="http://schemas.microsoft.com/office/drawing/2014/main" id="{7E0BA7D7-9B2B-4C58-94D9-A0D28746B40C}"/>
                  </a:ext>
                </a:extLst>
              </p:cNvPr>
              <p:cNvSpPr txBox="1"/>
              <p:nvPr/>
            </p:nvSpPr>
            <p:spPr>
              <a:xfrm>
                <a:off x="15364555" y="6413368"/>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𝑅𝐷</m:t>
                      </m:r>
                      <m:r>
                        <a:rPr lang="en-US" sz="1600" i="1" dirty="0" smtClean="0">
                          <a:solidFill>
                            <a:prstClr val="black"/>
                          </a:solidFill>
                          <a:latin typeface="Cambria Math" panose="02040503050406030204" pitchFamily="18" charset="0"/>
                        </a:rPr>
                        <m:t>1</m:t>
                      </m:r>
                    </m:oMath>
                  </m:oMathPara>
                </a14:m>
                <a:endParaRPr lang="en-US" sz="1600" dirty="0">
                  <a:solidFill>
                    <a:prstClr val="black"/>
                  </a:solidFill>
                  <a:latin typeface="Helvetica Condensed" panose="020B0606020202030204" pitchFamily="34" charset="0"/>
                </a:endParaRPr>
              </a:p>
            </p:txBody>
          </p:sp>
        </mc:Choice>
        <mc:Fallback xmlns="">
          <p:sp>
            <p:nvSpPr>
              <p:cNvPr id="49"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5364555" y="6413368"/>
                <a:ext cx="635280" cy="338554"/>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0" name="TextBox 67">
                <a:extLst>
                  <a:ext uri="{FF2B5EF4-FFF2-40B4-BE49-F238E27FC236}">
                    <a16:creationId xmlns:a16="http://schemas.microsoft.com/office/drawing/2014/main" id="{7E0BA7D7-9B2B-4C58-94D9-A0D28746B40C}"/>
                  </a:ext>
                </a:extLst>
              </p:cNvPr>
              <p:cNvSpPr txBox="1"/>
              <p:nvPr/>
            </p:nvSpPr>
            <p:spPr>
              <a:xfrm>
                <a:off x="15364555" y="6802071"/>
                <a:ext cx="635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𝑅𝐷</m:t>
                      </m:r>
                      <m:r>
                        <a:rPr lang="en-US" sz="1600" i="1" dirty="0" smtClean="0">
                          <a:solidFill>
                            <a:prstClr val="black"/>
                          </a:solidFill>
                          <a:latin typeface="Cambria Math" panose="02040503050406030204" pitchFamily="18" charset="0"/>
                        </a:rPr>
                        <m:t>2</m:t>
                      </m:r>
                    </m:oMath>
                  </m:oMathPara>
                </a14:m>
                <a:endParaRPr lang="en-US" sz="1600" dirty="0">
                  <a:solidFill>
                    <a:prstClr val="black"/>
                  </a:solidFill>
                  <a:latin typeface="Helvetica Condensed" panose="020B0606020202030204" pitchFamily="34" charset="0"/>
                </a:endParaRPr>
              </a:p>
            </p:txBody>
          </p:sp>
        </mc:Choice>
        <mc:Fallback xmlns="">
          <p:sp>
            <p:nvSpPr>
              <p:cNvPr id="50"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5364555" y="6802071"/>
                <a:ext cx="635280" cy="338554"/>
              </a:xfrm>
              <a:prstGeom prst="rect">
                <a:avLst/>
              </a:prstGeom>
              <a:blipFill>
                <a:blip r:embed="rId12"/>
                <a:stretch>
                  <a:fillRect/>
                </a:stretch>
              </a:blipFill>
            </p:spPr>
            <p:txBody>
              <a:bodyPr/>
              <a:lstStyle/>
              <a:p>
                <a:r>
                  <a:rPr lang="es-MX">
                    <a:noFill/>
                  </a:rPr>
                  <a:t> </a:t>
                </a:r>
              </a:p>
            </p:txBody>
          </p:sp>
        </mc:Fallback>
      </mc:AlternateContent>
      <p:cxnSp>
        <p:nvCxnSpPr>
          <p:cNvPr id="51" name="Conector recto 50"/>
          <p:cNvCxnSpPr/>
          <p:nvPr/>
        </p:nvCxnSpPr>
        <p:spPr>
          <a:xfrm>
            <a:off x="16012014" y="658171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52" name="Conector recto 51"/>
          <p:cNvCxnSpPr/>
          <p:nvPr/>
        </p:nvCxnSpPr>
        <p:spPr>
          <a:xfrm flipV="1">
            <a:off x="16206251" y="6521850"/>
            <a:ext cx="180000" cy="108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3" name="TextBox 67">
                <a:extLst>
                  <a:ext uri="{FF2B5EF4-FFF2-40B4-BE49-F238E27FC236}">
                    <a16:creationId xmlns:a16="http://schemas.microsoft.com/office/drawing/2014/main" id="{7E0BA7D7-9B2B-4C58-94D9-A0D28746B40C}"/>
                  </a:ext>
                </a:extLst>
              </p:cNvPr>
              <p:cNvSpPr txBox="1"/>
              <p:nvPr/>
            </p:nvSpPr>
            <p:spPr>
              <a:xfrm>
                <a:off x="15622957" y="6221200"/>
                <a:ext cx="1278456"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baseline="-25000" smtClean="0">
                          <a:solidFill>
                            <a:prstClr val="black"/>
                          </a:solidFill>
                          <a:latin typeface="Cambria Math" panose="02040503050406030204" pitchFamily="18" charset="0"/>
                        </a:rPr>
                        <m:t>32</m:t>
                      </m:r>
                    </m:oMath>
                  </m:oMathPara>
                </a14:m>
                <a:endParaRPr lang="es-MX" sz="1600" baseline="-25000" dirty="0">
                  <a:solidFill>
                    <a:prstClr val="black"/>
                  </a:solidFill>
                  <a:latin typeface="Helvetica Condensed" panose="020B0606020202030204" pitchFamily="34" charset="0"/>
                </a:endParaRPr>
              </a:p>
            </p:txBody>
          </p:sp>
        </mc:Choice>
        <mc:Fallback xmlns="">
          <p:sp>
            <p:nvSpPr>
              <p:cNvPr id="53"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5622957" y="6221200"/>
                <a:ext cx="1278456" cy="332912"/>
              </a:xfrm>
              <a:prstGeom prst="rect">
                <a:avLst/>
              </a:prstGeom>
              <a:blipFill>
                <a:blip r:embed="rId13"/>
                <a:stretch>
                  <a:fillRect/>
                </a:stretch>
              </a:blipFill>
            </p:spPr>
            <p:txBody>
              <a:bodyPr/>
              <a:lstStyle/>
              <a:p>
                <a:r>
                  <a:rPr lang="es-MX">
                    <a:noFill/>
                  </a:rPr>
                  <a:t> </a:t>
                </a:r>
              </a:p>
            </p:txBody>
          </p:sp>
        </mc:Fallback>
      </mc:AlternateContent>
      <p:cxnSp>
        <p:nvCxnSpPr>
          <p:cNvPr id="55" name="Conector recto 54"/>
          <p:cNvCxnSpPr/>
          <p:nvPr/>
        </p:nvCxnSpPr>
        <p:spPr>
          <a:xfrm>
            <a:off x="16012014" y="6952175"/>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56" name="Conector recto 55"/>
          <p:cNvCxnSpPr/>
          <p:nvPr/>
        </p:nvCxnSpPr>
        <p:spPr>
          <a:xfrm flipV="1">
            <a:off x="16206251" y="6892308"/>
            <a:ext cx="180000" cy="108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7" name="TextBox 67">
                <a:extLst>
                  <a:ext uri="{FF2B5EF4-FFF2-40B4-BE49-F238E27FC236}">
                    <a16:creationId xmlns:a16="http://schemas.microsoft.com/office/drawing/2014/main" id="{7E0BA7D7-9B2B-4C58-94D9-A0D28746B40C}"/>
                  </a:ext>
                </a:extLst>
              </p:cNvPr>
              <p:cNvSpPr txBox="1"/>
              <p:nvPr/>
            </p:nvSpPr>
            <p:spPr>
              <a:xfrm>
                <a:off x="15622957" y="6591658"/>
                <a:ext cx="1278456"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baseline="-25000" smtClean="0">
                          <a:solidFill>
                            <a:prstClr val="black"/>
                          </a:solidFill>
                          <a:latin typeface="Cambria Math" panose="02040503050406030204" pitchFamily="18" charset="0"/>
                        </a:rPr>
                        <m:t>32</m:t>
                      </m:r>
                    </m:oMath>
                  </m:oMathPara>
                </a14:m>
                <a:endParaRPr lang="es-MX" sz="1600" baseline="-25000" dirty="0">
                  <a:solidFill>
                    <a:prstClr val="black"/>
                  </a:solidFill>
                  <a:latin typeface="Helvetica Condensed" panose="020B0606020202030204" pitchFamily="34" charset="0"/>
                </a:endParaRPr>
              </a:p>
            </p:txBody>
          </p:sp>
        </mc:Choice>
        <mc:Fallback xmlns="">
          <p:sp>
            <p:nvSpPr>
              <p:cNvPr id="57"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5622957" y="6591658"/>
                <a:ext cx="1278456" cy="332912"/>
              </a:xfrm>
              <a:prstGeom prst="rect">
                <a:avLst/>
              </a:prstGeom>
              <a:blipFill>
                <a:blip r:embed="rId1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4538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xEl>
                                              <p:pRg st="4" end="4"/>
                                            </p:txEl>
                                          </p:spTgt>
                                        </p:tgtEl>
                                        <p:attrNameLst>
                                          <p:attrName>style.visibility</p:attrName>
                                        </p:attrNameLst>
                                      </p:cBhvr>
                                      <p:to>
                                        <p:strVal val="visible"/>
                                      </p:to>
                                    </p:set>
                                    <p:animEffect transition="in" filter="fade">
                                      <p:cBhvr>
                                        <p:cTn id="21" dur="500"/>
                                        <p:tgtEl>
                                          <p:spTgt spid="70">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0">
                                            <p:txEl>
                                              <p:pRg st="5" end="5"/>
                                            </p:txEl>
                                          </p:spTgt>
                                        </p:tgtEl>
                                        <p:attrNameLst>
                                          <p:attrName>style.visibility</p:attrName>
                                        </p:attrNameLst>
                                      </p:cBhvr>
                                      <p:to>
                                        <p:strVal val="visible"/>
                                      </p:to>
                                    </p:set>
                                    <p:animEffect transition="in" filter="fade">
                                      <p:cBhvr>
                                        <p:cTn id="24" dur="500"/>
                                        <p:tgtEl>
                                          <p:spTgt spid="70">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10"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par>
                                <p:cTn id="76" presetID="10" presetClass="entr" presetSubtype="0" fill="hold"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500"/>
                                        <p:tgtEl>
                                          <p:spTgt spid="4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fade">
                                      <p:cBhvr>
                                        <p:cTn id="93" dur="500"/>
                                        <p:tgtEl>
                                          <p:spTgt spid="4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par>
                                <p:cTn id="100" presetID="10" presetClass="entr" presetSubtype="0" fill="hold"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
                                        <p:tgtEl>
                                          <p:spTgt spid="5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500"/>
                                        <p:tgtEl>
                                          <p:spTgt spid="53"/>
                                        </p:tgtEl>
                                      </p:cBhvr>
                                    </p:animEffect>
                                  </p:childTnLst>
                                </p:cTn>
                              </p:par>
                              <p:par>
                                <p:cTn id="106" presetID="10" presetClass="entr" presetSubtype="0" fill="hold"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fade">
                                      <p:cBhvr>
                                        <p:cTn id="1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6" grpId="0"/>
      <p:bldP spid="27" grpId="0"/>
      <p:bldP spid="30" grpId="0"/>
      <p:bldP spid="31" grpId="0"/>
      <p:bldP spid="32" grpId="0"/>
      <p:bldP spid="35" grpId="0"/>
      <p:bldP spid="38" grpId="0"/>
      <p:bldP spid="41" grpId="0"/>
      <p:bldP spid="44" grpId="0"/>
      <p:bldP spid="5" grpId="0" animBg="1"/>
      <p:bldP spid="48" grpId="0"/>
      <p:bldP spid="49" grpId="0"/>
      <p:bldP spid="50" grpId="0"/>
      <p:bldP spid="53"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Marcador de texto 9"/>
          <p:cNvSpPr txBox="1">
            <a:spLocks/>
          </p:cNvSpPr>
          <p:nvPr/>
        </p:nvSpPr>
        <p:spPr>
          <a:xfrm>
            <a:off x="4416500" y="2114643"/>
            <a:ext cx="10654294" cy="6282165"/>
          </a:xfrm>
          <a:prstGeom prst="rect">
            <a:avLst/>
          </a:prstGeom>
        </p:spPr>
        <p:txBody>
          <a:bodyPr numCol="1"/>
          <a:lstStyle>
            <a:lvl1pPr marL="0" indent="0" algn="l" defTabSz="1371600" rtl="0" eaLnBrk="1" latinLnBrk="0" hangingPunct="1">
              <a:lnSpc>
                <a:spcPct val="90000"/>
              </a:lnSpc>
              <a:spcBef>
                <a:spcPts val="1500"/>
              </a:spcBef>
              <a:buFont typeface="Wingdings" panose="05000000000000000000" pitchFamily="2" charset="2"/>
              <a:buNone/>
              <a:defRPr sz="2200" kern="1200">
                <a:solidFill>
                  <a:schemeClr val="tx1">
                    <a:lumMod val="65000"/>
                    <a:lumOff val="35000"/>
                  </a:schemeClr>
                </a:solidFill>
                <a:latin typeface="Helvetica Condensed" panose="020B0606020202030204" pitchFamily="34"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lgn="just">
              <a:buClr>
                <a:schemeClr val="accent1"/>
              </a:buClr>
              <a:buFont typeface="Wingdings" panose="05000000000000000000" pitchFamily="2" charset="2"/>
              <a:buChar char="§"/>
              <a:defRPr/>
            </a:pPr>
            <a:r>
              <a:rPr lang="en-US" altLang="es-MX" dirty="0">
                <a:solidFill>
                  <a:prstClr val="black">
                    <a:lumMod val="65000"/>
                    <a:lumOff val="35000"/>
                  </a:prstClr>
                </a:solidFill>
                <a:latin typeface="Calibri (Body)"/>
                <a:ea typeface="Roboto Condensed" panose="02000000000000000000" pitchFamily="2" charset="0"/>
              </a:rPr>
              <a:t>Read Only Memories (ROM)</a:t>
            </a:r>
          </a:p>
          <a:p>
            <a:pPr algn="just">
              <a:defRPr/>
            </a:pPr>
            <a:r>
              <a:rPr lang="es-MX" altLang="es-MX" dirty="0">
                <a:solidFill>
                  <a:prstClr val="black">
                    <a:lumMod val="85000"/>
                    <a:lumOff val="15000"/>
                  </a:prstClr>
                </a:solidFill>
                <a:latin typeface="Calibri (Body)"/>
                <a:ea typeface="Roboto Condensed" panose="02000000000000000000" pitchFamily="2" charset="0"/>
              </a:rPr>
              <a:t>Estas memorias almacenan un bit ante la presencia o ausencia de un transistor. Para leer la celda, la </a:t>
            </a:r>
            <a:r>
              <a:rPr lang="es-MX" altLang="es-MX" i="1" dirty="0" err="1">
                <a:solidFill>
                  <a:prstClr val="black">
                    <a:lumMod val="85000"/>
                    <a:lumOff val="15000"/>
                  </a:prstClr>
                </a:solidFill>
                <a:latin typeface="Calibri (Body)"/>
                <a:ea typeface="Roboto Condensed" panose="02000000000000000000" pitchFamily="2" charset="0"/>
              </a:rPr>
              <a:t>bitline</a:t>
            </a:r>
            <a:r>
              <a:rPr lang="es-MX" altLang="es-MX" dirty="0">
                <a:solidFill>
                  <a:prstClr val="black">
                    <a:lumMod val="85000"/>
                    <a:lumOff val="15000"/>
                  </a:prstClr>
                </a:solidFill>
                <a:latin typeface="Calibri (Body)"/>
                <a:ea typeface="Roboto Condensed" panose="02000000000000000000" pitchFamily="2" charset="0"/>
              </a:rPr>
              <a:t> es puesta en ALTO, para después encender la </a:t>
            </a:r>
            <a:r>
              <a:rPr lang="es-MX" altLang="es-MX" i="1" dirty="0" err="1">
                <a:solidFill>
                  <a:prstClr val="black">
                    <a:lumMod val="85000"/>
                    <a:lumOff val="15000"/>
                  </a:prstClr>
                </a:solidFill>
                <a:latin typeface="Calibri (Body)"/>
                <a:ea typeface="Roboto Condensed" panose="02000000000000000000" pitchFamily="2" charset="0"/>
              </a:rPr>
              <a:t>wordline</a:t>
            </a:r>
            <a:r>
              <a:rPr lang="es-MX" altLang="es-MX" dirty="0">
                <a:solidFill>
                  <a:prstClr val="black">
                    <a:lumMod val="85000"/>
                    <a:lumOff val="15000"/>
                  </a:prstClr>
                </a:solidFill>
                <a:latin typeface="Calibri (Body)"/>
                <a:ea typeface="Roboto Condensed" panose="02000000000000000000" pitchFamily="2" charset="0"/>
              </a:rPr>
              <a:t> (ON). Si el transistor está presente, éste cambia la carga de la </a:t>
            </a:r>
            <a:r>
              <a:rPr lang="es-MX" altLang="es-MX" i="1" dirty="0" err="1">
                <a:solidFill>
                  <a:prstClr val="black">
                    <a:lumMod val="85000"/>
                    <a:lumOff val="15000"/>
                  </a:prstClr>
                </a:solidFill>
                <a:latin typeface="Calibri (Body)"/>
                <a:ea typeface="Roboto Condensed" panose="02000000000000000000" pitchFamily="2" charset="0"/>
              </a:rPr>
              <a:t>bitline</a:t>
            </a:r>
            <a:r>
              <a:rPr lang="es-MX" altLang="es-MX" dirty="0">
                <a:solidFill>
                  <a:prstClr val="black">
                    <a:lumMod val="85000"/>
                    <a:lumOff val="15000"/>
                  </a:prstClr>
                </a:solidFill>
                <a:latin typeface="Calibri (Body)"/>
                <a:ea typeface="Roboto Condensed" panose="02000000000000000000" pitchFamily="2" charset="0"/>
              </a:rPr>
              <a:t> a BAJO, de lo contrario la </a:t>
            </a:r>
            <a:r>
              <a:rPr lang="es-MX" altLang="es-MX" i="1" dirty="0" err="1">
                <a:solidFill>
                  <a:prstClr val="black">
                    <a:lumMod val="85000"/>
                    <a:lumOff val="15000"/>
                  </a:prstClr>
                </a:solidFill>
                <a:latin typeface="Calibri (Body)"/>
                <a:ea typeface="Roboto Condensed" panose="02000000000000000000" pitchFamily="2" charset="0"/>
              </a:rPr>
              <a:t>bitline</a:t>
            </a:r>
            <a:r>
              <a:rPr lang="es-MX" altLang="es-MX" dirty="0">
                <a:solidFill>
                  <a:prstClr val="black">
                    <a:lumMod val="85000"/>
                    <a:lumOff val="15000"/>
                  </a:prstClr>
                </a:solidFill>
                <a:latin typeface="Calibri (Body)"/>
                <a:ea typeface="Roboto Condensed" panose="02000000000000000000" pitchFamily="2" charset="0"/>
              </a:rPr>
              <a:t> permanece en ALTO.</a:t>
            </a:r>
          </a:p>
          <a:p>
            <a:pPr algn="just">
              <a:defRPr/>
            </a:pPr>
            <a:endParaRPr lang="es-MX" altLang="es-MX" dirty="0">
              <a:solidFill>
                <a:prstClr val="black">
                  <a:lumMod val="85000"/>
                  <a:lumOff val="15000"/>
                </a:prstClr>
              </a:solidFill>
              <a:latin typeface="Calibri (Body)"/>
              <a:ea typeface="Roboto Condensed" panose="02000000000000000000" pitchFamily="2" charset="0"/>
            </a:endParaRPr>
          </a:p>
          <a:p>
            <a:pPr algn="just">
              <a:defRPr/>
            </a:pPr>
            <a:endParaRPr lang="es-MX" altLang="es-MX" dirty="0">
              <a:solidFill>
                <a:prstClr val="black">
                  <a:lumMod val="65000"/>
                  <a:lumOff val="35000"/>
                </a:prstClr>
              </a:solidFill>
              <a:latin typeface="Calibri (Body)"/>
              <a:ea typeface="Roboto Condensed" panose="02000000000000000000" pitchFamily="2" charset="0"/>
            </a:endParaRPr>
          </a:p>
          <a:p>
            <a:pPr algn="just">
              <a:defRPr/>
            </a:pPr>
            <a:r>
              <a:rPr lang="es-MX" altLang="es-MX" dirty="0">
                <a:solidFill>
                  <a:prstClr val="black">
                    <a:lumMod val="85000"/>
                    <a:lumOff val="15000"/>
                  </a:prstClr>
                </a:solidFill>
                <a:latin typeface="Calibri (Body)"/>
                <a:ea typeface="Roboto Condensed" panose="02000000000000000000" pitchFamily="2" charset="0"/>
              </a:rPr>
              <a:t>Una ROM reprogramable provee de un mecanismo reversible para conectar o desconectar el transistor a GND. Estas </a:t>
            </a:r>
            <a:r>
              <a:rPr lang="es-MX" altLang="es-MX" dirty="0" err="1">
                <a:solidFill>
                  <a:prstClr val="black">
                    <a:lumMod val="85000"/>
                    <a:lumOff val="15000"/>
                  </a:prstClr>
                </a:solidFill>
                <a:latin typeface="Calibri (Body)"/>
                <a:ea typeface="Roboto Condensed" panose="02000000000000000000" pitchFamily="2" charset="0"/>
              </a:rPr>
              <a:t>ROMs</a:t>
            </a:r>
            <a:r>
              <a:rPr lang="es-MX" altLang="es-MX" dirty="0">
                <a:solidFill>
                  <a:prstClr val="black">
                    <a:lumMod val="85000"/>
                    <a:lumOff val="15000"/>
                  </a:prstClr>
                </a:solidFill>
                <a:latin typeface="Calibri (Body)"/>
                <a:ea typeface="Roboto Condensed" panose="02000000000000000000" pitchFamily="2" charset="0"/>
              </a:rPr>
              <a:t> </a:t>
            </a:r>
            <a:r>
              <a:rPr lang="es-MX" altLang="es-MX" i="1" dirty="0" err="1">
                <a:solidFill>
                  <a:prstClr val="black">
                    <a:lumMod val="85000"/>
                    <a:lumOff val="15000"/>
                  </a:prstClr>
                </a:solidFill>
                <a:latin typeface="Calibri (Body)"/>
                <a:ea typeface="Roboto Condensed" panose="02000000000000000000" pitchFamily="2" charset="0"/>
              </a:rPr>
              <a:t>erasable</a:t>
            </a:r>
            <a:r>
              <a:rPr lang="es-MX" altLang="es-MX" dirty="0">
                <a:solidFill>
                  <a:prstClr val="black">
                    <a:lumMod val="85000"/>
                    <a:lumOff val="15000"/>
                  </a:prstClr>
                </a:solidFill>
                <a:latin typeface="Calibri (Body)"/>
                <a:ea typeface="Roboto Condensed" panose="02000000000000000000" pitchFamily="2" charset="0"/>
              </a:rPr>
              <a:t> programables (</a:t>
            </a:r>
            <a:r>
              <a:rPr lang="es-MX" altLang="es-MX" dirty="0" err="1">
                <a:solidFill>
                  <a:prstClr val="black">
                    <a:lumMod val="85000"/>
                    <a:lumOff val="15000"/>
                  </a:prstClr>
                </a:solidFill>
                <a:latin typeface="Calibri (Body)"/>
                <a:ea typeface="Roboto Condensed" panose="02000000000000000000" pitchFamily="2" charset="0"/>
              </a:rPr>
              <a:t>EPROMs</a:t>
            </a:r>
            <a:r>
              <a:rPr lang="es-MX" altLang="es-MX" dirty="0">
                <a:solidFill>
                  <a:prstClr val="black">
                    <a:lumMod val="85000"/>
                    <a:lumOff val="15000"/>
                  </a:prstClr>
                </a:solidFill>
                <a:latin typeface="Calibri (Body)"/>
                <a:ea typeface="Roboto Condensed" panose="02000000000000000000" pitchFamily="2" charset="0"/>
              </a:rPr>
              <a:t>) reemplazan el transistor </a:t>
            </a:r>
            <a:r>
              <a:rPr lang="es-MX" altLang="es-MX" dirty="0" err="1">
                <a:solidFill>
                  <a:prstClr val="black">
                    <a:lumMod val="85000"/>
                    <a:lumOff val="15000"/>
                  </a:prstClr>
                </a:solidFill>
                <a:latin typeface="Calibri (Body)"/>
                <a:ea typeface="Roboto Condensed" panose="02000000000000000000" pitchFamily="2" charset="0"/>
              </a:rPr>
              <a:t>nMOS</a:t>
            </a:r>
            <a:r>
              <a:rPr lang="es-MX" altLang="es-MX" dirty="0">
                <a:solidFill>
                  <a:prstClr val="black">
                    <a:lumMod val="85000"/>
                    <a:lumOff val="15000"/>
                  </a:prstClr>
                </a:solidFill>
                <a:latin typeface="Calibri (Body)"/>
                <a:ea typeface="Roboto Condensed" panose="02000000000000000000" pitchFamily="2" charset="0"/>
              </a:rPr>
              <a:t> por un transistor de compuerta flotante.</a:t>
            </a:r>
          </a:p>
          <a:p>
            <a:pPr algn="just">
              <a:defRPr/>
            </a:pPr>
            <a:endParaRPr lang="es-MX" altLang="es-MX" dirty="0">
              <a:solidFill>
                <a:prstClr val="black">
                  <a:lumMod val="85000"/>
                  <a:lumOff val="15000"/>
                </a:prstClr>
              </a:solidFill>
              <a:latin typeface="Calibri (Body)"/>
              <a:ea typeface="Roboto Condensed" panose="02000000000000000000" pitchFamily="2" charset="0"/>
            </a:endParaRPr>
          </a:p>
          <a:p>
            <a:pPr algn="just">
              <a:defRPr/>
            </a:pPr>
            <a:endParaRPr lang="en-US" altLang="es-MX" dirty="0">
              <a:solidFill>
                <a:prstClr val="black">
                  <a:lumMod val="85000"/>
                  <a:lumOff val="15000"/>
                </a:prstClr>
              </a:solidFill>
              <a:latin typeface="Calibri (Body)"/>
              <a:ea typeface="Roboto Condensed" panose="02000000000000000000" pitchFamily="2" charset="0"/>
            </a:endParaRPr>
          </a:p>
          <a:p>
            <a:pPr algn="just">
              <a:defRPr/>
            </a:pPr>
            <a:r>
              <a:rPr lang="es-MX" altLang="es-MX" i="1" dirty="0" err="1">
                <a:solidFill>
                  <a:prstClr val="black">
                    <a:lumMod val="85000"/>
                    <a:lumOff val="15000"/>
                  </a:prstClr>
                </a:solidFill>
                <a:latin typeface="Calibri (Body)"/>
                <a:ea typeface="Roboto Condensed" panose="02000000000000000000" pitchFamily="2" charset="0"/>
              </a:rPr>
              <a:t>Ellectrically</a:t>
            </a:r>
            <a:r>
              <a:rPr lang="es-MX" altLang="es-MX" i="1" dirty="0">
                <a:solidFill>
                  <a:prstClr val="black">
                    <a:lumMod val="85000"/>
                    <a:lumOff val="15000"/>
                  </a:prstClr>
                </a:solidFill>
                <a:latin typeface="Calibri (Body)"/>
                <a:ea typeface="Roboto Condensed" panose="02000000000000000000" pitchFamily="2" charset="0"/>
              </a:rPr>
              <a:t> </a:t>
            </a:r>
            <a:r>
              <a:rPr lang="es-MX" altLang="es-MX" i="1" dirty="0" err="1">
                <a:solidFill>
                  <a:prstClr val="black">
                    <a:lumMod val="85000"/>
                    <a:lumOff val="15000"/>
                  </a:prstClr>
                </a:solidFill>
                <a:latin typeface="Calibri (Body)"/>
                <a:ea typeface="Roboto Condensed" panose="02000000000000000000" pitchFamily="2" charset="0"/>
              </a:rPr>
              <a:t>erasable</a:t>
            </a:r>
            <a:r>
              <a:rPr lang="es-MX" altLang="es-MX" i="1" dirty="0">
                <a:solidFill>
                  <a:prstClr val="black">
                    <a:lumMod val="85000"/>
                    <a:lumOff val="15000"/>
                  </a:prstClr>
                </a:solidFill>
                <a:latin typeface="Calibri (Body)"/>
                <a:ea typeface="Roboto Condensed" panose="02000000000000000000" pitchFamily="2" charset="0"/>
              </a:rPr>
              <a:t> </a:t>
            </a:r>
            <a:r>
              <a:rPr lang="es-MX" altLang="es-MX" dirty="0" err="1">
                <a:solidFill>
                  <a:prstClr val="black">
                    <a:lumMod val="85000"/>
                    <a:lumOff val="15000"/>
                  </a:prstClr>
                </a:solidFill>
                <a:latin typeface="Calibri (Body)"/>
                <a:ea typeface="Roboto Condensed" panose="02000000000000000000" pitchFamily="2" charset="0"/>
              </a:rPr>
              <a:t>EEPROMs</a:t>
            </a:r>
            <a:r>
              <a:rPr lang="es-MX" altLang="es-MX" dirty="0">
                <a:solidFill>
                  <a:prstClr val="black">
                    <a:lumMod val="85000"/>
                    <a:lumOff val="15000"/>
                  </a:prstClr>
                </a:solidFill>
                <a:latin typeface="Calibri (Body)"/>
                <a:ea typeface="Roboto Condensed" panose="02000000000000000000" pitchFamily="2" charset="0"/>
              </a:rPr>
              <a:t> y las memorias Flash emplean un principio similar, pero incluyen un circuito en el chip para borrar y programar de forma </a:t>
            </a:r>
            <a:r>
              <a:rPr lang="es-MX" altLang="es-MX" i="1" dirty="0">
                <a:solidFill>
                  <a:prstClr val="black">
                    <a:lumMod val="85000"/>
                    <a:lumOff val="15000"/>
                  </a:prstClr>
                </a:solidFill>
                <a:latin typeface="Calibri (Body)"/>
                <a:ea typeface="Roboto Condensed" panose="02000000000000000000" pitchFamily="2" charset="0"/>
              </a:rPr>
              <a:t>indi</a:t>
            </a:r>
            <a:r>
              <a:rPr lang="es-MX" altLang="es-MX" dirty="0">
                <a:solidFill>
                  <a:prstClr val="black">
                    <a:lumMod val="85000"/>
                    <a:lumOff val="15000"/>
                  </a:prstClr>
                </a:solidFill>
                <a:latin typeface="Calibri (Body)"/>
                <a:ea typeface="Roboto Condensed" panose="02000000000000000000" pitchFamily="2" charset="0"/>
              </a:rPr>
              <a:t>vidual cada </a:t>
            </a:r>
            <a:r>
              <a:rPr lang="es-MX" altLang="es-MX" i="1" dirty="0">
                <a:solidFill>
                  <a:prstClr val="black">
                    <a:lumMod val="85000"/>
                    <a:lumOff val="15000"/>
                  </a:prstClr>
                </a:solidFill>
                <a:latin typeface="Calibri (Body)"/>
                <a:ea typeface="Roboto Condensed" panose="02000000000000000000" pitchFamily="2" charset="0"/>
              </a:rPr>
              <a:t>bit </a:t>
            </a:r>
            <a:r>
              <a:rPr lang="es-MX" altLang="es-MX" i="1" dirty="0" err="1">
                <a:solidFill>
                  <a:prstClr val="black">
                    <a:lumMod val="85000"/>
                    <a:lumOff val="15000"/>
                  </a:prstClr>
                </a:solidFill>
                <a:latin typeface="Calibri (Body)"/>
                <a:ea typeface="Roboto Condensed" panose="02000000000000000000" pitchFamily="2" charset="0"/>
              </a:rPr>
              <a:t>cell</a:t>
            </a:r>
            <a:r>
              <a:rPr lang="en-US" altLang="es-MX" dirty="0">
                <a:solidFill>
                  <a:prstClr val="black">
                    <a:lumMod val="85000"/>
                    <a:lumOff val="15000"/>
                  </a:prstClr>
                </a:solidFill>
                <a:latin typeface="Calibri (Body)"/>
                <a:ea typeface="Roboto Condensed" panose="02000000000000000000" pitchFamily="2" charset="0"/>
              </a:rPr>
              <a:t>.</a:t>
            </a:r>
          </a:p>
          <a:p>
            <a:pPr algn="just">
              <a:defRPr/>
            </a:pPr>
            <a:endParaRPr lang="es-MX" altLang="es-MX" dirty="0">
              <a:solidFill>
                <a:prstClr val="black">
                  <a:lumMod val="65000"/>
                  <a:lumOff val="35000"/>
                </a:prstClr>
              </a:solidFill>
              <a:latin typeface="Calibri (Body)"/>
              <a:ea typeface="Roboto Condensed" panose="02000000000000000000" pitchFamily="2" charset="0"/>
            </a:endParaRPr>
          </a:p>
        </p:txBody>
      </p:sp>
      <p:sp>
        <p:nvSpPr>
          <p:cNvPr id="8" name="Título 7"/>
          <p:cNvSpPr>
            <a:spLocks noGrp="1"/>
          </p:cNvSpPr>
          <p:nvPr>
            <p:ph type="title"/>
          </p:nvPr>
        </p:nvSpPr>
        <p:spPr/>
        <p:txBody>
          <a:bodyPr>
            <a:normAutofit fontScale="90000"/>
          </a:bodyPr>
          <a:lstStyle/>
          <a:p>
            <a:r>
              <a:rPr lang="es-MX" dirty="0">
                <a:solidFill>
                  <a:srgbClr val="C00000"/>
                </a:solidFill>
              </a:rPr>
              <a:t>MEMORIAS</a:t>
            </a:r>
            <a:endParaRPr lang="es-MX" dirty="0"/>
          </a:p>
        </p:txBody>
      </p:sp>
      <p:sp>
        <p:nvSpPr>
          <p:cNvPr id="3" name="Subtítulo 2">
            <a:extLst>
              <a:ext uri="{FF2B5EF4-FFF2-40B4-BE49-F238E27FC236}">
                <a16:creationId xmlns:a16="http://schemas.microsoft.com/office/drawing/2014/main" id="{2001F93A-EF5C-30B5-D6B8-F391BA2FA645}"/>
              </a:ext>
            </a:extLst>
          </p:cNvPr>
          <p:cNvSpPr>
            <a:spLocks noGrp="1"/>
          </p:cNvSpPr>
          <p:nvPr>
            <p:ph type="subTitle" idx="1"/>
          </p:nvPr>
        </p:nvSpPr>
        <p:spPr/>
        <p:txBody>
          <a:bodyPr/>
          <a:lstStyle/>
          <a:p>
            <a:endParaRPr lang="es-MX"/>
          </a:p>
        </p:txBody>
      </p:sp>
      <p:sp>
        <p:nvSpPr>
          <p:cNvPr id="42" name="Marcador de texto 8">
            <a:extLst>
              <a:ext uri="{FF2B5EF4-FFF2-40B4-BE49-F238E27FC236}">
                <a16:creationId xmlns:a16="http://schemas.microsoft.com/office/drawing/2014/main" id="{7A8C900D-3904-4090-9376-C71376DDB0D8}"/>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4" name="Marcador de número de diapositiva 3"/>
          <p:cNvSpPr>
            <a:spLocks noGrp="1"/>
          </p:cNvSpPr>
          <p:nvPr>
            <p:ph type="sldNum" sz="quarter" idx="4"/>
          </p:nvPr>
        </p:nvSpPr>
        <p:spPr/>
        <p:txBody>
          <a:bodyPr/>
          <a:lstStyle/>
          <a:p>
            <a:fld id="{DAEF4D36-AE85-49C9-90DE-66D02B257272}" type="slidenum">
              <a:rPr lang="en-US" smtClean="0">
                <a:solidFill>
                  <a:schemeClr val="bg1"/>
                </a:solidFill>
              </a:rPr>
              <a:pPr/>
              <a:t>25</a:t>
            </a:fld>
            <a:endParaRPr lang="en-US" dirty="0">
              <a:solidFill>
                <a:schemeClr val="bg1"/>
              </a:solidFill>
            </a:endParaRPr>
          </a:p>
        </p:txBody>
      </p:sp>
      <p:pic>
        <p:nvPicPr>
          <p:cNvPr id="1028" name="Picture 4" descr="Resultado de imagen para Fujio Masuo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752" y="1787012"/>
            <a:ext cx="1517447" cy="2282400"/>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31"/>
          <p:cNvSpPr/>
          <p:nvPr/>
        </p:nvSpPr>
        <p:spPr>
          <a:xfrm>
            <a:off x="364858" y="4296702"/>
            <a:ext cx="3205896" cy="954107"/>
          </a:xfrm>
          <a:prstGeom prst="rect">
            <a:avLst/>
          </a:prstGeom>
        </p:spPr>
        <p:txBody>
          <a:bodyPr wrap="square">
            <a:spAutoFit/>
          </a:bodyPr>
          <a:lstStyle/>
          <a:p>
            <a:pPr algn="ctr"/>
            <a:r>
              <a:rPr lang="es-MX" sz="1400" b="1" dirty="0" err="1">
                <a:solidFill>
                  <a:prstClr val="black"/>
                </a:solidFill>
                <a:latin typeface="Helvetica Condensed" panose="020B0606020202030204" pitchFamily="34" charset="0"/>
                <a:cs typeface="Aparajita" panose="020B0604020202020204" pitchFamily="34" charset="0"/>
              </a:rPr>
              <a:t>Fujio</a:t>
            </a:r>
            <a:r>
              <a:rPr lang="es-MX" sz="1400" b="1" dirty="0">
                <a:solidFill>
                  <a:prstClr val="black"/>
                </a:solidFill>
                <a:latin typeface="Helvetica Condensed" panose="020B0606020202030204" pitchFamily="34" charset="0"/>
                <a:cs typeface="Aparajita" panose="020B0604020202020204" pitchFamily="34" charset="0"/>
              </a:rPr>
              <a:t> </a:t>
            </a:r>
            <a:r>
              <a:rPr lang="es-MX" sz="1400" b="1" dirty="0" err="1">
                <a:solidFill>
                  <a:prstClr val="black"/>
                </a:solidFill>
                <a:latin typeface="Helvetica Condensed" panose="020B0606020202030204" pitchFamily="34" charset="0"/>
                <a:cs typeface="Aparajita" panose="020B0604020202020204" pitchFamily="34" charset="0"/>
              </a:rPr>
              <a:t>Masuoka</a:t>
            </a:r>
            <a:r>
              <a:rPr lang="es-MX" sz="1400" b="1" dirty="0">
                <a:solidFill>
                  <a:prstClr val="black"/>
                </a:solidFill>
                <a:latin typeface="Helvetica Condensed" panose="020B0606020202030204" pitchFamily="34" charset="0"/>
                <a:cs typeface="Aparajita" panose="020B0604020202020204" pitchFamily="34" charset="0"/>
              </a:rPr>
              <a:t>. </a:t>
            </a:r>
          </a:p>
          <a:p>
            <a:pPr algn="ctr"/>
            <a:r>
              <a:rPr lang="es-MX" sz="1400" b="1" dirty="0">
                <a:solidFill>
                  <a:prstClr val="black"/>
                </a:solidFill>
                <a:latin typeface="Helvetica Condensed" panose="020B0606020202030204" pitchFamily="34" charset="0"/>
                <a:cs typeface="Aparajita" panose="020B0604020202020204" pitchFamily="34" charset="0"/>
              </a:rPr>
              <a:t>Inventa la memoria Flash</a:t>
            </a:r>
          </a:p>
          <a:p>
            <a:pPr algn="ctr"/>
            <a:r>
              <a:rPr lang="es-MX" sz="1400" b="1" dirty="0">
                <a:solidFill>
                  <a:prstClr val="black"/>
                </a:solidFill>
                <a:latin typeface="Helvetica Condensed" panose="020B0606020202030204" pitchFamily="34" charset="0"/>
                <a:cs typeface="Aparajita" panose="020B0604020202020204" pitchFamily="34" charset="0"/>
              </a:rPr>
              <a:t>Toshiba</a:t>
            </a:r>
          </a:p>
          <a:p>
            <a:pPr algn="ctr"/>
            <a:r>
              <a:rPr lang="es-MX" sz="1400" b="1" dirty="0">
                <a:solidFill>
                  <a:prstClr val="black"/>
                </a:solidFill>
                <a:latin typeface="Helvetica Condensed" panose="020B0606020202030204" pitchFamily="34" charset="0"/>
                <a:cs typeface="Aparajita" panose="020B0604020202020204" pitchFamily="34" charset="0"/>
              </a:rPr>
              <a:t>proyecto no autorizado en los 70’s.</a:t>
            </a:r>
          </a:p>
        </p:txBody>
      </p:sp>
      <p:pic>
        <p:nvPicPr>
          <p:cNvPr id="2" name="Imagen 1"/>
          <p:cNvPicPr>
            <a:picLocks noChangeAspect="1"/>
          </p:cNvPicPr>
          <p:nvPr/>
        </p:nvPicPr>
        <p:blipFill rotWithShape="1">
          <a:blip r:embed="rId4">
            <a:duotone>
              <a:prstClr val="black"/>
              <a:schemeClr val="accent3">
                <a:tint val="45000"/>
                <a:satMod val="400000"/>
              </a:schemeClr>
            </a:duotone>
          </a:blip>
          <a:srcRect l="7235" t="16717" r="86391" b="53166"/>
          <a:stretch/>
        </p:blipFill>
        <p:spPr>
          <a:xfrm>
            <a:off x="15751387" y="2054690"/>
            <a:ext cx="1481023" cy="2146933"/>
          </a:xfrm>
          <a:prstGeom prst="roundRect">
            <a:avLst>
              <a:gd name="adj" fmla="val 8594"/>
            </a:avLst>
          </a:prstGeom>
          <a:solidFill>
            <a:srgbClr val="FFFFFF">
              <a:shade val="85000"/>
            </a:srgbClr>
          </a:solidFill>
          <a:ln>
            <a:noFill/>
          </a:ln>
          <a:effectLst/>
        </p:spPr>
      </p:pic>
      <p:cxnSp>
        <p:nvCxnSpPr>
          <p:cNvPr id="18" name="Conector recto 17"/>
          <p:cNvCxnSpPr/>
          <p:nvPr/>
        </p:nvCxnSpPr>
        <p:spPr>
          <a:xfrm>
            <a:off x="1816646" y="6368415"/>
            <a:ext cx="2160000" cy="0"/>
          </a:xfrm>
          <a:prstGeom prst="line">
            <a:avLst/>
          </a:prstGeom>
        </p:spPr>
        <p:style>
          <a:lnRef idx="2">
            <a:schemeClr val="dk1"/>
          </a:lnRef>
          <a:fillRef idx="0">
            <a:schemeClr val="dk1"/>
          </a:fillRef>
          <a:effectRef idx="1">
            <a:schemeClr val="dk1"/>
          </a:effectRef>
          <a:fontRef idx="minor">
            <a:schemeClr val="tx1"/>
          </a:fontRef>
        </p:style>
      </p:cxnSp>
      <p:cxnSp>
        <p:nvCxnSpPr>
          <p:cNvPr id="19" name="Conector recto 18"/>
          <p:cNvCxnSpPr/>
          <p:nvPr/>
        </p:nvCxnSpPr>
        <p:spPr>
          <a:xfrm>
            <a:off x="1816646" y="6692673"/>
            <a:ext cx="2160000" cy="0"/>
          </a:xfrm>
          <a:prstGeom prst="line">
            <a:avLst/>
          </a:prstGeom>
        </p:spPr>
        <p:style>
          <a:lnRef idx="2">
            <a:schemeClr val="dk1"/>
          </a:lnRef>
          <a:fillRef idx="0">
            <a:schemeClr val="dk1"/>
          </a:fillRef>
          <a:effectRef idx="1">
            <a:schemeClr val="dk1"/>
          </a:effectRef>
          <a:fontRef idx="minor">
            <a:schemeClr val="tx1"/>
          </a:fontRef>
        </p:style>
      </p:cxnSp>
      <p:sp>
        <p:nvSpPr>
          <p:cNvPr id="20" name="Rectángulo 19"/>
          <p:cNvSpPr/>
          <p:nvPr/>
        </p:nvSpPr>
        <p:spPr>
          <a:xfrm>
            <a:off x="634858" y="6105237"/>
            <a:ext cx="1181788" cy="215136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r"/>
            <a:r>
              <a:rPr lang="en-US" sz="1600" dirty="0">
                <a:solidFill>
                  <a:prstClr val="black"/>
                </a:solidFill>
                <a:latin typeface="Cambria Math" panose="02040503050406030204" pitchFamily="18" charset="0"/>
                <a:ea typeface="Cambria Math" panose="02040503050406030204" pitchFamily="18" charset="0"/>
              </a:rPr>
              <a:t>11</a:t>
            </a:r>
          </a:p>
          <a:p>
            <a:pPr algn="r"/>
            <a:endParaRPr lang="en-US" sz="500" dirty="0">
              <a:solidFill>
                <a:prstClr val="black"/>
              </a:solidFill>
              <a:latin typeface="Cambria Math" panose="02040503050406030204" pitchFamily="18" charset="0"/>
              <a:ea typeface="Cambria Math" panose="02040503050406030204" pitchFamily="18" charset="0"/>
            </a:endParaRPr>
          </a:p>
          <a:p>
            <a:pPr algn="r"/>
            <a:r>
              <a:rPr lang="en-US" sz="1600" dirty="0">
                <a:solidFill>
                  <a:prstClr val="black"/>
                </a:solidFill>
                <a:latin typeface="Cambria Math" panose="02040503050406030204" pitchFamily="18" charset="0"/>
                <a:ea typeface="Cambria Math" panose="02040503050406030204" pitchFamily="18" charset="0"/>
              </a:rPr>
              <a:t>10</a:t>
            </a:r>
          </a:p>
          <a:p>
            <a:pPr algn="r"/>
            <a:endParaRPr lang="en-US" sz="500" dirty="0">
              <a:solidFill>
                <a:prstClr val="black"/>
              </a:solidFill>
              <a:latin typeface="Cambria Math" panose="02040503050406030204" pitchFamily="18" charset="0"/>
              <a:ea typeface="Cambria Math" panose="02040503050406030204" pitchFamily="18" charset="0"/>
            </a:endParaRPr>
          </a:p>
          <a:p>
            <a:pPr algn="r"/>
            <a:r>
              <a:rPr lang="en-US" sz="1600" dirty="0">
                <a:solidFill>
                  <a:prstClr val="black"/>
                </a:solidFill>
                <a:latin typeface="Cambria Math" panose="02040503050406030204" pitchFamily="18" charset="0"/>
                <a:ea typeface="Cambria Math" panose="02040503050406030204" pitchFamily="18" charset="0"/>
              </a:rPr>
              <a:t>01</a:t>
            </a:r>
          </a:p>
          <a:p>
            <a:pPr algn="r"/>
            <a:endParaRPr lang="en-US" sz="500" dirty="0">
              <a:solidFill>
                <a:prstClr val="black"/>
              </a:solidFill>
              <a:latin typeface="Cambria Math" panose="02040503050406030204" pitchFamily="18" charset="0"/>
              <a:ea typeface="Cambria Math" panose="02040503050406030204" pitchFamily="18" charset="0"/>
            </a:endParaRPr>
          </a:p>
          <a:p>
            <a:pPr algn="r"/>
            <a:r>
              <a:rPr lang="en-US" sz="1600" dirty="0">
                <a:solidFill>
                  <a:prstClr val="black"/>
                </a:solidFill>
                <a:latin typeface="Cambria Math" panose="02040503050406030204" pitchFamily="18" charset="0"/>
                <a:ea typeface="Cambria Math" panose="02040503050406030204" pitchFamily="18" charset="0"/>
              </a:rPr>
              <a:t>00</a:t>
            </a:r>
            <a:endParaRPr lang="en-US" sz="1600" b="1" dirty="0">
              <a:solidFill>
                <a:prstClr val="black"/>
              </a:solidFill>
              <a:latin typeface="Cambria Math" panose="02040503050406030204" pitchFamily="18" charset="0"/>
              <a:ea typeface="Cambria Math" panose="02040503050406030204" pitchFamily="18" charset="0"/>
            </a:endParaRPr>
          </a:p>
          <a:p>
            <a:pPr algn="ctr"/>
            <a:endParaRPr lang="en-US" sz="1600" b="1" dirty="0">
              <a:solidFill>
                <a:prstClr val="black"/>
              </a:solidFill>
              <a:latin typeface="Cambria Math" panose="02040503050406030204" pitchFamily="18" charset="0"/>
              <a:ea typeface="Cambria Math" panose="02040503050406030204" pitchFamily="18" charset="0"/>
            </a:endParaRPr>
          </a:p>
          <a:p>
            <a:pPr algn="ctr"/>
            <a:r>
              <a:rPr lang="en-US" sz="1600" b="1" dirty="0">
                <a:solidFill>
                  <a:prstClr val="black"/>
                </a:solidFill>
                <a:latin typeface="Cambria Math" panose="02040503050406030204" pitchFamily="18" charset="0"/>
                <a:ea typeface="Cambria Math" panose="02040503050406030204" pitchFamily="18" charset="0"/>
              </a:rPr>
              <a:t>2:4</a:t>
            </a:r>
          </a:p>
          <a:p>
            <a:pPr algn="ctr"/>
            <a:r>
              <a:rPr lang="en-US" sz="1600" b="1" dirty="0">
                <a:solidFill>
                  <a:prstClr val="black"/>
                </a:solidFill>
                <a:latin typeface="Cambria Math" panose="02040503050406030204" pitchFamily="18" charset="0"/>
                <a:ea typeface="Cambria Math" panose="02040503050406030204" pitchFamily="18" charset="0"/>
              </a:rPr>
              <a:t>Decoder</a:t>
            </a:r>
          </a:p>
        </p:txBody>
      </p:sp>
      <p:cxnSp>
        <p:nvCxnSpPr>
          <p:cNvPr id="23" name="Conector recto 22"/>
          <p:cNvCxnSpPr/>
          <p:nvPr/>
        </p:nvCxnSpPr>
        <p:spPr>
          <a:xfrm>
            <a:off x="1816646" y="7018075"/>
            <a:ext cx="2160000" cy="0"/>
          </a:xfrm>
          <a:prstGeom prst="line">
            <a:avLst/>
          </a:prstGeom>
        </p:spPr>
        <p:style>
          <a:lnRef idx="2">
            <a:schemeClr val="dk1"/>
          </a:lnRef>
          <a:fillRef idx="0">
            <a:schemeClr val="dk1"/>
          </a:fillRef>
          <a:effectRef idx="1">
            <a:schemeClr val="dk1"/>
          </a:effectRef>
          <a:fontRef idx="minor">
            <a:schemeClr val="tx1"/>
          </a:fontRef>
        </p:style>
      </p:cxnSp>
      <p:cxnSp>
        <p:nvCxnSpPr>
          <p:cNvPr id="25" name="Conector recto 24"/>
          <p:cNvCxnSpPr/>
          <p:nvPr/>
        </p:nvCxnSpPr>
        <p:spPr>
          <a:xfrm>
            <a:off x="1816646" y="7340933"/>
            <a:ext cx="2160000" cy="0"/>
          </a:xfrm>
          <a:prstGeom prst="line">
            <a:avLst/>
          </a:prstGeom>
        </p:spPr>
        <p:style>
          <a:lnRef idx="2">
            <a:schemeClr val="dk1"/>
          </a:lnRef>
          <a:fillRef idx="0">
            <a:schemeClr val="dk1"/>
          </a:fillRef>
          <a:effectRef idx="1">
            <a:schemeClr val="dk1"/>
          </a:effectRef>
          <a:fontRef idx="minor">
            <a:schemeClr val="tx1"/>
          </a:fontRef>
        </p:style>
      </p:cxnSp>
      <p:cxnSp>
        <p:nvCxnSpPr>
          <p:cNvPr id="27" name="Conector recto 26"/>
          <p:cNvCxnSpPr/>
          <p:nvPr/>
        </p:nvCxnSpPr>
        <p:spPr>
          <a:xfrm>
            <a:off x="2223636" y="6207995"/>
            <a:ext cx="0" cy="2160000"/>
          </a:xfrm>
          <a:prstGeom prst="line">
            <a:avLst/>
          </a:prstGeom>
        </p:spPr>
        <p:style>
          <a:lnRef idx="2">
            <a:schemeClr val="dk1"/>
          </a:lnRef>
          <a:fillRef idx="0">
            <a:schemeClr val="dk1"/>
          </a:fillRef>
          <a:effectRef idx="1">
            <a:schemeClr val="dk1"/>
          </a:effectRef>
          <a:fontRef idx="minor">
            <a:schemeClr val="tx1"/>
          </a:fontRef>
        </p:style>
      </p:cxnSp>
      <p:cxnSp>
        <p:nvCxnSpPr>
          <p:cNvPr id="28" name="Conector recto 27"/>
          <p:cNvCxnSpPr/>
          <p:nvPr/>
        </p:nvCxnSpPr>
        <p:spPr>
          <a:xfrm>
            <a:off x="3010108" y="6204114"/>
            <a:ext cx="0" cy="2160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TextBox 67">
                <a:extLst>
                  <a:ext uri="{FF2B5EF4-FFF2-40B4-BE49-F238E27FC236}">
                    <a16:creationId xmlns:a16="http://schemas.microsoft.com/office/drawing/2014/main" id="{7E0BA7D7-9B2B-4C58-94D9-A0D28746B40C}"/>
                  </a:ext>
                </a:extLst>
              </p:cNvPr>
              <p:cNvSpPr txBox="1"/>
              <p:nvPr/>
            </p:nvSpPr>
            <p:spPr>
              <a:xfrm>
                <a:off x="1584408" y="8396808"/>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𝐷𝑎𝑡𝑎</m:t>
                      </m:r>
                      <m:r>
                        <a:rPr lang="en-US" sz="1600" i="1" baseline="-25000" dirty="0" smtClean="0">
                          <a:solidFill>
                            <a:prstClr val="black"/>
                          </a:solidFill>
                          <a:latin typeface="Cambria Math" panose="02040503050406030204" pitchFamily="18" charset="0"/>
                        </a:rPr>
                        <m:t>2</m:t>
                      </m:r>
                    </m:oMath>
                  </m:oMathPara>
                </a14:m>
                <a:endParaRPr lang="es-MX" sz="1600" baseline="-25000" dirty="0">
                  <a:solidFill>
                    <a:prstClr val="black"/>
                  </a:solidFill>
                  <a:latin typeface="Helvetica Condensed" panose="020B0606020202030204" pitchFamily="34" charset="0"/>
                </a:endParaRPr>
              </a:p>
            </p:txBody>
          </p:sp>
        </mc:Choice>
        <mc:Fallback xmlns="">
          <p:sp>
            <p:nvSpPr>
              <p:cNvPr id="29"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584408" y="8396808"/>
                <a:ext cx="1278456" cy="338554"/>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TextBox 67">
                <a:extLst>
                  <a:ext uri="{FF2B5EF4-FFF2-40B4-BE49-F238E27FC236}">
                    <a16:creationId xmlns:a16="http://schemas.microsoft.com/office/drawing/2014/main" id="{7E0BA7D7-9B2B-4C58-94D9-A0D28746B40C}"/>
                  </a:ext>
                </a:extLst>
              </p:cNvPr>
              <p:cNvSpPr txBox="1"/>
              <p:nvPr/>
            </p:nvSpPr>
            <p:spPr>
              <a:xfrm>
                <a:off x="2370880" y="8401657"/>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𝐷𝑎𝑡𝑎</m:t>
                      </m:r>
                      <m:r>
                        <a:rPr lang="en-US" sz="1600" i="1" baseline="-25000" dirty="0" smtClean="0">
                          <a:solidFill>
                            <a:prstClr val="black"/>
                          </a:solidFill>
                          <a:latin typeface="Cambria Math" panose="02040503050406030204" pitchFamily="18" charset="0"/>
                        </a:rPr>
                        <m:t>1</m:t>
                      </m:r>
                    </m:oMath>
                  </m:oMathPara>
                </a14:m>
                <a:endParaRPr lang="es-MX" sz="1600" baseline="-25000" dirty="0">
                  <a:solidFill>
                    <a:prstClr val="black"/>
                  </a:solidFill>
                  <a:latin typeface="Helvetica Condensed" panose="020B0606020202030204" pitchFamily="34" charset="0"/>
                </a:endParaRPr>
              </a:p>
            </p:txBody>
          </p:sp>
        </mc:Choice>
        <mc:Fallback xmlns="">
          <p:sp>
            <p:nvSpPr>
              <p:cNvPr id="30"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2370880" y="8401657"/>
                <a:ext cx="1278456" cy="338554"/>
              </a:xfrm>
              <a:prstGeom prst="rect">
                <a:avLst/>
              </a:prstGeom>
              <a:blipFill>
                <a:blip r:embed="rId6"/>
                <a:stretch>
                  <a:fillRect/>
                </a:stretch>
              </a:blipFill>
            </p:spPr>
            <p:txBody>
              <a:bodyPr/>
              <a:lstStyle/>
              <a:p>
                <a:r>
                  <a:rPr lang="es-MX">
                    <a:noFill/>
                  </a:rPr>
                  <a:t> </a:t>
                </a:r>
              </a:p>
            </p:txBody>
          </p:sp>
        </mc:Fallback>
      </mc:AlternateContent>
      <p:cxnSp>
        <p:nvCxnSpPr>
          <p:cNvPr id="31" name="Conector recto 30"/>
          <p:cNvCxnSpPr/>
          <p:nvPr/>
        </p:nvCxnSpPr>
        <p:spPr>
          <a:xfrm>
            <a:off x="3777272" y="6204114"/>
            <a:ext cx="0" cy="2160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67">
                <a:extLst>
                  <a:ext uri="{FF2B5EF4-FFF2-40B4-BE49-F238E27FC236}">
                    <a16:creationId xmlns:a16="http://schemas.microsoft.com/office/drawing/2014/main" id="{7E0BA7D7-9B2B-4C58-94D9-A0D28746B40C}"/>
                  </a:ext>
                </a:extLst>
              </p:cNvPr>
              <p:cNvSpPr txBox="1"/>
              <p:nvPr/>
            </p:nvSpPr>
            <p:spPr>
              <a:xfrm>
                <a:off x="3138044" y="8401657"/>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𝐷𝑎𝑡𝑎</m:t>
                      </m:r>
                      <m:r>
                        <a:rPr lang="en-US" sz="1600" i="1" baseline="-25000" dirty="0" smtClean="0">
                          <a:solidFill>
                            <a:prstClr val="black"/>
                          </a:solidFill>
                          <a:latin typeface="Cambria Math" panose="02040503050406030204" pitchFamily="18" charset="0"/>
                        </a:rPr>
                        <m:t>0</m:t>
                      </m:r>
                    </m:oMath>
                  </m:oMathPara>
                </a14:m>
                <a:endParaRPr lang="es-MX" sz="1600" baseline="-25000" dirty="0">
                  <a:solidFill>
                    <a:prstClr val="black"/>
                  </a:solidFill>
                  <a:latin typeface="Helvetica Condensed" panose="020B0606020202030204" pitchFamily="34" charset="0"/>
                </a:endParaRPr>
              </a:p>
            </p:txBody>
          </p:sp>
        </mc:Choice>
        <mc:Fallback xmlns="">
          <p:sp>
            <p:nvSpPr>
              <p:cNvPr id="32"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3138044" y="8401657"/>
                <a:ext cx="1278456" cy="338554"/>
              </a:xfrm>
              <a:prstGeom prst="rect">
                <a:avLst/>
              </a:prstGeom>
              <a:blipFill>
                <a:blip r:embed="rId7"/>
                <a:stretch>
                  <a:fillRect/>
                </a:stretch>
              </a:blipFill>
            </p:spPr>
            <p:txBody>
              <a:bodyPr/>
              <a:lstStyle/>
              <a:p>
                <a:r>
                  <a:rPr lang="es-MX">
                    <a:noFill/>
                  </a:rPr>
                  <a:t> </a:t>
                </a:r>
              </a:p>
            </p:txBody>
          </p:sp>
        </mc:Fallback>
      </mc:AlternateContent>
      <p:cxnSp>
        <p:nvCxnSpPr>
          <p:cNvPr id="61" name="Conector recto 60"/>
          <p:cNvCxnSpPr/>
          <p:nvPr/>
        </p:nvCxnSpPr>
        <p:spPr>
          <a:xfrm>
            <a:off x="94858" y="6674463"/>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63" name="Conector recto 62"/>
          <p:cNvCxnSpPr/>
          <p:nvPr/>
        </p:nvCxnSpPr>
        <p:spPr>
          <a:xfrm flipV="1">
            <a:off x="289095" y="6614596"/>
            <a:ext cx="180000" cy="10800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4" name="TextBox 67">
                <a:extLst>
                  <a:ext uri="{FF2B5EF4-FFF2-40B4-BE49-F238E27FC236}">
                    <a16:creationId xmlns:a16="http://schemas.microsoft.com/office/drawing/2014/main" id="{7E0BA7D7-9B2B-4C58-94D9-A0D28746B40C}"/>
                  </a:ext>
                </a:extLst>
              </p:cNvPr>
              <p:cNvSpPr txBox="1"/>
              <p:nvPr/>
            </p:nvSpPr>
            <p:spPr>
              <a:xfrm>
                <a:off x="12763484" y="3148360"/>
                <a:ext cx="90596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𝐴𝑑𝑑𝑟𝑒𝑠𝑠</m:t>
                      </m:r>
                    </m:oMath>
                  </m:oMathPara>
                </a14:m>
                <a:endParaRPr lang="es-MX" sz="1600" dirty="0">
                  <a:solidFill>
                    <a:prstClr val="black"/>
                  </a:solidFill>
                  <a:latin typeface="Helvetica Condensed" panose="020B0606020202030204" pitchFamily="34" charset="0"/>
                </a:endParaRPr>
              </a:p>
            </p:txBody>
          </p:sp>
        </mc:Choice>
        <mc:Fallback xmlns="">
          <p:sp>
            <p:nvSpPr>
              <p:cNvPr id="64"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12763484" y="3148360"/>
                <a:ext cx="905962" cy="338554"/>
              </a:xfrm>
              <a:prstGeom prst="rect">
                <a:avLst/>
              </a:prstGeom>
              <a:blipFill>
                <a:blip r:embed="rId8"/>
                <a:stretch>
                  <a:fillRect r="-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7">
                <a:extLst>
                  <a:ext uri="{FF2B5EF4-FFF2-40B4-BE49-F238E27FC236}">
                    <a16:creationId xmlns:a16="http://schemas.microsoft.com/office/drawing/2014/main" id="{7E0BA7D7-9B2B-4C58-94D9-A0D28746B40C}"/>
                  </a:ext>
                </a:extLst>
              </p:cNvPr>
              <p:cNvSpPr txBox="1"/>
              <p:nvPr/>
            </p:nvSpPr>
            <p:spPr>
              <a:xfrm>
                <a:off x="-294199" y="6313946"/>
                <a:ext cx="12784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baseline="-25000" dirty="0" smtClean="0">
                          <a:solidFill>
                            <a:prstClr val="black"/>
                          </a:solidFill>
                          <a:latin typeface="Cambria Math" panose="02040503050406030204" pitchFamily="18" charset="0"/>
                        </a:rPr>
                        <m:t>2</m:t>
                      </m:r>
                    </m:oMath>
                  </m:oMathPara>
                </a14:m>
                <a:endParaRPr lang="es-MX" sz="1600" baseline="-25000" dirty="0">
                  <a:solidFill>
                    <a:prstClr val="black"/>
                  </a:solidFill>
                  <a:latin typeface="Helvetica Condensed" panose="020B0606020202030204" pitchFamily="34" charset="0"/>
                </a:endParaRPr>
              </a:p>
            </p:txBody>
          </p:sp>
        </mc:Choice>
        <mc:Fallback xmlns="">
          <p:sp>
            <p:nvSpPr>
              <p:cNvPr id="65" name="TextBox 67">
                <a:extLst>
                  <a:ext uri="{FF2B5EF4-FFF2-40B4-BE49-F238E27FC236}">
                    <a16:creationId xmlns:a16="http://schemas.microsoft.com/office/drawing/2014/main" id="{7E0BA7D7-9B2B-4C58-94D9-A0D28746B40C}"/>
                  </a:ext>
                </a:extLst>
              </p:cNvPr>
              <p:cNvSpPr txBox="1">
                <a:spLocks noRot="1" noChangeAspect="1" noMove="1" noResize="1" noEditPoints="1" noAdjustHandles="1" noChangeArrowheads="1" noChangeShapeType="1" noTextEdit="1"/>
              </p:cNvSpPr>
              <p:nvPr/>
            </p:nvSpPr>
            <p:spPr>
              <a:xfrm>
                <a:off x="-294199" y="6313946"/>
                <a:ext cx="1278456" cy="338554"/>
              </a:xfrm>
              <a:prstGeom prst="rect">
                <a:avLst/>
              </a:prstGeom>
              <a:blipFill>
                <a:blip r:embed="rId9"/>
                <a:stretch>
                  <a:fillRect/>
                </a:stretch>
              </a:blipFill>
            </p:spPr>
            <p:txBody>
              <a:bodyPr/>
              <a:lstStyle/>
              <a:p>
                <a:r>
                  <a:rPr lang="es-MX">
                    <a:noFill/>
                  </a:rPr>
                  <a:t> </a:t>
                </a:r>
              </a:p>
            </p:txBody>
          </p:sp>
        </mc:Fallback>
      </mc:AlternateContent>
      <p:sp>
        <p:nvSpPr>
          <p:cNvPr id="11" name="Elipse 10"/>
          <p:cNvSpPr/>
          <p:nvPr/>
        </p:nvSpPr>
        <p:spPr>
          <a:xfrm>
            <a:off x="2928454" y="6311532"/>
            <a:ext cx="144000" cy="144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4050">
              <a:solidFill>
                <a:prstClr val="white"/>
              </a:solidFill>
            </a:endParaRPr>
          </a:p>
        </p:txBody>
      </p:sp>
      <p:sp>
        <p:nvSpPr>
          <p:cNvPr id="66" name="Elipse 65"/>
          <p:cNvSpPr/>
          <p:nvPr/>
        </p:nvSpPr>
        <p:spPr>
          <a:xfrm>
            <a:off x="2151636" y="6614941"/>
            <a:ext cx="144000" cy="144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4050">
              <a:solidFill>
                <a:prstClr val="white"/>
              </a:solidFill>
            </a:endParaRPr>
          </a:p>
        </p:txBody>
      </p:sp>
      <p:sp>
        <p:nvSpPr>
          <p:cNvPr id="67" name="Elipse 66"/>
          <p:cNvSpPr/>
          <p:nvPr/>
        </p:nvSpPr>
        <p:spPr>
          <a:xfrm>
            <a:off x="2151636" y="6953247"/>
            <a:ext cx="144000" cy="144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4050">
              <a:solidFill>
                <a:prstClr val="white"/>
              </a:solidFill>
            </a:endParaRPr>
          </a:p>
        </p:txBody>
      </p:sp>
      <p:sp>
        <p:nvSpPr>
          <p:cNvPr id="68" name="Elipse 67"/>
          <p:cNvSpPr/>
          <p:nvPr/>
        </p:nvSpPr>
        <p:spPr>
          <a:xfrm>
            <a:off x="2928454" y="6937799"/>
            <a:ext cx="144000" cy="144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4050">
              <a:solidFill>
                <a:prstClr val="white"/>
              </a:solidFill>
            </a:endParaRPr>
          </a:p>
        </p:txBody>
      </p:sp>
      <p:sp>
        <p:nvSpPr>
          <p:cNvPr id="69" name="Elipse 68"/>
          <p:cNvSpPr/>
          <p:nvPr/>
        </p:nvSpPr>
        <p:spPr>
          <a:xfrm>
            <a:off x="2954149" y="7268933"/>
            <a:ext cx="144000" cy="144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4050">
              <a:solidFill>
                <a:prstClr val="white"/>
              </a:solidFill>
            </a:endParaRPr>
          </a:p>
        </p:txBody>
      </p:sp>
      <p:sp>
        <p:nvSpPr>
          <p:cNvPr id="71" name="Elipse 70"/>
          <p:cNvSpPr/>
          <p:nvPr/>
        </p:nvSpPr>
        <p:spPr>
          <a:xfrm>
            <a:off x="3705272" y="7268933"/>
            <a:ext cx="144000" cy="144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4050">
              <a:solidFill>
                <a:prstClr val="white"/>
              </a:solidFill>
            </a:endParaRPr>
          </a:p>
        </p:txBody>
      </p:sp>
      <p:sp>
        <p:nvSpPr>
          <p:cNvPr id="73" name="Rectangle 31"/>
          <p:cNvSpPr/>
          <p:nvPr/>
        </p:nvSpPr>
        <p:spPr>
          <a:xfrm>
            <a:off x="930156" y="8715166"/>
            <a:ext cx="2582758" cy="307777"/>
          </a:xfrm>
          <a:prstGeom prst="rect">
            <a:avLst/>
          </a:prstGeom>
        </p:spPr>
        <p:txBody>
          <a:bodyPr wrap="none">
            <a:spAutoFit/>
          </a:bodyPr>
          <a:lstStyle/>
          <a:p>
            <a:r>
              <a:rPr lang="es-MX" sz="1400" b="1" dirty="0">
                <a:solidFill>
                  <a:prstClr val="black"/>
                </a:solidFill>
                <a:latin typeface="Helvetica Condensed" panose="020B0606020202030204" pitchFamily="34" charset="0"/>
                <a:cs typeface="Aparajita" panose="020B0604020202020204" pitchFamily="34" charset="0"/>
              </a:rPr>
              <a:t>ROM 4x3 con notación de puntos</a:t>
            </a:r>
          </a:p>
        </p:txBody>
      </p:sp>
      <p:sp>
        <p:nvSpPr>
          <p:cNvPr id="74" name="Rectangle 31"/>
          <p:cNvSpPr/>
          <p:nvPr/>
        </p:nvSpPr>
        <p:spPr>
          <a:xfrm>
            <a:off x="15638022" y="4319819"/>
            <a:ext cx="1937728" cy="523220"/>
          </a:xfrm>
          <a:prstGeom prst="rect">
            <a:avLst/>
          </a:prstGeom>
        </p:spPr>
        <p:txBody>
          <a:bodyPr wrap="square">
            <a:spAutoFit/>
          </a:bodyPr>
          <a:lstStyle/>
          <a:p>
            <a:pPr algn="ctr"/>
            <a:r>
              <a:rPr lang="es-MX" sz="1400" b="1" i="1" dirty="0">
                <a:solidFill>
                  <a:prstClr val="black"/>
                </a:solidFill>
                <a:latin typeface="Helvetica Condensed" panose="020B0606020202030204" pitchFamily="34" charset="0"/>
                <a:cs typeface="Aparajita" panose="020B0604020202020204" pitchFamily="34" charset="0"/>
              </a:rPr>
              <a:t>Bit </a:t>
            </a:r>
            <a:r>
              <a:rPr lang="es-MX" sz="1400" b="1" i="1" dirty="0" err="1">
                <a:solidFill>
                  <a:prstClr val="black"/>
                </a:solidFill>
                <a:latin typeface="Helvetica Condensed" panose="020B0606020202030204" pitchFamily="34" charset="0"/>
                <a:cs typeface="Aparajita" panose="020B0604020202020204" pitchFamily="34" charset="0"/>
              </a:rPr>
              <a:t>cells</a:t>
            </a:r>
            <a:r>
              <a:rPr lang="es-MX" sz="1400" b="1" i="1" dirty="0">
                <a:solidFill>
                  <a:prstClr val="black"/>
                </a:solidFill>
                <a:latin typeface="Helvetica Condensed" panose="020B0606020202030204" pitchFamily="34" charset="0"/>
                <a:cs typeface="Aparajita" panose="020B0604020202020204" pitchFamily="34" charset="0"/>
              </a:rPr>
              <a:t> </a:t>
            </a:r>
            <a:r>
              <a:rPr lang="es-MX" sz="1400" b="1" dirty="0">
                <a:solidFill>
                  <a:prstClr val="black"/>
                </a:solidFill>
                <a:latin typeface="Helvetica Condensed" panose="020B0606020202030204" pitchFamily="34" charset="0"/>
                <a:cs typeface="Aparajita" panose="020B0604020202020204" pitchFamily="34" charset="0"/>
              </a:rPr>
              <a:t>tipo ROM </a:t>
            </a:r>
          </a:p>
          <a:p>
            <a:pPr algn="ctr"/>
            <a:r>
              <a:rPr lang="es-MX" sz="1400" b="1" dirty="0">
                <a:solidFill>
                  <a:prstClr val="black"/>
                </a:solidFill>
                <a:latin typeface="Helvetica Condensed" panose="020B0606020202030204" pitchFamily="34" charset="0"/>
                <a:cs typeface="Aparajita" panose="020B0604020202020204" pitchFamily="34" charset="0"/>
              </a:rPr>
              <a:t>almacenando 0 y 1</a:t>
            </a:r>
          </a:p>
        </p:txBody>
      </p:sp>
      <p:pic>
        <p:nvPicPr>
          <p:cNvPr id="12" name="Imagen 11"/>
          <p:cNvPicPr>
            <a:picLocks noChangeAspect="1"/>
          </p:cNvPicPr>
          <p:nvPr/>
        </p:nvPicPr>
        <p:blipFill rotWithShape="1">
          <a:blip r:embed="rId10">
            <a:duotone>
              <a:prstClr val="black"/>
              <a:schemeClr val="accent3">
                <a:tint val="45000"/>
                <a:satMod val="400000"/>
              </a:schemeClr>
            </a:duotone>
          </a:blip>
          <a:srcRect l="85861" t="25738" r="5957" b="24776"/>
          <a:stretch/>
        </p:blipFill>
        <p:spPr>
          <a:xfrm>
            <a:off x="15743744" y="5142534"/>
            <a:ext cx="1586511" cy="2944124"/>
          </a:xfrm>
          <a:prstGeom prst="roundRect">
            <a:avLst>
              <a:gd name="adj" fmla="val 8594"/>
            </a:avLst>
          </a:prstGeom>
          <a:solidFill>
            <a:srgbClr val="FFFFFF">
              <a:shade val="85000"/>
            </a:srgbClr>
          </a:solidFill>
          <a:ln>
            <a:noFill/>
          </a:ln>
          <a:effectLst/>
        </p:spPr>
      </p:pic>
      <p:sp>
        <p:nvSpPr>
          <p:cNvPr id="75" name="Rectangle 31"/>
          <p:cNvSpPr/>
          <p:nvPr/>
        </p:nvSpPr>
        <p:spPr>
          <a:xfrm>
            <a:off x="15648830" y="8304475"/>
            <a:ext cx="1951200" cy="523220"/>
          </a:xfrm>
          <a:prstGeom prst="rect">
            <a:avLst/>
          </a:prstGeom>
        </p:spPr>
        <p:txBody>
          <a:bodyPr wrap="square">
            <a:spAutoFit/>
          </a:bodyPr>
          <a:lstStyle/>
          <a:p>
            <a:pPr algn="just"/>
            <a:r>
              <a:rPr lang="es-MX" sz="1400" b="1" i="1" dirty="0">
                <a:solidFill>
                  <a:prstClr val="black"/>
                </a:solidFill>
                <a:latin typeface="Helvetica Condensed" panose="020B0606020202030204" pitchFamily="34" charset="0"/>
                <a:cs typeface="Aparajita" panose="020B0604020202020204" pitchFamily="34" charset="0"/>
              </a:rPr>
              <a:t>Bit </a:t>
            </a:r>
            <a:r>
              <a:rPr lang="es-MX" sz="1400" b="1" i="1" dirty="0" err="1">
                <a:solidFill>
                  <a:prstClr val="black"/>
                </a:solidFill>
                <a:latin typeface="Helvetica Condensed" panose="020B0606020202030204" pitchFamily="34" charset="0"/>
                <a:cs typeface="Aparajita" panose="020B0604020202020204" pitchFamily="34" charset="0"/>
              </a:rPr>
              <a:t>cell</a:t>
            </a:r>
            <a:r>
              <a:rPr lang="es-MX" sz="1400" b="1" i="1" dirty="0">
                <a:solidFill>
                  <a:prstClr val="black"/>
                </a:solidFill>
                <a:latin typeface="Helvetica Condensed" panose="020B0606020202030204" pitchFamily="34" charset="0"/>
                <a:cs typeface="Aparajita" panose="020B0604020202020204" pitchFamily="34" charset="0"/>
              </a:rPr>
              <a:t> </a:t>
            </a:r>
            <a:r>
              <a:rPr lang="es-MX" sz="1400" b="1" dirty="0">
                <a:solidFill>
                  <a:prstClr val="black"/>
                </a:solidFill>
                <a:latin typeface="Helvetica Condensed" panose="020B0606020202030204" pitchFamily="34" charset="0"/>
                <a:cs typeface="Aparajita" panose="020B0604020202020204" pitchFamily="34" charset="0"/>
              </a:rPr>
              <a:t>tipo </a:t>
            </a:r>
            <a:r>
              <a:rPr lang="es-MX" sz="1400" b="1" i="1" dirty="0">
                <a:solidFill>
                  <a:prstClr val="black"/>
                </a:solidFill>
                <a:latin typeface="Helvetica Condensed" panose="020B0606020202030204" pitchFamily="34" charset="0"/>
                <a:cs typeface="Aparajita" panose="020B0604020202020204" pitchFamily="34" charset="0"/>
              </a:rPr>
              <a:t>fuse programable</a:t>
            </a:r>
            <a:r>
              <a:rPr lang="es-MX" sz="1400" b="1" dirty="0">
                <a:solidFill>
                  <a:prstClr val="black"/>
                </a:solidFill>
                <a:latin typeface="Helvetica Condensed" panose="020B0606020202030204" pitchFamily="34" charset="0"/>
                <a:cs typeface="Aparajita" panose="020B0604020202020204" pitchFamily="34" charset="0"/>
              </a:rPr>
              <a:t> ROM</a:t>
            </a:r>
          </a:p>
        </p:txBody>
      </p:sp>
    </p:spTree>
    <p:extLst>
      <p:ext uri="{BB962C8B-B14F-4D97-AF65-F5344CB8AC3E}">
        <p14:creationId xmlns:p14="http://schemas.microsoft.com/office/powerpoint/2010/main" val="50840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500"/>
                                        <p:tgtEl>
                                          <p:spTgt spid="6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500"/>
                                        <p:tgtEl>
                                          <p:spTgt spid="6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500"/>
                                        <p:tgtEl>
                                          <p:spTgt spid="6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fade">
                                      <p:cBhvr>
                                        <p:cTn id="78" dur="500"/>
                                        <p:tgtEl>
                                          <p:spTgt spid="7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70">
                                            <p:txEl>
                                              <p:pRg st="4" end="4"/>
                                            </p:txEl>
                                          </p:spTgt>
                                        </p:tgtEl>
                                        <p:attrNameLst>
                                          <p:attrName>style.visibility</p:attrName>
                                        </p:attrNameLst>
                                      </p:cBhvr>
                                      <p:to>
                                        <p:strVal val="visible"/>
                                      </p:to>
                                    </p:set>
                                    <p:animEffect transition="in" filter="fade">
                                      <p:cBhvr>
                                        <p:cTn id="83" dur="500"/>
                                        <p:tgtEl>
                                          <p:spTgt spid="70">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70">
                                            <p:txEl>
                                              <p:pRg st="7" end="7"/>
                                            </p:txEl>
                                          </p:spTgt>
                                        </p:tgtEl>
                                        <p:attrNameLst>
                                          <p:attrName>style.visibility</p:attrName>
                                        </p:attrNameLst>
                                      </p:cBhvr>
                                      <p:to>
                                        <p:strVal val="visible"/>
                                      </p:to>
                                    </p:set>
                                    <p:animEffect transition="in" filter="fade">
                                      <p:cBhvr>
                                        <p:cTn id="86" dur="500"/>
                                        <p:tgtEl>
                                          <p:spTgt spid="70">
                                            <p:txEl>
                                              <p:pRg st="7" end="7"/>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1028"/>
                                        </p:tgtEl>
                                        <p:attrNameLst>
                                          <p:attrName>style.visibility</p:attrName>
                                        </p:attrNameLst>
                                      </p:cBhvr>
                                      <p:to>
                                        <p:strVal val="visible"/>
                                      </p:to>
                                    </p:set>
                                    <p:animEffect transition="in" filter="fade">
                                      <p:cBhvr>
                                        <p:cTn id="89" dur="500"/>
                                        <p:tgtEl>
                                          <p:spTgt spid="102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500"/>
                                        <p:tgtEl>
                                          <p:spTgt spid="9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0" grpId="0" animBg="1"/>
      <p:bldP spid="29" grpId="0"/>
      <p:bldP spid="30" grpId="0"/>
      <p:bldP spid="32" grpId="0"/>
      <p:bldP spid="64" grpId="0"/>
      <p:bldP spid="65" grpId="0"/>
      <p:bldP spid="11" grpId="0" animBg="1"/>
      <p:bldP spid="66" grpId="0" animBg="1"/>
      <p:bldP spid="67" grpId="0" animBg="1"/>
      <p:bldP spid="68" grpId="0" animBg="1"/>
      <p:bldP spid="69" grpId="0" animBg="1"/>
      <p:bldP spid="71" grpId="0" animBg="1"/>
      <p:bldP spid="73" grpId="0"/>
      <p:bldP spid="74" grpId="0"/>
      <p:bldP spid="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rgbClr val="C00000"/>
                </a:solidFill>
              </a:rPr>
              <a:t>MEMORIAS</a:t>
            </a:r>
            <a:endParaRPr lang="es-MX" dirty="0"/>
          </a:p>
        </p:txBody>
      </p:sp>
      <p:sp>
        <p:nvSpPr>
          <p:cNvPr id="2" name="Subtítulo 1">
            <a:extLst>
              <a:ext uri="{FF2B5EF4-FFF2-40B4-BE49-F238E27FC236}">
                <a16:creationId xmlns:a16="http://schemas.microsoft.com/office/drawing/2014/main" id="{6B995C57-13CB-0E74-3EBC-CD1E30242225}"/>
              </a:ext>
            </a:extLst>
          </p:cNvPr>
          <p:cNvSpPr>
            <a:spLocks noGrp="1"/>
          </p:cNvSpPr>
          <p:nvPr>
            <p:ph type="subTitle" idx="1"/>
          </p:nvPr>
        </p:nvSpPr>
        <p:spPr/>
        <p:txBody>
          <a:bodyPr/>
          <a:lstStyle/>
          <a:p>
            <a:r>
              <a:rPr lang="es-MX" dirty="0"/>
              <a:t>HANDS-ON</a:t>
            </a:r>
          </a:p>
        </p:txBody>
      </p:sp>
      <p:sp>
        <p:nvSpPr>
          <p:cNvPr id="3" name="Marcador de contenido 2">
            <a:extLst>
              <a:ext uri="{FF2B5EF4-FFF2-40B4-BE49-F238E27FC236}">
                <a16:creationId xmlns:a16="http://schemas.microsoft.com/office/drawing/2014/main" id="{9DDED14B-1019-5F58-DD49-401A71C24C1D}"/>
              </a:ext>
            </a:extLst>
          </p:cNvPr>
          <p:cNvSpPr>
            <a:spLocks noGrp="1"/>
          </p:cNvSpPr>
          <p:nvPr>
            <p:ph sz="quarter" idx="12"/>
          </p:nvPr>
        </p:nvSpPr>
        <p:spPr>
          <a:xfrm>
            <a:off x="484676" y="1734671"/>
            <a:ext cx="17426807" cy="1216319"/>
          </a:xfrm>
        </p:spPr>
        <p:txBody>
          <a:bodyPr/>
          <a:lstStyle/>
          <a:p>
            <a:pPr>
              <a:defRPr/>
            </a:pPr>
            <a:r>
              <a:rPr lang="es-ES" sz="3200" dirty="0">
                <a:solidFill>
                  <a:schemeClr val="tx1">
                    <a:lumMod val="85000"/>
                    <a:lumOff val="15000"/>
                  </a:schemeClr>
                </a:solidFill>
              </a:rPr>
              <a:t>Para describir una memoria RAM deben considerarse los flancos de reloj para su operación. Por otra parte Ya que el contenido de una memoria ROM no se modifica, es posible describirla empleando un </a:t>
            </a:r>
            <a:r>
              <a:rPr lang="es-ES" sz="3200" i="1" dirty="0">
                <a:solidFill>
                  <a:schemeClr val="tx1">
                    <a:lumMod val="85000"/>
                    <a:lumOff val="15000"/>
                  </a:schemeClr>
                </a:solidFill>
              </a:rPr>
              <a:t>case</a:t>
            </a:r>
            <a:r>
              <a:rPr lang="es-ES" sz="3200" dirty="0">
                <a:solidFill>
                  <a:schemeClr val="tx1">
                    <a:lumMod val="85000"/>
                    <a:lumOff val="15000"/>
                  </a:schemeClr>
                </a:solidFill>
              </a:rPr>
              <a:t>.</a:t>
            </a:r>
            <a:endParaRPr lang="es-MX" sz="3200" i="1" dirty="0">
              <a:solidFill>
                <a:schemeClr val="tx1">
                  <a:lumMod val="85000"/>
                  <a:lumOff val="15000"/>
                </a:schemeClr>
              </a:solidFill>
            </a:endParaRPr>
          </a:p>
          <a:p>
            <a:endParaRPr lang="es-MX" dirty="0"/>
          </a:p>
        </p:txBody>
      </p:sp>
      <p:sp>
        <p:nvSpPr>
          <p:cNvPr id="10" name="Marcador de texto 9"/>
          <p:cNvSpPr>
            <a:spLocks noGrp="1"/>
          </p:cNvSpPr>
          <p:nvPr>
            <p:ph type="body" sz="quarter" idx="13"/>
          </p:nvPr>
        </p:nvSpPr>
        <p:spPr/>
        <p:txBody>
          <a:bodyPr>
            <a:noAutofit/>
          </a:bodyPr>
          <a:lstStyle/>
          <a:p>
            <a:pPr>
              <a:defRPr/>
            </a:pPr>
            <a:r>
              <a:rPr lang="es-MX" sz="2000" dirty="0">
                <a:solidFill>
                  <a:schemeClr val="bg1"/>
                </a:solidFill>
              </a:rPr>
              <a:t>Arreglos de registros</a:t>
            </a:r>
          </a:p>
        </p:txBody>
      </p:sp>
      <p:sp>
        <p:nvSpPr>
          <p:cNvPr id="4" name="Marcador de número de diapositiva 3"/>
          <p:cNvSpPr>
            <a:spLocks noGrp="1"/>
          </p:cNvSpPr>
          <p:nvPr>
            <p:ph type="sldNum" sz="quarter" idx="4"/>
          </p:nvPr>
        </p:nvSpPr>
        <p:spPr/>
        <p:txBody>
          <a:bodyPr/>
          <a:lstStyle/>
          <a:p>
            <a:fld id="{DAEF4D36-AE85-49C9-90DE-66D02B257272}" type="slidenum">
              <a:rPr lang="en-US" smtClean="0">
                <a:solidFill>
                  <a:schemeClr val="bg1"/>
                </a:solidFill>
              </a:rPr>
              <a:pPr/>
              <a:t>26</a:t>
            </a:fld>
            <a:endParaRPr lang="en-US" dirty="0">
              <a:solidFill>
                <a:schemeClr val="bg1"/>
              </a:solidFill>
            </a:endParaRPr>
          </a:p>
        </p:txBody>
      </p:sp>
      <p:sp>
        <p:nvSpPr>
          <p:cNvPr id="11" name="TextBox 8">
            <a:extLst>
              <a:ext uri="{FF2B5EF4-FFF2-40B4-BE49-F238E27FC236}">
                <a16:creationId xmlns:a16="http://schemas.microsoft.com/office/drawing/2014/main" id="{B3D74866-5751-46FC-B8FC-93FEA24038D6}"/>
              </a:ext>
            </a:extLst>
          </p:cNvPr>
          <p:cNvSpPr txBox="1"/>
          <p:nvPr/>
        </p:nvSpPr>
        <p:spPr>
          <a:xfrm>
            <a:off x="9893413" y="3388157"/>
            <a:ext cx="5459917" cy="4016484"/>
          </a:xfrm>
          <a:prstGeom prst="rect">
            <a:avLst/>
          </a:prstGeom>
          <a:noFill/>
          <a:ln>
            <a:solidFill>
              <a:schemeClr val="tx1"/>
            </a:solidFill>
            <a:prstDash val="lgDash"/>
          </a:ln>
        </p:spPr>
        <p:txBody>
          <a:bodyPr wrap="square" rtlCol="0">
            <a:spAutoFit/>
          </a:bodyPr>
          <a:lstStyle/>
          <a:p>
            <a:r>
              <a:rPr lang="es-MX" sz="1500" b="1" dirty="0">
                <a:solidFill>
                  <a:prstClr val="black"/>
                </a:solidFill>
                <a:latin typeface="Courier"/>
                <a:cs typeface="Aparajita" panose="020B0604020202020204" pitchFamily="34" charset="0"/>
              </a:rPr>
              <a:t>Ejemplo: ROM</a:t>
            </a:r>
          </a:p>
          <a:p>
            <a:endParaRPr lang="es-MX" sz="1500" dirty="0">
              <a:solidFill>
                <a:prstClr val="black"/>
              </a:solidFill>
              <a:latin typeface="Courier"/>
              <a:cs typeface="Aparajita" panose="020B0604020202020204" pitchFamily="34" charset="0"/>
            </a:endParaRPr>
          </a:p>
          <a:p>
            <a:r>
              <a:rPr lang="es-MX" sz="1500" dirty="0">
                <a:solidFill>
                  <a:prstClr val="black"/>
                </a:solidFill>
                <a:latin typeface="Courier"/>
                <a:cs typeface="Aparajita" panose="020B0604020202020204" pitchFamily="34" charset="0"/>
              </a:rPr>
              <a:t>module </a:t>
            </a:r>
            <a:r>
              <a:rPr lang="es-MX" sz="1500" dirty="0" err="1">
                <a:solidFill>
                  <a:prstClr val="black"/>
                </a:solidFill>
                <a:latin typeface="Courier"/>
                <a:cs typeface="Aparajita" panose="020B0604020202020204" pitchFamily="34" charset="0"/>
              </a:rPr>
              <a:t>rom</a:t>
            </a:r>
            <a:r>
              <a:rPr lang="es-MX" sz="1500" dirty="0">
                <a:solidFill>
                  <a:prstClr val="black"/>
                </a:solidFill>
                <a:latin typeface="Courier"/>
                <a:cs typeface="Aparajita" panose="020B0604020202020204" pitchFamily="34" charset="0"/>
              </a:rPr>
              <a:t> (</a:t>
            </a:r>
          </a:p>
          <a:p>
            <a:r>
              <a:rPr lang="es-MX" sz="1500" dirty="0">
                <a:solidFill>
                  <a:prstClr val="black"/>
                </a:solidFill>
                <a:latin typeface="Courier"/>
                <a:cs typeface="Aparajita" panose="020B0604020202020204" pitchFamily="34" charset="0"/>
              </a:rPr>
              <a:t>    input            [1:0] </a:t>
            </a:r>
            <a:r>
              <a:rPr lang="es-MX" sz="1500" dirty="0" err="1">
                <a:solidFill>
                  <a:prstClr val="black"/>
                </a:solidFill>
                <a:latin typeface="Courier"/>
                <a:cs typeface="Aparajita" panose="020B0604020202020204" pitchFamily="34" charset="0"/>
              </a:rPr>
              <a:t>adr</a:t>
            </a:r>
            <a:r>
              <a:rPr lang="es-MX" sz="1500" dirty="0">
                <a:solidFill>
                  <a:prstClr val="black"/>
                </a:solidFill>
                <a:latin typeface="Courier"/>
                <a:cs typeface="Aparajita" panose="020B0604020202020204" pitchFamily="34" charset="0"/>
              </a:rPr>
              <a:t>,</a:t>
            </a:r>
          </a:p>
          <a:p>
            <a:r>
              <a:rPr lang="es-MX" sz="1500" dirty="0">
                <a:solidFill>
                  <a:prstClr val="black"/>
                </a:solidFill>
                <a:latin typeface="Courier"/>
                <a:cs typeface="Aparajita" panose="020B0604020202020204" pitchFamily="34" charset="0"/>
              </a:rPr>
              <a:t>    output </a:t>
            </a:r>
            <a:r>
              <a:rPr lang="es-MX" sz="1500" dirty="0" err="1">
                <a:solidFill>
                  <a:prstClr val="black"/>
                </a:solidFill>
                <a:latin typeface="Courier"/>
                <a:cs typeface="Aparajita" panose="020B0604020202020204" pitchFamily="34" charset="0"/>
              </a:rPr>
              <a:t>reg</a:t>
            </a:r>
            <a:r>
              <a:rPr lang="es-MX" sz="1500" dirty="0">
                <a:solidFill>
                  <a:prstClr val="black"/>
                </a:solidFill>
                <a:latin typeface="Courier"/>
                <a:cs typeface="Aparajita" panose="020B0604020202020204" pitchFamily="34" charset="0"/>
              </a:rPr>
              <a:t>    [2:0] </a:t>
            </a:r>
            <a:r>
              <a:rPr lang="es-MX" sz="1500" dirty="0" err="1">
                <a:solidFill>
                  <a:prstClr val="black"/>
                </a:solidFill>
                <a:latin typeface="Courier"/>
                <a:cs typeface="Aparajita" panose="020B0604020202020204" pitchFamily="34" charset="0"/>
              </a:rPr>
              <a:t>dout</a:t>
            </a:r>
            <a:r>
              <a:rPr lang="es-MX" sz="1500" dirty="0">
                <a:solidFill>
                  <a:prstClr val="black"/>
                </a:solidFill>
                <a:latin typeface="Courier"/>
                <a:cs typeface="Aparajita" panose="020B0604020202020204" pitchFamily="34" charset="0"/>
              </a:rPr>
              <a:t>);</a:t>
            </a:r>
          </a:p>
          <a:p>
            <a:endParaRPr lang="es-MX" sz="1500" dirty="0">
              <a:solidFill>
                <a:prstClr val="black"/>
              </a:solidFill>
              <a:latin typeface="Courier"/>
              <a:cs typeface="Aparajita" panose="020B0604020202020204" pitchFamily="34" charset="0"/>
            </a:endParaRPr>
          </a:p>
          <a:p>
            <a:r>
              <a:rPr lang="es-MX" sz="1500" dirty="0" err="1">
                <a:solidFill>
                  <a:prstClr val="black"/>
                </a:solidFill>
                <a:latin typeface="Courier"/>
                <a:cs typeface="Aparajita" panose="020B0604020202020204" pitchFamily="34" charset="0"/>
              </a:rPr>
              <a:t>always</a:t>
            </a:r>
            <a:r>
              <a:rPr lang="es-MX" sz="1500" dirty="0">
                <a:solidFill>
                  <a:prstClr val="black"/>
                </a:solidFill>
                <a:latin typeface="Courier"/>
                <a:cs typeface="Aparajita" panose="020B0604020202020204" pitchFamily="34" charset="0"/>
              </a:rPr>
              <a:t> @ (</a:t>
            </a:r>
            <a:r>
              <a:rPr lang="es-MX" sz="1500" dirty="0" err="1">
                <a:solidFill>
                  <a:prstClr val="black"/>
                </a:solidFill>
                <a:latin typeface="Courier"/>
                <a:cs typeface="Aparajita" panose="020B0604020202020204" pitchFamily="34" charset="0"/>
              </a:rPr>
              <a:t>adr</a:t>
            </a:r>
            <a:r>
              <a:rPr lang="es-MX" sz="1500" dirty="0">
                <a:solidFill>
                  <a:prstClr val="black"/>
                </a:solidFill>
                <a:latin typeface="Courier"/>
                <a:cs typeface="Aparajita" panose="020B0604020202020204" pitchFamily="34" charset="0"/>
              </a:rPr>
              <a:t>)</a:t>
            </a:r>
          </a:p>
          <a:p>
            <a:r>
              <a:rPr lang="es-MX" sz="1500" dirty="0" err="1">
                <a:solidFill>
                  <a:prstClr val="black"/>
                </a:solidFill>
                <a:latin typeface="Courier"/>
                <a:cs typeface="Aparajita" panose="020B0604020202020204" pitchFamily="34" charset="0"/>
              </a:rPr>
              <a:t>begin</a:t>
            </a:r>
            <a:endParaRPr lang="es-MX" sz="1500" dirty="0">
              <a:solidFill>
                <a:prstClr val="black"/>
              </a:solidFill>
              <a:latin typeface="Courier"/>
              <a:cs typeface="Aparajita" panose="020B0604020202020204" pitchFamily="34" charset="0"/>
            </a:endParaRPr>
          </a:p>
          <a:p>
            <a:r>
              <a:rPr lang="es-MX" sz="1500" dirty="0">
                <a:solidFill>
                  <a:prstClr val="black"/>
                </a:solidFill>
                <a:latin typeface="Courier"/>
                <a:cs typeface="Aparajita" panose="020B0604020202020204" pitchFamily="34" charset="0"/>
              </a:rPr>
              <a:t>   case (</a:t>
            </a:r>
            <a:r>
              <a:rPr lang="es-MX" sz="1500" dirty="0" err="1">
                <a:solidFill>
                  <a:prstClr val="black"/>
                </a:solidFill>
                <a:latin typeface="Courier"/>
                <a:cs typeface="Aparajita" panose="020B0604020202020204" pitchFamily="34" charset="0"/>
              </a:rPr>
              <a:t>adr</a:t>
            </a:r>
            <a:r>
              <a:rPr lang="es-MX" sz="1500" dirty="0">
                <a:solidFill>
                  <a:prstClr val="black"/>
                </a:solidFill>
                <a:latin typeface="Courier"/>
                <a:cs typeface="Aparajita" panose="020B0604020202020204" pitchFamily="34" charset="0"/>
              </a:rPr>
              <a:t>)</a:t>
            </a:r>
          </a:p>
          <a:p>
            <a:r>
              <a:rPr lang="es-MX" sz="1500" dirty="0">
                <a:solidFill>
                  <a:prstClr val="black"/>
                </a:solidFill>
                <a:latin typeface="Courier"/>
                <a:cs typeface="Aparajita" panose="020B0604020202020204" pitchFamily="34" charset="0"/>
              </a:rPr>
              <a:t>       2’b00: </a:t>
            </a:r>
            <a:r>
              <a:rPr lang="es-MX" sz="1500" dirty="0" err="1">
                <a:solidFill>
                  <a:prstClr val="black"/>
                </a:solidFill>
                <a:latin typeface="Courier"/>
                <a:cs typeface="Aparajita" panose="020B0604020202020204" pitchFamily="34" charset="0"/>
              </a:rPr>
              <a:t>dout</a:t>
            </a:r>
            <a:r>
              <a:rPr lang="es-MX" sz="1500" dirty="0">
                <a:solidFill>
                  <a:prstClr val="black"/>
                </a:solidFill>
                <a:latin typeface="Courier"/>
                <a:cs typeface="Aparajita" panose="020B0604020202020204" pitchFamily="34" charset="0"/>
              </a:rPr>
              <a:t> &lt;= 3’b011;</a:t>
            </a:r>
          </a:p>
          <a:p>
            <a:r>
              <a:rPr lang="es-MX" sz="1500" dirty="0">
                <a:solidFill>
                  <a:prstClr val="black"/>
                </a:solidFill>
                <a:latin typeface="Courier"/>
                <a:cs typeface="Aparajita" panose="020B0604020202020204" pitchFamily="34" charset="0"/>
              </a:rPr>
              <a:t>       2’b01: </a:t>
            </a:r>
            <a:r>
              <a:rPr lang="es-MX" sz="1500" dirty="0" err="1">
                <a:solidFill>
                  <a:prstClr val="black"/>
                </a:solidFill>
                <a:latin typeface="Courier"/>
                <a:cs typeface="Aparajita" panose="020B0604020202020204" pitchFamily="34" charset="0"/>
              </a:rPr>
              <a:t>dout</a:t>
            </a:r>
            <a:r>
              <a:rPr lang="es-MX" sz="1500" dirty="0">
                <a:solidFill>
                  <a:prstClr val="black"/>
                </a:solidFill>
                <a:latin typeface="Courier"/>
                <a:cs typeface="Aparajita" panose="020B0604020202020204" pitchFamily="34" charset="0"/>
              </a:rPr>
              <a:t> &lt;= 3’b110;</a:t>
            </a:r>
          </a:p>
          <a:p>
            <a:r>
              <a:rPr lang="es-MX" sz="1500" dirty="0">
                <a:solidFill>
                  <a:prstClr val="black"/>
                </a:solidFill>
                <a:latin typeface="Courier"/>
                <a:cs typeface="Aparajita" panose="020B0604020202020204" pitchFamily="34" charset="0"/>
              </a:rPr>
              <a:t>       2’b10: </a:t>
            </a:r>
            <a:r>
              <a:rPr lang="es-MX" sz="1500" dirty="0" err="1">
                <a:solidFill>
                  <a:prstClr val="black"/>
                </a:solidFill>
                <a:latin typeface="Courier"/>
                <a:cs typeface="Aparajita" panose="020B0604020202020204" pitchFamily="34" charset="0"/>
              </a:rPr>
              <a:t>dout</a:t>
            </a:r>
            <a:r>
              <a:rPr lang="es-MX" sz="1500" dirty="0">
                <a:solidFill>
                  <a:prstClr val="black"/>
                </a:solidFill>
                <a:latin typeface="Courier"/>
                <a:cs typeface="Aparajita" panose="020B0604020202020204" pitchFamily="34" charset="0"/>
              </a:rPr>
              <a:t> &lt;= 3’b100;</a:t>
            </a:r>
          </a:p>
          <a:p>
            <a:r>
              <a:rPr lang="es-MX" sz="1500" dirty="0">
                <a:solidFill>
                  <a:prstClr val="black"/>
                </a:solidFill>
                <a:latin typeface="Courier"/>
                <a:cs typeface="Aparajita" panose="020B0604020202020204" pitchFamily="34" charset="0"/>
              </a:rPr>
              <a:t>       2’b11: </a:t>
            </a:r>
            <a:r>
              <a:rPr lang="es-MX" sz="1500" dirty="0" err="1">
                <a:solidFill>
                  <a:prstClr val="black"/>
                </a:solidFill>
                <a:latin typeface="Courier"/>
                <a:cs typeface="Aparajita" panose="020B0604020202020204" pitchFamily="34" charset="0"/>
              </a:rPr>
              <a:t>dout</a:t>
            </a:r>
            <a:r>
              <a:rPr lang="es-MX" sz="1500" dirty="0">
                <a:solidFill>
                  <a:prstClr val="black"/>
                </a:solidFill>
                <a:latin typeface="Courier"/>
                <a:cs typeface="Aparajita" panose="020B0604020202020204" pitchFamily="34" charset="0"/>
              </a:rPr>
              <a:t> &lt;= 3’b010;</a:t>
            </a:r>
          </a:p>
          <a:p>
            <a:r>
              <a:rPr lang="es-MX" sz="1500" dirty="0">
                <a:solidFill>
                  <a:prstClr val="black"/>
                </a:solidFill>
                <a:latin typeface="Courier"/>
                <a:cs typeface="Aparajita" panose="020B0604020202020204" pitchFamily="34" charset="0"/>
              </a:rPr>
              <a:t>   </a:t>
            </a:r>
            <a:r>
              <a:rPr lang="es-MX" sz="1500" dirty="0" err="1">
                <a:solidFill>
                  <a:prstClr val="black"/>
                </a:solidFill>
                <a:latin typeface="Courier"/>
                <a:cs typeface="Aparajita" panose="020B0604020202020204" pitchFamily="34" charset="0"/>
              </a:rPr>
              <a:t>endcase</a:t>
            </a:r>
            <a:endParaRPr lang="es-MX" sz="1500" dirty="0">
              <a:solidFill>
                <a:prstClr val="black"/>
              </a:solidFill>
              <a:latin typeface="Courier"/>
              <a:cs typeface="Aparajita" panose="020B0604020202020204" pitchFamily="34" charset="0"/>
            </a:endParaRPr>
          </a:p>
          <a:p>
            <a:r>
              <a:rPr lang="es-MX" sz="1500" dirty="0" err="1">
                <a:solidFill>
                  <a:prstClr val="black"/>
                </a:solidFill>
                <a:latin typeface="Courier"/>
                <a:cs typeface="Aparajita" panose="020B0604020202020204" pitchFamily="34" charset="0"/>
              </a:rPr>
              <a:t>end</a:t>
            </a:r>
            <a:endParaRPr lang="es-MX" sz="1500" dirty="0">
              <a:solidFill>
                <a:prstClr val="black"/>
              </a:solidFill>
              <a:latin typeface="Courier"/>
              <a:cs typeface="Aparajita" panose="020B0604020202020204" pitchFamily="34" charset="0"/>
            </a:endParaRPr>
          </a:p>
          <a:p>
            <a:endParaRPr lang="es-MX" sz="1500" dirty="0">
              <a:solidFill>
                <a:prstClr val="black"/>
              </a:solidFill>
              <a:latin typeface="Courier"/>
              <a:cs typeface="Aparajita" panose="020B0604020202020204" pitchFamily="34" charset="0"/>
            </a:endParaRPr>
          </a:p>
          <a:p>
            <a:r>
              <a:rPr lang="es-MX" sz="1500" dirty="0" err="1">
                <a:solidFill>
                  <a:prstClr val="black"/>
                </a:solidFill>
                <a:latin typeface="Courier"/>
                <a:cs typeface="Aparajita" panose="020B0604020202020204" pitchFamily="34" charset="0"/>
              </a:rPr>
              <a:t>endmodule</a:t>
            </a:r>
            <a:endParaRPr lang="es-MX" sz="1500" b="1" dirty="0">
              <a:solidFill>
                <a:srgbClr val="0070C0"/>
              </a:solidFill>
              <a:latin typeface="Courier"/>
              <a:cs typeface="Aparajita" panose="020B0604020202020204" pitchFamily="34" charset="0"/>
            </a:endParaRPr>
          </a:p>
        </p:txBody>
      </p:sp>
      <p:sp>
        <p:nvSpPr>
          <p:cNvPr id="14" name="TextBox 22">
            <a:extLst>
              <a:ext uri="{FF2B5EF4-FFF2-40B4-BE49-F238E27FC236}">
                <a16:creationId xmlns:a16="http://schemas.microsoft.com/office/drawing/2014/main" id="{E1659224-62D0-4F01-856E-434D8AD5DF6D}"/>
              </a:ext>
            </a:extLst>
          </p:cNvPr>
          <p:cNvSpPr txBox="1"/>
          <p:nvPr/>
        </p:nvSpPr>
        <p:spPr>
          <a:xfrm>
            <a:off x="2305109" y="3381683"/>
            <a:ext cx="5468091" cy="5170646"/>
          </a:xfrm>
          <a:prstGeom prst="rect">
            <a:avLst/>
          </a:prstGeom>
          <a:noFill/>
          <a:ln>
            <a:solidFill>
              <a:schemeClr val="tx1"/>
            </a:solidFill>
            <a:prstDash val="lgDash"/>
          </a:ln>
        </p:spPr>
        <p:txBody>
          <a:bodyPr wrap="square" rtlCol="0">
            <a:spAutoFit/>
          </a:bodyPr>
          <a:lstStyle/>
          <a:p>
            <a:r>
              <a:rPr lang="es-MX" sz="1500" b="1" dirty="0">
                <a:solidFill>
                  <a:prstClr val="black"/>
                </a:solidFill>
                <a:latin typeface="Courier"/>
                <a:cs typeface="Aparajita" panose="020B0604020202020204" pitchFamily="34" charset="0"/>
              </a:rPr>
              <a:t>Ejemplo: RAM</a:t>
            </a:r>
          </a:p>
          <a:p>
            <a:endParaRPr lang="es-MX" sz="1500" dirty="0">
              <a:solidFill>
                <a:prstClr val="black"/>
              </a:solidFill>
              <a:latin typeface="Courier"/>
              <a:cs typeface="Aparajita" panose="020B0604020202020204" pitchFamily="34" charset="0"/>
            </a:endParaRPr>
          </a:p>
          <a:p>
            <a:r>
              <a:rPr lang="en-US" sz="1500" dirty="0">
                <a:solidFill>
                  <a:prstClr val="black"/>
                </a:solidFill>
                <a:latin typeface="Courier"/>
                <a:cs typeface="Aparajita" panose="020B0604020202020204" pitchFamily="34" charset="0"/>
              </a:rPr>
              <a:t>module ram # ( </a:t>
            </a:r>
          </a:p>
          <a:p>
            <a:r>
              <a:rPr lang="en-US" sz="1500" dirty="0">
                <a:solidFill>
                  <a:prstClr val="black"/>
                </a:solidFill>
                <a:latin typeface="Courier"/>
                <a:cs typeface="Aparajita" panose="020B0604020202020204" pitchFamily="34" charset="0"/>
              </a:rPr>
              <a:t>  parameter          N = 6, </a:t>
            </a:r>
          </a:p>
          <a:p>
            <a:r>
              <a:rPr lang="en-US" sz="1500" dirty="0">
                <a:solidFill>
                  <a:prstClr val="black"/>
                </a:solidFill>
                <a:latin typeface="Courier"/>
                <a:cs typeface="Aparajita" panose="020B0604020202020204" pitchFamily="34" charset="0"/>
              </a:rPr>
              <a:t>  parameter          M = 32)(</a:t>
            </a:r>
          </a:p>
          <a:p>
            <a:r>
              <a:rPr lang="en-US" sz="1500" dirty="0">
                <a:solidFill>
                  <a:prstClr val="black"/>
                </a:solidFill>
                <a:latin typeface="Courier"/>
                <a:cs typeface="Aparajita" panose="020B0604020202020204" pitchFamily="34" charset="0"/>
              </a:rPr>
              <a:t>  input              </a:t>
            </a:r>
            <a:r>
              <a:rPr lang="en-US" sz="1500" dirty="0" err="1">
                <a:solidFill>
                  <a:prstClr val="black"/>
                </a:solidFill>
                <a:latin typeface="Courier"/>
                <a:cs typeface="Aparajita" panose="020B0604020202020204" pitchFamily="34" charset="0"/>
              </a:rPr>
              <a:t>clk</a:t>
            </a:r>
            <a:r>
              <a:rPr lang="en-US" sz="1500" dirty="0">
                <a:solidFill>
                  <a:prstClr val="black"/>
                </a:solidFill>
                <a:latin typeface="Courier"/>
                <a:cs typeface="Aparajita" panose="020B0604020202020204" pitchFamily="34" charset="0"/>
              </a:rPr>
              <a:t>,</a:t>
            </a:r>
          </a:p>
          <a:p>
            <a:r>
              <a:rPr lang="en-US" sz="1500" dirty="0">
                <a:solidFill>
                  <a:prstClr val="black"/>
                </a:solidFill>
                <a:latin typeface="Courier"/>
                <a:cs typeface="Aparajita" panose="020B0604020202020204" pitchFamily="34" charset="0"/>
              </a:rPr>
              <a:t>  input              we,</a:t>
            </a:r>
          </a:p>
          <a:p>
            <a:r>
              <a:rPr lang="en-US" sz="1500" dirty="0">
                <a:solidFill>
                  <a:prstClr val="black"/>
                </a:solidFill>
                <a:latin typeface="Courier"/>
                <a:cs typeface="Aparajita" panose="020B0604020202020204" pitchFamily="34" charset="0"/>
              </a:rPr>
              <a:t>  input     [N-1:0]  </a:t>
            </a:r>
            <a:r>
              <a:rPr lang="en-US" sz="1500" dirty="0" err="1">
                <a:solidFill>
                  <a:prstClr val="black"/>
                </a:solidFill>
                <a:latin typeface="Courier"/>
                <a:cs typeface="Aparajita" panose="020B0604020202020204" pitchFamily="34" charset="0"/>
              </a:rPr>
              <a:t>adr</a:t>
            </a:r>
            <a:r>
              <a:rPr lang="en-US" sz="1500" dirty="0">
                <a:solidFill>
                  <a:prstClr val="black"/>
                </a:solidFill>
                <a:latin typeface="Courier"/>
                <a:cs typeface="Aparajita" panose="020B0604020202020204" pitchFamily="34" charset="0"/>
              </a:rPr>
              <a:t>,</a:t>
            </a:r>
          </a:p>
          <a:p>
            <a:r>
              <a:rPr lang="en-US" sz="1500" dirty="0">
                <a:solidFill>
                  <a:prstClr val="black"/>
                </a:solidFill>
                <a:latin typeface="Courier"/>
                <a:cs typeface="Aparajita" panose="020B0604020202020204" pitchFamily="34" charset="0"/>
              </a:rPr>
              <a:t>  input     [M-1:0]  din,</a:t>
            </a:r>
          </a:p>
          <a:p>
            <a:r>
              <a:rPr lang="en-US" sz="1500" dirty="0">
                <a:solidFill>
                  <a:prstClr val="black"/>
                </a:solidFill>
                <a:latin typeface="Courier"/>
                <a:cs typeface="Aparajita" panose="020B0604020202020204" pitchFamily="34" charset="0"/>
              </a:rPr>
              <a:t>  output    [M-1:0]  </a:t>
            </a:r>
            <a:r>
              <a:rPr lang="en-US" sz="1500" dirty="0" err="1">
                <a:solidFill>
                  <a:prstClr val="black"/>
                </a:solidFill>
                <a:latin typeface="Courier"/>
                <a:cs typeface="Aparajita" panose="020B0604020202020204" pitchFamily="34" charset="0"/>
              </a:rPr>
              <a:t>dout</a:t>
            </a:r>
            <a:r>
              <a:rPr lang="en-US" sz="1500" dirty="0">
                <a:solidFill>
                  <a:prstClr val="black"/>
                </a:solidFill>
                <a:latin typeface="Courier"/>
                <a:cs typeface="Aparajita" panose="020B0604020202020204" pitchFamily="34" charset="0"/>
              </a:rPr>
              <a:t>);</a:t>
            </a:r>
          </a:p>
          <a:p>
            <a:endParaRPr lang="en-US" sz="1500" dirty="0">
              <a:solidFill>
                <a:prstClr val="black"/>
              </a:solidFill>
              <a:latin typeface="Courier"/>
              <a:cs typeface="Aparajita" panose="020B0604020202020204" pitchFamily="34" charset="0"/>
            </a:endParaRPr>
          </a:p>
          <a:p>
            <a:r>
              <a:rPr lang="en-US" sz="1500" dirty="0" err="1">
                <a:solidFill>
                  <a:prstClr val="black"/>
                </a:solidFill>
                <a:latin typeface="Courier"/>
                <a:cs typeface="Aparajita" panose="020B0604020202020204" pitchFamily="34" charset="0"/>
              </a:rPr>
              <a:t>reg</a:t>
            </a:r>
            <a:r>
              <a:rPr lang="en-US" sz="1500" dirty="0">
                <a:solidFill>
                  <a:prstClr val="black"/>
                </a:solidFill>
                <a:latin typeface="Courier"/>
                <a:cs typeface="Aparajita" panose="020B0604020202020204" pitchFamily="34" charset="0"/>
              </a:rPr>
              <a:t> [M-1:0] mem [2**N-1:0];</a:t>
            </a:r>
          </a:p>
          <a:p>
            <a:endParaRPr lang="en-US" sz="1500" dirty="0">
              <a:solidFill>
                <a:prstClr val="black"/>
              </a:solidFill>
              <a:latin typeface="Courier"/>
              <a:cs typeface="Aparajita" panose="020B0604020202020204" pitchFamily="34" charset="0"/>
            </a:endParaRPr>
          </a:p>
          <a:p>
            <a:r>
              <a:rPr lang="en-US" sz="1500" dirty="0">
                <a:solidFill>
                  <a:prstClr val="black"/>
                </a:solidFill>
                <a:latin typeface="Courier"/>
                <a:cs typeface="Aparajita" panose="020B0604020202020204" pitchFamily="34" charset="0"/>
              </a:rPr>
              <a:t>always @ (</a:t>
            </a:r>
            <a:r>
              <a:rPr lang="en-US" sz="1500" dirty="0" err="1">
                <a:solidFill>
                  <a:prstClr val="black"/>
                </a:solidFill>
                <a:latin typeface="Courier"/>
                <a:cs typeface="Aparajita" panose="020B0604020202020204" pitchFamily="34" charset="0"/>
              </a:rPr>
              <a:t>posedge</a:t>
            </a:r>
            <a:r>
              <a:rPr lang="en-US" sz="1500" dirty="0">
                <a:solidFill>
                  <a:prstClr val="black"/>
                </a:solidFill>
                <a:latin typeface="Courier"/>
                <a:cs typeface="Aparajita" panose="020B0604020202020204" pitchFamily="34" charset="0"/>
              </a:rPr>
              <a:t> </a:t>
            </a:r>
            <a:r>
              <a:rPr lang="en-US" sz="1500" dirty="0" err="1">
                <a:solidFill>
                  <a:prstClr val="black"/>
                </a:solidFill>
                <a:latin typeface="Courier"/>
                <a:cs typeface="Aparajita" panose="020B0604020202020204" pitchFamily="34" charset="0"/>
              </a:rPr>
              <a:t>clk</a:t>
            </a:r>
            <a:r>
              <a:rPr lang="en-US" sz="1500" dirty="0">
                <a:solidFill>
                  <a:prstClr val="black"/>
                </a:solidFill>
                <a:latin typeface="Courier"/>
                <a:cs typeface="Aparajita" panose="020B0604020202020204" pitchFamily="34" charset="0"/>
              </a:rPr>
              <a:t>)</a:t>
            </a:r>
          </a:p>
          <a:p>
            <a:r>
              <a:rPr lang="en-US" sz="1500" dirty="0">
                <a:solidFill>
                  <a:prstClr val="black"/>
                </a:solidFill>
                <a:latin typeface="Courier"/>
                <a:cs typeface="Aparajita" panose="020B0604020202020204" pitchFamily="34" charset="0"/>
              </a:rPr>
              <a:t>begin</a:t>
            </a:r>
          </a:p>
          <a:p>
            <a:r>
              <a:rPr lang="en-US" sz="1500" dirty="0">
                <a:solidFill>
                  <a:prstClr val="black"/>
                </a:solidFill>
                <a:latin typeface="Courier"/>
                <a:cs typeface="Aparajita" panose="020B0604020202020204" pitchFamily="34" charset="0"/>
              </a:rPr>
              <a:t>   if (we) </a:t>
            </a:r>
          </a:p>
          <a:p>
            <a:r>
              <a:rPr lang="en-US" sz="1500" dirty="0">
                <a:solidFill>
                  <a:prstClr val="black"/>
                </a:solidFill>
                <a:latin typeface="Courier"/>
                <a:cs typeface="Aparajita" panose="020B0604020202020204" pitchFamily="34" charset="0"/>
              </a:rPr>
              <a:t>         mem [</a:t>
            </a:r>
            <a:r>
              <a:rPr lang="en-US" sz="1500" dirty="0" err="1">
                <a:solidFill>
                  <a:prstClr val="black"/>
                </a:solidFill>
                <a:latin typeface="Courier"/>
                <a:cs typeface="Aparajita" panose="020B0604020202020204" pitchFamily="34" charset="0"/>
              </a:rPr>
              <a:t>adr</a:t>
            </a:r>
            <a:r>
              <a:rPr lang="en-US" sz="1500" dirty="0">
                <a:solidFill>
                  <a:prstClr val="black"/>
                </a:solidFill>
                <a:latin typeface="Courier"/>
                <a:cs typeface="Aparajita" panose="020B0604020202020204" pitchFamily="34" charset="0"/>
              </a:rPr>
              <a:t>] &lt;= din;</a:t>
            </a:r>
          </a:p>
          <a:p>
            <a:r>
              <a:rPr lang="en-US" sz="1500" dirty="0">
                <a:solidFill>
                  <a:prstClr val="black"/>
                </a:solidFill>
                <a:latin typeface="Courier"/>
                <a:cs typeface="Aparajita" panose="020B0604020202020204" pitchFamily="34" charset="0"/>
              </a:rPr>
              <a:t>end</a:t>
            </a:r>
          </a:p>
          <a:p>
            <a:endParaRPr lang="en-US" sz="1500" dirty="0">
              <a:solidFill>
                <a:prstClr val="black"/>
              </a:solidFill>
              <a:latin typeface="Courier"/>
              <a:cs typeface="Aparajita" panose="020B0604020202020204" pitchFamily="34" charset="0"/>
            </a:endParaRPr>
          </a:p>
          <a:p>
            <a:r>
              <a:rPr lang="en-US" sz="1500" dirty="0">
                <a:solidFill>
                  <a:prstClr val="black"/>
                </a:solidFill>
                <a:latin typeface="Courier"/>
                <a:cs typeface="Aparajita" panose="020B0604020202020204" pitchFamily="34" charset="0"/>
              </a:rPr>
              <a:t>assign </a:t>
            </a:r>
            <a:r>
              <a:rPr lang="en-US" sz="1500" dirty="0" err="1">
                <a:solidFill>
                  <a:prstClr val="black"/>
                </a:solidFill>
                <a:latin typeface="Courier"/>
                <a:cs typeface="Aparajita" panose="020B0604020202020204" pitchFamily="34" charset="0"/>
              </a:rPr>
              <a:t>dout</a:t>
            </a:r>
            <a:r>
              <a:rPr lang="en-US" sz="1500" dirty="0">
                <a:solidFill>
                  <a:prstClr val="black"/>
                </a:solidFill>
                <a:latin typeface="Courier"/>
                <a:cs typeface="Aparajita" panose="020B0604020202020204" pitchFamily="34" charset="0"/>
              </a:rPr>
              <a:t> = mem[</a:t>
            </a:r>
            <a:r>
              <a:rPr lang="en-US" sz="1500" dirty="0" err="1">
                <a:solidFill>
                  <a:prstClr val="black"/>
                </a:solidFill>
                <a:latin typeface="Courier"/>
                <a:cs typeface="Aparajita" panose="020B0604020202020204" pitchFamily="34" charset="0"/>
              </a:rPr>
              <a:t>adr</a:t>
            </a:r>
            <a:r>
              <a:rPr lang="en-US" sz="1500" dirty="0">
                <a:solidFill>
                  <a:prstClr val="black"/>
                </a:solidFill>
                <a:latin typeface="Courier"/>
                <a:cs typeface="Aparajita" panose="020B0604020202020204" pitchFamily="34" charset="0"/>
              </a:rPr>
              <a:t>];</a:t>
            </a:r>
          </a:p>
          <a:p>
            <a:endParaRPr lang="en-US" sz="1500" dirty="0">
              <a:solidFill>
                <a:prstClr val="black"/>
              </a:solidFill>
              <a:latin typeface="Courier"/>
              <a:cs typeface="Aparajita" panose="020B0604020202020204" pitchFamily="34" charset="0"/>
            </a:endParaRPr>
          </a:p>
          <a:p>
            <a:r>
              <a:rPr lang="en-US" sz="1500" dirty="0" err="1">
                <a:solidFill>
                  <a:prstClr val="black"/>
                </a:solidFill>
                <a:latin typeface="Courier"/>
                <a:cs typeface="Aparajita" panose="020B0604020202020204" pitchFamily="34" charset="0"/>
              </a:rPr>
              <a:t>endmodule</a:t>
            </a:r>
            <a:endParaRPr lang="es-MX" sz="1500" dirty="0">
              <a:solidFill>
                <a:prstClr val="black"/>
              </a:solidFill>
              <a:latin typeface="Courier"/>
              <a:cs typeface="Aparajita" panose="020B0604020202020204" pitchFamily="34" charset="0"/>
            </a:endParaRPr>
          </a:p>
        </p:txBody>
      </p:sp>
    </p:spTree>
    <p:extLst>
      <p:ext uri="{BB962C8B-B14F-4D97-AF65-F5344CB8AC3E}">
        <p14:creationId xmlns:p14="http://schemas.microsoft.com/office/powerpoint/2010/main" val="231711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solidFill>
                  <a:srgbClr val="00B0F0"/>
                </a:solidFill>
              </a:rPr>
              <a:t>¿Por qué usar HDL?</a:t>
            </a:r>
          </a:p>
        </p:txBody>
      </p:sp>
      <p:sp>
        <p:nvSpPr>
          <p:cNvPr id="3" name="Subtítulo 2">
            <a:extLst>
              <a:ext uri="{FF2B5EF4-FFF2-40B4-BE49-F238E27FC236}">
                <a16:creationId xmlns:a16="http://schemas.microsoft.com/office/drawing/2014/main" id="{540B7088-F6EF-CA83-A3CF-A757E9A95459}"/>
              </a:ext>
            </a:extLst>
          </p:cNvPr>
          <p:cNvSpPr>
            <a:spLocks noGrp="1"/>
          </p:cNvSpPr>
          <p:nvPr>
            <p:ph type="subTitle" idx="1"/>
          </p:nvPr>
        </p:nvSpPr>
        <p:spPr/>
        <p:txBody>
          <a:bodyPr/>
          <a:lstStyle/>
          <a:p>
            <a:r>
              <a:rPr lang="es-MX" dirty="0">
                <a:solidFill>
                  <a:srgbClr val="C00000"/>
                </a:solidFill>
              </a:rPr>
              <a:t>Se busca reducir el esfuerzo para diseñar chips</a:t>
            </a:r>
          </a:p>
        </p:txBody>
      </p:sp>
      <p:sp>
        <p:nvSpPr>
          <p:cNvPr id="9" name="Marcador de contenido 8"/>
          <p:cNvSpPr>
            <a:spLocks noGrp="1"/>
          </p:cNvSpPr>
          <p:nvPr>
            <p:ph sz="quarter" idx="12"/>
          </p:nvPr>
        </p:nvSpPr>
        <p:spPr>
          <a:xfrm>
            <a:off x="484675" y="8230138"/>
            <a:ext cx="11291689" cy="1477328"/>
          </a:xfrm>
        </p:spPr>
        <p:txBody>
          <a:bodyPr wrap="square" lIns="0" rIns="0" anchor="ctr" anchorCtr="0">
            <a:spAutoFit/>
          </a:bodyPr>
          <a:lstStyle/>
          <a:p>
            <a:pPr marL="360000" indent="-457200"/>
            <a:r>
              <a:rPr lang="es-MX" b="1" dirty="0">
                <a:solidFill>
                  <a:srgbClr val="002060"/>
                </a:solidFill>
              </a:rPr>
              <a:t>Simulación</a:t>
            </a:r>
            <a:r>
              <a:rPr lang="es-MX" b="1" dirty="0">
                <a:solidFill>
                  <a:schemeClr val="accent1"/>
                </a:solidFill>
              </a:rPr>
              <a:t>:</a:t>
            </a:r>
            <a:r>
              <a:rPr lang="es-MX" dirty="0"/>
              <a:t> </a:t>
            </a:r>
            <a:r>
              <a:rPr lang="es-MX" dirty="0">
                <a:solidFill>
                  <a:srgbClr val="0070C0"/>
                </a:solidFill>
              </a:rPr>
              <a:t>Puedes revisar si tu diseño funciona adecuadamente antes de fabricarlo</a:t>
            </a:r>
          </a:p>
          <a:p>
            <a:pPr marL="360000" indent="-457200"/>
            <a:r>
              <a:rPr lang="es-MX" b="1" dirty="0">
                <a:solidFill>
                  <a:srgbClr val="0070C0"/>
                </a:solidFill>
              </a:rPr>
              <a:t>Documentación</a:t>
            </a:r>
            <a:r>
              <a:rPr lang="es-MX" b="1" dirty="0">
                <a:solidFill>
                  <a:schemeClr val="accent1"/>
                </a:solidFill>
              </a:rPr>
              <a:t>:</a:t>
            </a:r>
            <a:r>
              <a:rPr lang="es-MX" dirty="0"/>
              <a:t> Tus diseños pueden ser reusados fácilmente</a:t>
            </a:r>
            <a:endParaRPr lang="es-MX" b="1" dirty="0">
              <a:solidFill>
                <a:srgbClr val="0070C0"/>
              </a:solidFill>
            </a:endParaRPr>
          </a:p>
          <a:p>
            <a:pPr marL="360000" indent="-457200"/>
            <a:r>
              <a:rPr lang="es-MX" b="1" dirty="0"/>
              <a:t>Síntesis</a:t>
            </a:r>
            <a:r>
              <a:rPr lang="es-MX" b="1" dirty="0">
                <a:solidFill>
                  <a:schemeClr val="accent1"/>
                </a:solidFill>
              </a:rPr>
              <a:t>:</a:t>
            </a:r>
            <a:r>
              <a:rPr lang="es-MX" dirty="0"/>
              <a:t> </a:t>
            </a:r>
            <a:r>
              <a:rPr lang="es-MX" dirty="0">
                <a:solidFill>
                  <a:schemeClr val="accent1">
                    <a:lumMod val="60000"/>
                    <a:lumOff val="40000"/>
                  </a:schemeClr>
                </a:solidFill>
              </a:rPr>
              <a:t>El diseño es hecho en HDL, y otras herramientas hacen el resto</a:t>
            </a:r>
            <a:endParaRPr lang="es-MX" b="1" dirty="0">
              <a:solidFill>
                <a:schemeClr val="accent1">
                  <a:lumMod val="60000"/>
                  <a:lumOff val="40000"/>
                </a:schemeClr>
              </a:solidFill>
            </a:endParaRPr>
          </a:p>
        </p:txBody>
      </p:sp>
      <p:sp>
        <p:nvSpPr>
          <p:cNvPr id="15" name="Marcador de texto 8">
            <a:extLst>
              <a:ext uri="{FF2B5EF4-FFF2-40B4-BE49-F238E27FC236}">
                <a16:creationId xmlns:a16="http://schemas.microsoft.com/office/drawing/2014/main" id="{B149C7D5-FAA1-4EDD-A327-E0A861B8DCFB}"/>
              </a:ext>
            </a:extLst>
          </p:cNvPr>
          <p:cNvSpPr>
            <a:spLocks noGrp="1"/>
          </p:cNvSpPr>
          <p:nvPr>
            <p:ph type="body" sz="quarter" idx="13"/>
          </p:nvPr>
        </p:nvSpPr>
        <p:spPr/>
        <p:txBody>
          <a:bodyPr/>
          <a:lstStyle/>
          <a:p>
            <a:r>
              <a:rPr lang="es-MX" sz="3200" dirty="0">
                <a:solidFill>
                  <a:schemeClr val="bg1"/>
                </a:solidFill>
              </a:rPr>
              <a:t>Introducción a </a:t>
            </a:r>
            <a:r>
              <a:rPr lang="es-MX" sz="3200" dirty="0" err="1">
                <a:solidFill>
                  <a:schemeClr val="bg1"/>
                </a:solidFill>
              </a:rPr>
              <a:t>Verilog</a:t>
            </a:r>
            <a:r>
              <a:rPr lang="es-MX" sz="3200"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3</a:t>
            </a:fld>
            <a:endParaRPr lang="en-US" dirty="0"/>
          </a:p>
        </p:txBody>
      </p:sp>
      <p:pic>
        <p:nvPicPr>
          <p:cNvPr id="7" name="Imagen 6">
            <a:extLst>
              <a:ext uri="{FF2B5EF4-FFF2-40B4-BE49-F238E27FC236}">
                <a16:creationId xmlns:a16="http://schemas.microsoft.com/office/drawing/2014/main" id="{829E37C2-4ED1-3996-9443-D541C61FEB00}"/>
              </a:ext>
            </a:extLst>
          </p:cNvPr>
          <p:cNvPicPr>
            <a:picLocks noChangeAspect="1"/>
          </p:cNvPicPr>
          <p:nvPr/>
        </p:nvPicPr>
        <p:blipFill>
          <a:blip r:embed="rId2"/>
          <a:stretch>
            <a:fillRect/>
          </a:stretch>
        </p:blipFill>
        <p:spPr>
          <a:xfrm>
            <a:off x="3239733" y="1645544"/>
            <a:ext cx="11808534" cy="6305441"/>
          </a:xfrm>
          <a:prstGeom prst="rect">
            <a:avLst/>
          </a:prstGeom>
        </p:spPr>
      </p:pic>
    </p:spTree>
    <p:extLst>
      <p:ext uri="{BB962C8B-B14F-4D97-AF65-F5344CB8AC3E}">
        <p14:creationId xmlns:p14="http://schemas.microsoft.com/office/powerpoint/2010/main" val="224745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t>Niveles de abstracción</a:t>
            </a:r>
          </a:p>
        </p:txBody>
      </p:sp>
      <p:sp>
        <p:nvSpPr>
          <p:cNvPr id="3" name="Subtítulo 2">
            <a:extLst>
              <a:ext uri="{FF2B5EF4-FFF2-40B4-BE49-F238E27FC236}">
                <a16:creationId xmlns:a16="http://schemas.microsoft.com/office/drawing/2014/main" id="{4B8FCA98-A356-1F49-FDD5-8B38B0B2D5DE}"/>
              </a:ext>
            </a:extLst>
          </p:cNvPr>
          <p:cNvSpPr>
            <a:spLocks noGrp="1"/>
          </p:cNvSpPr>
          <p:nvPr>
            <p:ph type="subTitle" idx="1"/>
          </p:nvPr>
        </p:nvSpPr>
        <p:spPr/>
        <p:txBody>
          <a:bodyPr/>
          <a:lstStyle/>
          <a:p>
            <a:r>
              <a:rPr lang="es-MX" dirty="0">
                <a:solidFill>
                  <a:srgbClr val="00B0F0"/>
                </a:solidFill>
              </a:rPr>
              <a:t>modelado usando verilog</a:t>
            </a:r>
          </a:p>
        </p:txBody>
      </p:sp>
      <p:sp>
        <p:nvSpPr>
          <p:cNvPr id="4" name="Marcador de contenido 3">
            <a:extLst>
              <a:ext uri="{FF2B5EF4-FFF2-40B4-BE49-F238E27FC236}">
                <a16:creationId xmlns:a16="http://schemas.microsoft.com/office/drawing/2014/main" id="{404E2B43-2012-800B-8D6C-0B35D3368575}"/>
              </a:ext>
            </a:extLst>
          </p:cNvPr>
          <p:cNvSpPr>
            <a:spLocks noGrp="1"/>
          </p:cNvSpPr>
          <p:nvPr>
            <p:ph sz="quarter" idx="12"/>
          </p:nvPr>
        </p:nvSpPr>
        <p:spPr/>
        <p:txBody>
          <a:bodyPr/>
          <a:lstStyle/>
          <a:p>
            <a:endParaRPr lang="es-MX" dirty="0"/>
          </a:p>
        </p:txBody>
      </p:sp>
      <p:sp>
        <p:nvSpPr>
          <p:cNvPr id="20" name="Marcador de texto 8">
            <a:extLst>
              <a:ext uri="{FF2B5EF4-FFF2-40B4-BE49-F238E27FC236}">
                <a16:creationId xmlns:a16="http://schemas.microsoft.com/office/drawing/2014/main" id="{243F371F-94B1-4F0E-A016-6AA9E9A83974}"/>
              </a:ext>
            </a:extLst>
          </p:cNvPr>
          <p:cNvSpPr>
            <a:spLocks noGrp="1"/>
          </p:cNvSpPr>
          <p:nvPr>
            <p:ph type="body" sz="quarter" idx="13"/>
          </p:nvPr>
        </p:nvSpPr>
        <p:spPr/>
        <p:txBody>
          <a:bodyPr/>
          <a:lstStyle/>
          <a:p>
            <a:r>
              <a:rPr lang="es-MX" sz="3200" dirty="0">
                <a:solidFill>
                  <a:schemeClr val="bg1"/>
                </a:solidFill>
              </a:rPr>
              <a:t>Introducción a </a:t>
            </a:r>
            <a:r>
              <a:rPr lang="es-MX" sz="3200" dirty="0" err="1">
                <a:solidFill>
                  <a:schemeClr val="bg1"/>
                </a:solidFill>
              </a:rPr>
              <a:t>Verilog</a:t>
            </a:r>
            <a:r>
              <a:rPr lang="es-MX" sz="3200"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4</a:t>
            </a:fld>
            <a:endParaRPr lang="en-US" dirty="0"/>
          </a:p>
        </p:txBody>
      </p:sp>
      <p:grpSp>
        <p:nvGrpSpPr>
          <p:cNvPr id="2" name="Grupo 1"/>
          <p:cNvGrpSpPr/>
          <p:nvPr/>
        </p:nvGrpSpPr>
        <p:grpSpPr>
          <a:xfrm>
            <a:off x="3839801" y="2861791"/>
            <a:ext cx="10616734" cy="6383865"/>
            <a:chOff x="3839801" y="2861791"/>
            <a:chExt cx="10616734" cy="6383865"/>
          </a:xfrm>
        </p:grpSpPr>
        <p:sp>
          <p:nvSpPr>
            <p:cNvPr id="12" name="Rectangle 19"/>
            <p:cNvSpPr/>
            <p:nvPr/>
          </p:nvSpPr>
          <p:spPr>
            <a:xfrm>
              <a:off x="6178253" y="3201513"/>
              <a:ext cx="5931493" cy="5704421"/>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anchor="ctr"/>
            <a:lstStyle/>
            <a:p>
              <a:pPr algn="ctr" defTabSz="1371669">
                <a:lnSpc>
                  <a:spcPct val="90000"/>
                </a:lnSpc>
                <a:spcBef>
                  <a:spcPct val="0"/>
                </a:spcBef>
                <a:defRPr/>
              </a:pPr>
              <a:r>
                <a:rPr lang="en-US" sz="3000" dirty="0">
                  <a:solidFill>
                    <a:srgbClr val="002060"/>
                  </a:solidFill>
                  <a:latin typeface="+mj-lt"/>
                  <a:ea typeface="A-OTF Shin Go Pro L" panose="020B0300000000000000" pitchFamily="34" charset="-128"/>
                  <a:cs typeface="+mj-cs"/>
                </a:rPr>
                <a:t>System</a:t>
              </a:r>
            </a:p>
            <a:p>
              <a:pPr algn="ctr" defTabSz="1371669">
                <a:lnSpc>
                  <a:spcPct val="90000"/>
                </a:lnSpc>
                <a:spcBef>
                  <a:spcPct val="0"/>
                </a:spcBef>
                <a:defRPr/>
              </a:pPr>
              <a:r>
                <a:rPr lang="en-US" sz="3000" dirty="0">
                  <a:solidFill>
                    <a:srgbClr val="002060"/>
                  </a:solidFill>
                  <a:latin typeface="+mj-lt"/>
                  <a:ea typeface="A-OTF Shin Go Pro L" panose="020B0300000000000000" pitchFamily="34" charset="-128"/>
                  <a:cs typeface="+mj-cs"/>
                </a:rPr>
                <a:t>Architectural</a:t>
              </a:r>
            </a:p>
            <a:p>
              <a:pPr algn="ctr" defTabSz="1371669">
                <a:lnSpc>
                  <a:spcPct val="90000"/>
                </a:lnSpc>
                <a:spcBef>
                  <a:spcPct val="0"/>
                </a:spcBef>
                <a:defRPr/>
              </a:pPr>
              <a:r>
                <a:rPr lang="en-US" sz="3000" dirty="0">
                  <a:solidFill>
                    <a:srgbClr val="002060"/>
                  </a:solidFill>
                  <a:latin typeface="+mj-lt"/>
                  <a:ea typeface="A-OTF Shin Go Pro L" panose="020B0300000000000000" pitchFamily="34" charset="-128"/>
                  <a:cs typeface="+mj-cs"/>
                </a:rPr>
                <a:t>Behavioral</a:t>
              </a:r>
            </a:p>
            <a:p>
              <a:pPr algn="ctr" defTabSz="1371669">
                <a:lnSpc>
                  <a:spcPct val="90000"/>
                </a:lnSpc>
                <a:spcBef>
                  <a:spcPct val="0"/>
                </a:spcBef>
                <a:defRPr/>
              </a:pPr>
              <a:r>
                <a:rPr lang="en-US" sz="3000" dirty="0">
                  <a:solidFill>
                    <a:srgbClr val="002060"/>
                  </a:solidFill>
                  <a:latin typeface="+mj-lt"/>
                  <a:ea typeface="A-OTF Shin Go Pro L" panose="020B0300000000000000" pitchFamily="34" charset="-128"/>
                  <a:cs typeface="+mj-cs"/>
                </a:rPr>
                <a:t>Algorithmic</a:t>
              </a:r>
            </a:p>
            <a:p>
              <a:pPr algn="ctr" defTabSz="1371669">
                <a:lnSpc>
                  <a:spcPct val="90000"/>
                </a:lnSpc>
                <a:spcBef>
                  <a:spcPct val="0"/>
                </a:spcBef>
                <a:defRPr/>
              </a:pPr>
              <a:r>
                <a:rPr lang="en-US" sz="3000" dirty="0">
                  <a:solidFill>
                    <a:srgbClr val="002060"/>
                  </a:solidFill>
                  <a:latin typeface="+mj-lt"/>
                  <a:ea typeface="A-OTF Shin Go Pro L" panose="020B0300000000000000" pitchFamily="34" charset="-128"/>
                  <a:cs typeface="+mj-cs"/>
                </a:rPr>
                <a:t>Register Transfer Level (</a:t>
              </a:r>
              <a:r>
                <a:rPr lang="en-US" sz="3000" dirty="0">
                  <a:solidFill>
                    <a:srgbClr val="FFC000"/>
                  </a:solidFill>
                  <a:latin typeface="+mj-lt"/>
                  <a:ea typeface="A-OTF Shin Go Pro L" panose="020B0300000000000000" pitchFamily="34" charset="-128"/>
                  <a:cs typeface="+mj-cs"/>
                </a:rPr>
                <a:t>RTL</a:t>
              </a:r>
              <a:r>
                <a:rPr lang="en-US" sz="3000" dirty="0">
                  <a:solidFill>
                    <a:srgbClr val="002060"/>
                  </a:solidFill>
                  <a:latin typeface="+mj-lt"/>
                  <a:ea typeface="A-OTF Shin Go Pro L" panose="020B0300000000000000" pitchFamily="34" charset="-128"/>
                  <a:cs typeface="+mj-cs"/>
                </a:rPr>
                <a:t>)</a:t>
              </a:r>
            </a:p>
            <a:p>
              <a:pPr algn="ctr" defTabSz="1371669">
                <a:lnSpc>
                  <a:spcPct val="90000"/>
                </a:lnSpc>
                <a:spcBef>
                  <a:spcPct val="0"/>
                </a:spcBef>
                <a:defRPr/>
              </a:pPr>
              <a:r>
                <a:rPr lang="en-US" sz="3000" dirty="0">
                  <a:solidFill>
                    <a:srgbClr val="002060"/>
                  </a:solidFill>
                  <a:latin typeface="+mj-lt"/>
                  <a:ea typeface="A-OTF Shin Go Pro L" panose="020B0300000000000000" pitchFamily="34" charset="-128"/>
                  <a:cs typeface="+mj-cs"/>
                </a:rPr>
                <a:t>Boolean Equations</a:t>
              </a:r>
            </a:p>
            <a:p>
              <a:pPr algn="ctr" defTabSz="1371669">
                <a:lnSpc>
                  <a:spcPct val="90000"/>
                </a:lnSpc>
                <a:spcBef>
                  <a:spcPct val="0"/>
                </a:spcBef>
                <a:defRPr/>
              </a:pPr>
              <a:r>
                <a:rPr lang="en-US" sz="3000" dirty="0">
                  <a:solidFill>
                    <a:srgbClr val="002060"/>
                  </a:solidFill>
                  <a:latin typeface="+mj-lt"/>
                  <a:ea typeface="A-OTF Shin Go Pro L" panose="020B0300000000000000" pitchFamily="34" charset="-128"/>
                  <a:cs typeface="+mj-cs"/>
                </a:rPr>
                <a:t>Structural</a:t>
              </a:r>
            </a:p>
            <a:p>
              <a:pPr algn="ctr" defTabSz="1371669">
                <a:lnSpc>
                  <a:spcPct val="90000"/>
                </a:lnSpc>
                <a:spcBef>
                  <a:spcPct val="0"/>
                </a:spcBef>
                <a:defRPr/>
              </a:pPr>
              <a:r>
                <a:rPr lang="en-US" sz="3000" dirty="0">
                  <a:solidFill>
                    <a:srgbClr val="002060"/>
                  </a:solidFill>
                  <a:latin typeface="+mj-lt"/>
                  <a:ea typeface="A-OTF Shin Go Pro L" panose="020B0300000000000000" pitchFamily="34" charset="-128"/>
                  <a:cs typeface="+mj-cs"/>
                </a:rPr>
                <a:t>Gates</a:t>
              </a:r>
            </a:p>
            <a:p>
              <a:pPr algn="ctr" defTabSz="1371669">
                <a:lnSpc>
                  <a:spcPct val="90000"/>
                </a:lnSpc>
                <a:spcBef>
                  <a:spcPct val="0"/>
                </a:spcBef>
                <a:defRPr/>
              </a:pPr>
              <a:r>
                <a:rPr lang="en-US" sz="3000" dirty="0">
                  <a:solidFill>
                    <a:srgbClr val="002060"/>
                  </a:solidFill>
                  <a:latin typeface="+mj-lt"/>
                  <a:ea typeface="A-OTF Shin Go Pro L" panose="020B0300000000000000" pitchFamily="34" charset="-128"/>
                  <a:cs typeface="+mj-cs"/>
                </a:rPr>
                <a:t>Switches</a:t>
              </a:r>
            </a:p>
            <a:p>
              <a:pPr algn="ctr" defTabSz="1371669">
                <a:lnSpc>
                  <a:spcPct val="90000"/>
                </a:lnSpc>
                <a:spcBef>
                  <a:spcPct val="0"/>
                </a:spcBef>
                <a:defRPr/>
              </a:pPr>
              <a:r>
                <a:rPr lang="en-US" sz="3000" dirty="0">
                  <a:solidFill>
                    <a:srgbClr val="C00000"/>
                  </a:solidFill>
                  <a:latin typeface="+mj-lt"/>
                  <a:ea typeface="A-OTF Shin Go Pro L" panose="020B0300000000000000" pitchFamily="34" charset="-128"/>
                  <a:cs typeface="+mj-cs"/>
                </a:rPr>
                <a:t>Transistors</a:t>
              </a:r>
            </a:p>
            <a:p>
              <a:pPr algn="ctr" defTabSz="1371669">
                <a:lnSpc>
                  <a:spcPct val="90000"/>
                </a:lnSpc>
                <a:spcBef>
                  <a:spcPct val="0"/>
                </a:spcBef>
                <a:defRPr/>
              </a:pPr>
              <a:r>
                <a:rPr lang="en-US" sz="3000" dirty="0">
                  <a:solidFill>
                    <a:srgbClr val="C00000"/>
                  </a:solidFill>
                  <a:latin typeface="+mj-lt"/>
                  <a:ea typeface="A-OTF Shin Go Pro L" panose="020B0300000000000000" pitchFamily="34" charset="-128"/>
                  <a:cs typeface="+mj-cs"/>
                </a:rPr>
                <a:t>Polygons</a:t>
              </a:r>
            </a:p>
            <a:p>
              <a:pPr algn="ctr" defTabSz="1371669">
                <a:lnSpc>
                  <a:spcPct val="90000"/>
                </a:lnSpc>
                <a:spcBef>
                  <a:spcPct val="0"/>
                </a:spcBef>
                <a:defRPr/>
              </a:pPr>
              <a:r>
                <a:rPr lang="en-US" sz="3000" dirty="0">
                  <a:solidFill>
                    <a:srgbClr val="C00000"/>
                  </a:solidFill>
                  <a:latin typeface="+mj-lt"/>
                  <a:ea typeface="A-OTF Shin Go Pro L" panose="020B0300000000000000" pitchFamily="34" charset="-128"/>
                  <a:cs typeface="+mj-cs"/>
                </a:rPr>
                <a:t>Masks</a:t>
              </a:r>
            </a:p>
          </p:txBody>
        </p:sp>
        <p:sp>
          <p:nvSpPr>
            <p:cNvPr id="13" name="Rectangle 21"/>
            <p:cNvSpPr/>
            <p:nvPr/>
          </p:nvSpPr>
          <p:spPr>
            <a:xfrm>
              <a:off x="12815909" y="2861791"/>
              <a:ext cx="1640626" cy="1117150"/>
            </a:xfrm>
            <a:prstGeom prst="rect">
              <a:avLst/>
            </a:prstGeom>
            <a:solidFill>
              <a:schemeClr val="accent5"/>
            </a:solidFill>
          </p:spPr>
          <p:style>
            <a:lnRef idx="0">
              <a:schemeClr val="accent4"/>
            </a:lnRef>
            <a:fillRef idx="3">
              <a:schemeClr val="accent4"/>
            </a:fillRef>
            <a:effectRef idx="3">
              <a:schemeClr val="accent4"/>
            </a:effectRef>
            <a:fontRef idx="minor">
              <a:schemeClr val="lt1"/>
            </a:fontRef>
          </p:style>
          <p:txBody>
            <a:bodyPr anchor="ctr"/>
            <a:lstStyle/>
            <a:p>
              <a:pPr algn="ctr" defTabSz="1371669">
                <a:lnSpc>
                  <a:spcPct val="90000"/>
                </a:lnSpc>
                <a:spcBef>
                  <a:spcPct val="0"/>
                </a:spcBef>
                <a:defRPr/>
              </a:pPr>
              <a:r>
                <a:rPr lang="es-MX" sz="2000" dirty="0">
                  <a:solidFill>
                    <a:schemeClr val="bg1"/>
                  </a:solidFill>
                  <a:latin typeface="+mj-lt"/>
                  <a:ea typeface="A-OTF Shin Go Pro L" panose="020B0300000000000000" pitchFamily="34" charset="-128"/>
                  <a:cs typeface="+mj-cs"/>
                </a:rPr>
                <a:t>Más Abstracto</a:t>
              </a:r>
            </a:p>
          </p:txBody>
        </p:sp>
        <p:sp>
          <p:nvSpPr>
            <p:cNvPr id="14" name="Rectangle 23"/>
            <p:cNvSpPr/>
            <p:nvPr/>
          </p:nvSpPr>
          <p:spPr>
            <a:xfrm>
              <a:off x="3839801" y="8128506"/>
              <a:ext cx="1640626" cy="1117150"/>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anchor="ctr"/>
            <a:lstStyle/>
            <a:p>
              <a:pPr algn="ctr" defTabSz="1371669">
                <a:lnSpc>
                  <a:spcPct val="90000"/>
                </a:lnSpc>
                <a:spcBef>
                  <a:spcPct val="0"/>
                </a:spcBef>
                <a:defRPr/>
              </a:pPr>
              <a:r>
                <a:rPr lang="es-MX" sz="2000" dirty="0">
                  <a:solidFill>
                    <a:schemeClr val="bg1"/>
                  </a:solidFill>
                  <a:latin typeface="+mj-lt"/>
                  <a:ea typeface="A-OTF Shin Go Pro L" panose="020B0300000000000000" pitchFamily="34" charset="-128"/>
                  <a:cs typeface="+mj-cs"/>
                </a:rPr>
                <a:t>Más Detallado</a:t>
              </a:r>
            </a:p>
          </p:txBody>
        </p:sp>
        <p:cxnSp>
          <p:nvCxnSpPr>
            <p:cNvPr id="15" name="Straight Arrow Connector 24"/>
            <p:cNvCxnSpPr/>
            <p:nvPr/>
          </p:nvCxnSpPr>
          <p:spPr>
            <a:xfrm>
              <a:off x="5700261" y="3201513"/>
              <a:ext cx="0" cy="6044143"/>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25"/>
            <p:cNvCxnSpPr/>
            <p:nvPr/>
          </p:nvCxnSpPr>
          <p:spPr>
            <a:xfrm>
              <a:off x="12549414" y="2861791"/>
              <a:ext cx="0" cy="6044143"/>
            </a:xfrm>
            <a:prstGeom prst="straightConnector1">
              <a:avLst/>
            </a:prstGeom>
            <a:ln w="38100">
              <a:headEnd type="triangle" w="med" len="med"/>
              <a:tailEnd type="none" w="med" len="med"/>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76087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chemeClr val="accent1"/>
                </a:solidFill>
              </a:rPr>
              <a:t>¿Qué es un FPGA?</a:t>
            </a:r>
          </a:p>
        </p:txBody>
      </p:sp>
      <p:sp>
        <p:nvSpPr>
          <p:cNvPr id="2" name="Subtítulo 1">
            <a:extLst>
              <a:ext uri="{FF2B5EF4-FFF2-40B4-BE49-F238E27FC236}">
                <a16:creationId xmlns:a16="http://schemas.microsoft.com/office/drawing/2014/main" id="{7C571EDB-1681-56CA-23BD-48B1CFAA7F32}"/>
              </a:ext>
            </a:extLst>
          </p:cNvPr>
          <p:cNvSpPr>
            <a:spLocks noGrp="1"/>
          </p:cNvSpPr>
          <p:nvPr>
            <p:ph type="subTitle" idx="1"/>
          </p:nvPr>
        </p:nvSpPr>
        <p:spPr/>
        <p:txBody>
          <a:bodyPr/>
          <a:lstStyle/>
          <a:p>
            <a:r>
              <a:rPr lang="en-US" dirty="0"/>
              <a:t>Field programmable LOGIC gates array</a:t>
            </a:r>
          </a:p>
        </p:txBody>
      </p:sp>
      <p:sp>
        <p:nvSpPr>
          <p:cNvPr id="10" name="Marcador de contenido 9"/>
          <p:cNvSpPr>
            <a:spLocks noGrp="1"/>
          </p:cNvSpPr>
          <p:nvPr>
            <p:ph sz="quarter" idx="12"/>
          </p:nvPr>
        </p:nvSpPr>
        <p:spPr/>
        <p:txBody>
          <a:bodyPr/>
          <a:lstStyle/>
          <a:p>
            <a:pPr lvl="1"/>
            <a:endParaRPr lang="es-MX" dirty="0"/>
          </a:p>
          <a:p>
            <a:pPr lvl="1">
              <a:buFont typeface="Wingdings" panose="05000000000000000000" pitchFamily="2" charset="2"/>
              <a:buChar char="§"/>
            </a:pPr>
            <a:r>
              <a:rPr lang="es-MX" sz="3000" dirty="0">
                <a:solidFill>
                  <a:srgbClr val="0070C0"/>
                </a:solidFill>
                <a:latin typeface="+mj-lt"/>
                <a:ea typeface="A-OTF Shin Go Pro L" panose="020B0300000000000000" pitchFamily="34" charset="-128"/>
                <a:cs typeface="+mj-cs"/>
              </a:rPr>
              <a:t>Un FPGA no hace nada por sí solo, requiere de un modelo de hardware  </a:t>
            </a:r>
          </a:p>
          <a:p>
            <a:pPr lvl="1"/>
            <a:endParaRPr lang="es-MX" sz="3000" dirty="0">
              <a:solidFill>
                <a:srgbClr val="0070C0"/>
              </a:solidFill>
              <a:latin typeface="+mj-lt"/>
              <a:ea typeface="A-OTF Shin Go Pro L" panose="020B0300000000000000" pitchFamily="34" charset="-128"/>
              <a:cs typeface="+mj-cs"/>
            </a:endParaRPr>
          </a:p>
          <a:p>
            <a:endParaRPr lang="es-MX" dirty="0"/>
          </a:p>
        </p:txBody>
      </p:sp>
      <p:sp>
        <p:nvSpPr>
          <p:cNvPr id="139" name="Marcador de texto 8">
            <a:extLst>
              <a:ext uri="{FF2B5EF4-FFF2-40B4-BE49-F238E27FC236}">
                <a16:creationId xmlns:a16="http://schemas.microsoft.com/office/drawing/2014/main" id="{E9B67DEE-92E1-43A8-9F8A-FDD75B7B0EF5}"/>
              </a:ext>
            </a:extLst>
          </p:cNvPr>
          <p:cNvSpPr>
            <a:spLocks noGrp="1"/>
          </p:cNvSpPr>
          <p:nvPr>
            <p:ph type="body" sz="quarter" idx="13"/>
          </p:nvPr>
        </p:nvSpPr>
        <p:spPr/>
        <p:txBody>
          <a:bodyPr/>
          <a:lstStyle/>
          <a:p>
            <a:r>
              <a:rPr lang="es-MX" sz="3200" dirty="0">
                <a:solidFill>
                  <a:schemeClr val="bg1"/>
                </a:solidFill>
              </a:rPr>
              <a:t>Introducción a </a:t>
            </a:r>
            <a:r>
              <a:rPr lang="es-MX" sz="3200" dirty="0" err="1">
                <a:solidFill>
                  <a:schemeClr val="bg1"/>
                </a:solidFill>
              </a:rPr>
              <a:t>Verilog</a:t>
            </a:r>
            <a:r>
              <a:rPr lang="es-MX" sz="3200"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5</a:t>
            </a:fld>
            <a:endParaRPr lang="en-US" dirty="0"/>
          </a:p>
        </p:txBody>
      </p:sp>
      <mc:AlternateContent xmlns:mc="http://schemas.openxmlformats.org/markup-compatibility/2006" xmlns:a14="http://schemas.microsoft.com/office/drawing/2010/main">
        <mc:Choice Requires="a14">
          <p:sp>
            <p:nvSpPr>
              <p:cNvPr id="12" name="Content Placeholder 11"/>
              <p:cNvSpPr txBox="1">
                <a:spLocks/>
              </p:cNvSpPr>
              <p:nvPr/>
            </p:nvSpPr>
            <p:spPr>
              <a:xfrm>
                <a:off x="2627860" y="7943737"/>
                <a:ext cx="5616548" cy="94409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3000" dirty="0">
                    <a:solidFill>
                      <a:srgbClr val="0070C0"/>
                    </a:solidFill>
                    <a:latin typeface="+mj-lt"/>
                    <a:ea typeface="A-OTF Shin Go Pro L" panose="020B0300000000000000" pitchFamily="34" charset="-128"/>
                    <a:cs typeface="+mj-cs"/>
                  </a:rPr>
                  <a:t>CLB </a:t>
                </a:r>
                <a14:m>
                  <m:oMath xmlns:m="http://schemas.openxmlformats.org/officeDocument/2006/math">
                    <m:r>
                      <a:rPr lang="en-US" sz="3000">
                        <a:solidFill>
                          <a:srgbClr val="0070C0"/>
                        </a:solidFill>
                        <a:latin typeface="Cambria Math" panose="02040503050406030204" pitchFamily="18" charset="0"/>
                        <a:ea typeface="A-OTF Shin Go Pro L" panose="020B0300000000000000" pitchFamily="34" charset="-128"/>
                        <a:cs typeface="+mj-cs"/>
                      </a:rPr>
                      <m:t>→</m:t>
                    </m:r>
                  </m:oMath>
                </a14:m>
                <a:r>
                  <a:rPr lang="en-US" sz="3000" dirty="0">
                    <a:solidFill>
                      <a:srgbClr val="0070C0"/>
                    </a:solidFill>
                    <a:latin typeface="+mj-lt"/>
                    <a:ea typeface="A-OTF Shin Go Pro L" panose="020B0300000000000000" pitchFamily="34" charset="-128"/>
                    <a:cs typeface="+mj-cs"/>
                  </a:rPr>
                  <a:t> Configurable Logic Block/Element</a:t>
                </a:r>
              </a:p>
              <a:p>
                <a:pPr marL="0" indent="0">
                  <a:buFont typeface="Arial" panose="020B0604020202020204" pitchFamily="34" charset="0"/>
                  <a:buNone/>
                </a:pPr>
                <a:r>
                  <a:rPr lang="en-US" sz="3000" dirty="0">
                    <a:solidFill>
                      <a:srgbClr val="0070C0"/>
                    </a:solidFill>
                    <a:latin typeface="+mj-lt"/>
                    <a:ea typeface="A-OTF Shin Go Pro L" panose="020B0300000000000000" pitchFamily="34" charset="-128"/>
                    <a:cs typeface="+mj-cs"/>
                  </a:rPr>
                  <a:t>IOB </a:t>
                </a:r>
                <a14:m>
                  <m:oMath xmlns:m="http://schemas.openxmlformats.org/officeDocument/2006/math">
                    <m:r>
                      <a:rPr lang="en-US" sz="3000">
                        <a:solidFill>
                          <a:srgbClr val="0070C0"/>
                        </a:solidFill>
                        <a:latin typeface="Cambria Math" panose="02040503050406030204" pitchFamily="18" charset="0"/>
                        <a:ea typeface="A-OTF Shin Go Pro L" panose="020B0300000000000000" pitchFamily="34" charset="-128"/>
                        <a:cs typeface="+mj-cs"/>
                      </a:rPr>
                      <m:t>→</m:t>
                    </m:r>
                  </m:oMath>
                </a14:m>
                <a:r>
                  <a:rPr lang="en-US" sz="3000" dirty="0">
                    <a:solidFill>
                      <a:srgbClr val="0070C0"/>
                    </a:solidFill>
                    <a:latin typeface="+mj-lt"/>
                    <a:ea typeface="A-OTF Shin Go Pro L" panose="020B0300000000000000" pitchFamily="34" charset="-128"/>
                    <a:cs typeface="+mj-cs"/>
                  </a:rPr>
                  <a:t> Input/Output Block</a:t>
                </a:r>
              </a:p>
            </p:txBody>
          </p:sp>
        </mc:Choice>
        <mc:Fallback xmlns="">
          <p:sp>
            <p:nvSpPr>
              <p:cNvPr id="12" name="Content Placeholder 11"/>
              <p:cNvSpPr txBox="1">
                <a:spLocks noRot="1" noChangeAspect="1" noMove="1" noResize="1" noEditPoints="1" noAdjustHandles="1" noChangeArrowheads="1" noChangeShapeType="1" noTextEdit="1"/>
              </p:cNvSpPr>
              <p:nvPr/>
            </p:nvSpPr>
            <p:spPr>
              <a:xfrm>
                <a:off x="2627860" y="7943737"/>
                <a:ext cx="5616548" cy="944091"/>
              </a:xfrm>
              <a:prstGeom prst="rect">
                <a:avLst/>
              </a:prstGeom>
              <a:blipFill>
                <a:blip r:embed="rId2"/>
                <a:stretch>
                  <a:fillRect l="-2497" t="-11613" r="-217" b="-29677"/>
                </a:stretch>
              </a:blipFill>
            </p:spPr>
            <p:txBody>
              <a:bodyPr/>
              <a:lstStyle/>
              <a:p>
                <a:r>
                  <a:rPr lang="es-MX">
                    <a:noFill/>
                  </a:rPr>
                  <a:t> </a:t>
                </a:r>
              </a:p>
            </p:txBody>
          </p:sp>
        </mc:Fallback>
      </mc:AlternateContent>
      <p:grpSp>
        <p:nvGrpSpPr>
          <p:cNvPr id="98" name="Group 108"/>
          <p:cNvGrpSpPr/>
          <p:nvPr/>
        </p:nvGrpSpPr>
        <p:grpSpPr>
          <a:xfrm>
            <a:off x="4320822" y="4817206"/>
            <a:ext cx="4071880" cy="2318060"/>
            <a:chOff x="5028207" y="2665484"/>
            <a:chExt cx="3432225" cy="2163547"/>
          </a:xfrm>
          <a:solidFill>
            <a:schemeClr val="tx2">
              <a:lumMod val="20000"/>
              <a:lumOff val="80000"/>
            </a:schemeClr>
          </a:solidFill>
        </p:grpSpPr>
        <p:sp>
          <p:nvSpPr>
            <p:cNvPr id="99" name="Rectangle 109"/>
            <p:cNvSpPr/>
            <p:nvPr/>
          </p:nvSpPr>
          <p:spPr>
            <a:xfrm>
              <a:off x="5028207" y="2665484"/>
              <a:ext cx="3432225" cy="2163547"/>
            </a:xfrm>
            <a:prstGeom prst="rect">
              <a:avLst/>
            </a:prstGeom>
            <a:grpFill/>
          </p:spPr>
          <p:style>
            <a:lnRef idx="2">
              <a:schemeClr val="accent3">
                <a:shade val="50000"/>
              </a:schemeClr>
            </a:lnRef>
            <a:fillRef idx="1002">
              <a:schemeClr val="dk2"/>
            </a:fillRef>
            <a:effectRef idx="0">
              <a:schemeClr val="accent3"/>
            </a:effectRef>
            <a:fontRef idx="minor">
              <a:schemeClr val="lt1"/>
            </a:fontRef>
          </p:style>
          <p:txBody>
            <a:bodyPr rtlCol="0" anchor="ctr"/>
            <a:lstStyle/>
            <a:p>
              <a:pPr algn="ctr"/>
              <a:endParaRPr lang="es-MX" dirty="0"/>
            </a:p>
          </p:txBody>
        </p:sp>
        <p:grpSp>
          <p:nvGrpSpPr>
            <p:cNvPr id="100" name="Group 110"/>
            <p:cNvGrpSpPr/>
            <p:nvPr/>
          </p:nvGrpSpPr>
          <p:grpSpPr>
            <a:xfrm>
              <a:off x="5028207" y="3075123"/>
              <a:ext cx="3270464" cy="1566060"/>
              <a:chOff x="5028207" y="3075123"/>
              <a:chExt cx="3270464" cy="1566060"/>
            </a:xfrm>
            <a:grpFill/>
          </p:grpSpPr>
          <p:sp>
            <p:nvSpPr>
              <p:cNvPr id="102" name="Rectangle 112"/>
              <p:cNvSpPr/>
              <p:nvPr/>
            </p:nvSpPr>
            <p:spPr>
              <a:xfrm>
                <a:off x="5517221" y="3159909"/>
                <a:ext cx="720080" cy="893424"/>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s-MX" sz="1400" dirty="0">
                    <a:latin typeface="Helvetica Condensed" panose="020B0606020202030204" pitchFamily="34" charset="0"/>
                  </a:rPr>
                  <a:t>LUT</a:t>
                </a:r>
              </a:p>
            </p:txBody>
          </p:sp>
          <p:grpSp>
            <p:nvGrpSpPr>
              <p:cNvPr id="103" name="Group 113"/>
              <p:cNvGrpSpPr/>
              <p:nvPr/>
            </p:nvGrpSpPr>
            <p:grpSpPr>
              <a:xfrm>
                <a:off x="6753200" y="3427264"/>
                <a:ext cx="654231" cy="693521"/>
                <a:chOff x="6877245" y="3310494"/>
                <a:chExt cx="654231" cy="693521"/>
              </a:xfrm>
              <a:grpFill/>
            </p:grpSpPr>
            <p:sp>
              <p:nvSpPr>
                <p:cNvPr id="123" name="Rectangle 133"/>
                <p:cNvSpPr/>
                <p:nvPr/>
              </p:nvSpPr>
              <p:spPr>
                <a:xfrm>
                  <a:off x="6936662" y="3310494"/>
                  <a:ext cx="554781" cy="69352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s-MX" sz="1400" dirty="0">
                    <a:latin typeface="Helvetica Condensed" panose="020B0606020202030204" pitchFamily="34" charset="0"/>
                  </a:endParaRPr>
                </a:p>
              </p:txBody>
            </p:sp>
            <mc:AlternateContent xmlns:mc="http://schemas.openxmlformats.org/markup-compatibility/2006" xmlns:a14="http://schemas.microsoft.com/office/drawing/2010/main">
              <mc:Choice Requires="a14">
                <p:sp>
                  <p:nvSpPr>
                    <p:cNvPr id="124" name="TextBox 134"/>
                    <p:cNvSpPr txBox="1"/>
                    <p:nvPr/>
                  </p:nvSpPr>
                  <p:spPr>
                    <a:xfrm>
                      <a:off x="7199655" y="3687405"/>
                      <a:ext cx="331821" cy="277384"/>
                    </a:xfrm>
                    <a:prstGeom prst="rect">
                      <a:avLst/>
                    </a:prstGeom>
                    <a:grpFill/>
                    <a:ln>
                      <a:noFill/>
                    </a:ln>
                  </p:spPr>
                  <p:style>
                    <a:lnRef idx="0">
                      <a:scrgbClr r="0" g="0" b="0"/>
                    </a:lnRef>
                    <a:fillRef idx="1002">
                      <a:schemeClr val="dk2"/>
                    </a:fillRef>
                    <a:effectRef idx="0">
                      <a:scrgbClr r="0" g="0" b="0"/>
                    </a:effectRef>
                    <a:fontRef idx="major"/>
                  </p:style>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MX" sz="1200" i="1" dirty="0" smtClean="0">
                                    <a:latin typeface="Cambria Math" panose="02040503050406030204" pitchFamily="18" charset="0"/>
                                  </a:rPr>
                                </m:ctrlPr>
                              </m:accPr>
                              <m:e>
                                <m:r>
                                  <a:rPr lang="es-MX" sz="1200" b="0" i="1" dirty="0" smtClean="0">
                                    <a:latin typeface="Cambria Math" panose="02040503050406030204" pitchFamily="18" charset="0"/>
                                  </a:rPr>
                                  <m:t>𝑄</m:t>
                                </m:r>
                              </m:e>
                            </m:acc>
                          </m:oMath>
                        </m:oMathPara>
                      </a14:m>
                      <a:endParaRPr lang="es-MX" sz="1200" dirty="0">
                        <a:latin typeface="Helvetica Condensed" panose="020B0606020202030204" pitchFamily="34" charset="0"/>
                      </a:endParaRPr>
                    </a:p>
                  </p:txBody>
                </p:sp>
              </mc:Choice>
              <mc:Fallback xmlns="">
                <p:sp>
                  <p:nvSpPr>
                    <p:cNvPr id="135" name="TextBox 134"/>
                    <p:cNvSpPr txBox="1">
                      <a:spLocks noRot="1" noChangeAspect="1" noMove="1" noResize="1" noEditPoints="1" noAdjustHandles="1" noChangeArrowheads="1" noChangeShapeType="1" noTextEdit="1"/>
                    </p:cNvSpPr>
                    <p:nvPr/>
                  </p:nvSpPr>
                  <p:spPr>
                    <a:xfrm>
                      <a:off x="7199655" y="3687405"/>
                      <a:ext cx="331821" cy="277384"/>
                    </a:xfrm>
                    <a:prstGeom prst="rect">
                      <a:avLst/>
                    </a:prstGeom>
                    <a:blipFill rotWithShape="0">
                      <a:blip r:embed="rId8"/>
                      <a:stretch>
                        <a:fillRect b="-2174"/>
                      </a:stretch>
                    </a:blipFill>
                    <a:ln>
                      <a:no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5" name="TextBox 135"/>
                    <p:cNvSpPr txBox="1"/>
                    <p:nvPr/>
                  </p:nvSpPr>
                  <p:spPr>
                    <a:xfrm>
                      <a:off x="7199655" y="3349525"/>
                      <a:ext cx="331821" cy="276999"/>
                    </a:xfrm>
                    <a:prstGeom prst="rect">
                      <a:avLst/>
                    </a:prstGeom>
                    <a:grpFill/>
                    <a:ln>
                      <a:noFill/>
                    </a:ln>
                  </p:spPr>
                  <p:style>
                    <a:lnRef idx="0">
                      <a:scrgbClr r="0" g="0" b="0"/>
                    </a:lnRef>
                    <a:fillRef idx="1002">
                      <a:schemeClr val="dk2"/>
                    </a:fillRef>
                    <a:effectRef idx="0">
                      <a:scrgbClr r="0" g="0" b="0"/>
                    </a:effectRef>
                    <a:fontRef idx="major"/>
                  </p:style>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𝑄</m:t>
                            </m:r>
                          </m:oMath>
                        </m:oMathPara>
                      </a14:m>
                      <a:endParaRPr lang="es-MX" sz="1200" dirty="0">
                        <a:latin typeface="Helvetica Condensed" panose="020B0606020202030204" pitchFamily="34" charset="0"/>
                      </a:endParaRPr>
                    </a:p>
                  </p:txBody>
                </p:sp>
              </mc:Choice>
              <mc:Fallback xmlns="">
                <p:sp>
                  <p:nvSpPr>
                    <p:cNvPr id="136" name="TextBox 135"/>
                    <p:cNvSpPr txBox="1">
                      <a:spLocks noRot="1" noChangeAspect="1" noMove="1" noResize="1" noEditPoints="1" noAdjustHandles="1" noChangeArrowheads="1" noChangeShapeType="1" noTextEdit="1"/>
                    </p:cNvSpPr>
                    <p:nvPr/>
                  </p:nvSpPr>
                  <p:spPr>
                    <a:xfrm>
                      <a:off x="7199655" y="3349525"/>
                      <a:ext cx="331821" cy="276999"/>
                    </a:xfrm>
                    <a:prstGeom prst="rect">
                      <a:avLst/>
                    </a:prstGeom>
                    <a:blipFill rotWithShape="0">
                      <a:blip r:embed="rId9"/>
                      <a:stretch>
                        <a:fillRect b="-4444"/>
                      </a:stretch>
                    </a:blipFill>
                    <a:ln>
                      <a:no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6" name="TextBox 136"/>
                    <p:cNvSpPr txBox="1"/>
                    <p:nvPr/>
                  </p:nvSpPr>
                  <p:spPr>
                    <a:xfrm>
                      <a:off x="6877245" y="3349526"/>
                      <a:ext cx="333425" cy="276999"/>
                    </a:xfrm>
                    <a:prstGeom prst="rect">
                      <a:avLst/>
                    </a:prstGeom>
                    <a:grpFill/>
                    <a:ln>
                      <a:noFill/>
                    </a:ln>
                  </p:spPr>
                  <p:style>
                    <a:lnRef idx="0">
                      <a:scrgbClr r="0" g="0" b="0"/>
                    </a:lnRef>
                    <a:fillRef idx="1002">
                      <a:schemeClr val="dk2"/>
                    </a:fillRef>
                    <a:effectRef idx="0">
                      <a:scrgbClr r="0" g="0" b="0"/>
                    </a:effectRef>
                    <a:fontRef idx="major"/>
                  </p:style>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𝐷</m:t>
                            </m:r>
                          </m:oMath>
                        </m:oMathPara>
                      </a14:m>
                      <a:endParaRPr lang="es-MX" sz="1200" dirty="0">
                        <a:latin typeface="Helvetica Condensed" panose="020B0606020202030204" pitchFamily="34" charset="0"/>
                      </a:endParaRPr>
                    </a:p>
                  </p:txBody>
                </p:sp>
              </mc:Choice>
              <mc:Fallback xmlns="">
                <p:sp>
                  <p:nvSpPr>
                    <p:cNvPr id="137" name="TextBox 136"/>
                    <p:cNvSpPr txBox="1">
                      <a:spLocks noRot="1" noChangeAspect="1" noMove="1" noResize="1" noEditPoints="1" noAdjustHandles="1" noChangeArrowheads="1" noChangeShapeType="1" noTextEdit="1"/>
                    </p:cNvSpPr>
                    <p:nvPr/>
                  </p:nvSpPr>
                  <p:spPr>
                    <a:xfrm>
                      <a:off x="6877245" y="3349526"/>
                      <a:ext cx="333425" cy="276999"/>
                    </a:xfrm>
                    <a:prstGeom prst="rect">
                      <a:avLst/>
                    </a:prstGeom>
                    <a:blipFill rotWithShape="0">
                      <a:blip r:embed="rId10"/>
                      <a:stretch>
                        <a:fillRect/>
                      </a:stretch>
                    </a:blipFill>
                    <a:ln>
                      <a:noFill/>
                    </a:ln>
                  </p:spPr>
                  <p:txBody>
                    <a:bodyPr/>
                    <a:lstStyle/>
                    <a:p>
                      <a:r>
                        <a:rPr lang="es-MX">
                          <a:noFill/>
                        </a:rPr>
                        <a:t> </a:t>
                      </a:r>
                    </a:p>
                  </p:txBody>
                </p:sp>
              </mc:Fallback>
            </mc:AlternateContent>
          </p:grpSp>
          <p:cxnSp>
            <p:nvCxnSpPr>
              <p:cNvPr id="104" name="Straight Connector 114"/>
              <p:cNvCxnSpPr/>
              <p:nvPr/>
            </p:nvCxnSpPr>
            <p:spPr>
              <a:xfrm rot="16200000" flipH="1" flipV="1">
                <a:off x="5404766" y="3217765"/>
                <a:ext cx="0" cy="216000"/>
              </a:xfrm>
              <a:prstGeom prst="line">
                <a:avLst/>
              </a:prstGeom>
              <a:grpFill/>
            </p:spPr>
            <p:style>
              <a:lnRef idx="2">
                <a:schemeClr val="dk1"/>
              </a:lnRef>
              <a:fillRef idx="1002">
                <a:schemeClr val="dk2"/>
              </a:fillRef>
              <a:effectRef idx="1">
                <a:schemeClr val="dk1"/>
              </a:effectRef>
              <a:fontRef idx="minor">
                <a:schemeClr val="tx1"/>
              </a:fontRef>
            </p:style>
          </p:cxnSp>
          <p:cxnSp>
            <p:nvCxnSpPr>
              <p:cNvPr id="105" name="Straight Connector 115"/>
              <p:cNvCxnSpPr/>
              <p:nvPr/>
            </p:nvCxnSpPr>
            <p:spPr>
              <a:xfrm rot="16200000" flipH="1" flipV="1">
                <a:off x="5404766" y="3403141"/>
                <a:ext cx="0" cy="216000"/>
              </a:xfrm>
              <a:prstGeom prst="line">
                <a:avLst/>
              </a:prstGeom>
              <a:grpFill/>
            </p:spPr>
            <p:style>
              <a:lnRef idx="2">
                <a:schemeClr val="dk1"/>
              </a:lnRef>
              <a:fillRef idx="1002">
                <a:schemeClr val="dk2"/>
              </a:fillRef>
              <a:effectRef idx="1">
                <a:schemeClr val="dk1"/>
              </a:effectRef>
              <a:fontRef idx="minor">
                <a:schemeClr val="tx1"/>
              </a:fontRef>
            </p:style>
          </p:cxnSp>
          <p:cxnSp>
            <p:nvCxnSpPr>
              <p:cNvPr id="106" name="Straight Connector 116"/>
              <p:cNvCxnSpPr/>
              <p:nvPr/>
            </p:nvCxnSpPr>
            <p:spPr>
              <a:xfrm rot="16200000" flipH="1" flipV="1">
                <a:off x="5404766" y="3559253"/>
                <a:ext cx="0" cy="216000"/>
              </a:xfrm>
              <a:prstGeom prst="line">
                <a:avLst/>
              </a:prstGeom>
              <a:grpFill/>
            </p:spPr>
            <p:style>
              <a:lnRef idx="2">
                <a:schemeClr val="dk1"/>
              </a:lnRef>
              <a:fillRef idx="1002">
                <a:schemeClr val="dk2"/>
              </a:fillRef>
              <a:effectRef idx="1">
                <a:schemeClr val="dk1"/>
              </a:effectRef>
              <a:fontRef idx="minor">
                <a:schemeClr val="tx1"/>
              </a:fontRef>
            </p:style>
          </p:cxnSp>
          <p:cxnSp>
            <p:nvCxnSpPr>
              <p:cNvPr id="107" name="Straight Connector 117"/>
              <p:cNvCxnSpPr/>
              <p:nvPr/>
            </p:nvCxnSpPr>
            <p:spPr>
              <a:xfrm rot="16200000" flipH="1" flipV="1">
                <a:off x="5400868" y="3734676"/>
                <a:ext cx="0" cy="216000"/>
              </a:xfrm>
              <a:prstGeom prst="line">
                <a:avLst/>
              </a:prstGeom>
              <a:grpFill/>
            </p:spPr>
            <p:style>
              <a:lnRef idx="2">
                <a:schemeClr val="dk1"/>
              </a:lnRef>
              <a:fillRef idx="1002">
                <a:schemeClr val="dk2"/>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8" name="TextBox 118"/>
                  <p:cNvSpPr txBox="1"/>
                  <p:nvPr/>
                </p:nvSpPr>
                <p:spPr>
                  <a:xfrm>
                    <a:off x="5028207" y="3159909"/>
                    <a:ext cx="322396" cy="276999"/>
                  </a:xfrm>
                  <a:prstGeom prst="rect">
                    <a:avLst/>
                  </a:prstGeom>
                  <a:grpFill/>
                  <a:ln>
                    <a:noFill/>
                  </a:ln>
                </p:spPr>
                <p:style>
                  <a:lnRef idx="0">
                    <a:scrgbClr r="0" g="0" b="0"/>
                  </a:lnRef>
                  <a:fillRef idx="1002">
                    <a:schemeClr val="dk2"/>
                  </a:fillRef>
                  <a:effectRef idx="0">
                    <a:scrgbClr r="0" g="0" b="0"/>
                  </a:effectRef>
                  <a:fontRef idx="major"/>
                </p:style>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𝐴</m:t>
                          </m:r>
                        </m:oMath>
                      </m:oMathPara>
                    </a14:m>
                    <a:endParaRPr lang="es-MX" sz="1200" dirty="0">
                      <a:latin typeface="Helvetica Condensed" panose="020B0606020202030204" pitchFamily="34" charset="0"/>
                    </a:endParaRPr>
                  </a:p>
                </p:txBody>
              </p:sp>
            </mc:Choice>
            <mc:Fallback xmlns="">
              <p:sp>
                <p:nvSpPr>
                  <p:cNvPr id="119" name="TextBox 118"/>
                  <p:cNvSpPr txBox="1">
                    <a:spLocks noRot="1" noChangeAspect="1" noMove="1" noResize="1" noEditPoints="1" noAdjustHandles="1" noChangeArrowheads="1" noChangeShapeType="1" noTextEdit="1"/>
                  </p:cNvSpPr>
                  <p:nvPr/>
                </p:nvSpPr>
                <p:spPr>
                  <a:xfrm>
                    <a:off x="5028207" y="3159909"/>
                    <a:ext cx="322396" cy="276999"/>
                  </a:xfrm>
                  <a:prstGeom prst="rect">
                    <a:avLst/>
                  </a:prstGeom>
                  <a:blipFill rotWithShape="0">
                    <a:blip r:embed="rId11"/>
                    <a:stretch>
                      <a:fillRect/>
                    </a:stretch>
                  </a:blipFill>
                  <a:ln>
                    <a:no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9" name="TextBox 119"/>
                  <p:cNvSpPr txBox="1"/>
                  <p:nvPr/>
                </p:nvSpPr>
                <p:spPr>
                  <a:xfrm>
                    <a:off x="5028207" y="3349877"/>
                    <a:ext cx="328230" cy="276999"/>
                  </a:xfrm>
                  <a:prstGeom prst="rect">
                    <a:avLst/>
                  </a:prstGeom>
                  <a:grpFill/>
                  <a:ln>
                    <a:noFill/>
                  </a:ln>
                </p:spPr>
                <p:style>
                  <a:lnRef idx="0">
                    <a:scrgbClr r="0" g="0" b="0"/>
                  </a:lnRef>
                  <a:fillRef idx="1002">
                    <a:schemeClr val="dk2"/>
                  </a:fillRef>
                  <a:effectRef idx="0">
                    <a:scrgbClr r="0" g="0" b="0"/>
                  </a:effectRef>
                  <a:fontRef idx="major"/>
                </p:style>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dirty="0" smtClean="0">
                              <a:latin typeface="Cambria Math" panose="02040503050406030204" pitchFamily="18" charset="0"/>
                            </a:rPr>
                            <m:t>𝐵</m:t>
                          </m:r>
                        </m:oMath>
                      </m:oMathPara>
                    </a14:m>
                    <a:endParaRPr lang="es-MX" sz="1200" dirty="0">
                      <a:latin typeface="Helvetica Condensed" panose="020B0606020202030204" pitchFamily="34" charset="0"/>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5028207" y="3349877"/>
                    <a:ext cx="328230" cy="276999"/>
                  </a:xfrm>
                  <a:prstGeom prst="rect">
                    <a:avLst/>
                  </a:prstGeom>
                  <a:blipFill rotWithShape="0">
                    <a:blip r:embed="rId12"/>
                    <a:stretch>
                      <a:fillRect/>
                    </a:stretch>
                  </a:blipFill>
                  <a:ln>
                    <a:no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0" name="TextBox 120"/>
                  <p:cNvSpPr txBox="1"/>
                  <p:nvPr/>
                </p:nvSpPr>
                <p:spPr>
                  <a:xfrm>
                    <a:off x="5028207" y="3515733"/>
                    <a:ext cx="321242" cy="276999"/>
                  </a:xfrm>
                  <a:prstGeom prst="rect">
                    <a:avLst/>
                  </a:prstGeom>
                  <a:grpFill/>
                  <a:ln>
                    <a:noFill/>
                  </a:ln>
                </p:spPr>
                <p:style>
                  <a:lnRef idx="0">
                    <a:scrgbClr r="0" g="0" b="0"/>
                  </a:lnRef>
                  <a:fillRef idx="1002">
                    <a:schemeClr val="dk2"/>
                  </a:fillRef>
                  <a:effectRef idx="0">
                    <a:scrgbClr r="0" g="0" b="0"/>
                  </a:effectRef>
                  <a:fontRef idx="major"/>
                </p:style>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𝐶</m:t>
                          </m:r>
                        </m:oMath>
                      </m:oMathPara>
                    </a14:m>
                    <a:endParaRPr lang="es-MX" sz="1200" dirty="0">
                      <a:latin typeface="Helvetica Condensed" panose="020B0606020202030204" pitchFamily="34" charset="0"/>
                    </a:endParaRPr>
                  </a:p>
                </p:txBody>
              </p:sp>
            </mc:Choice>
            <mc:Fallback xmlns="">
              <p:sp>
                <p:nvSpPr>
                  <p:cNvPr id="121" name="TextBox 120"/>
                  <p:cNvSpPr txBox="1">
                    <a:spLocks noRot="1" noChangeAspect="1" noMove="1" noResize="1" noEditPoints="1" noAdjustHandles="1" noChangeArrowheads="1" noChangeShapeType="1" noTextEdit="1"/>
                  </p:cNvSpPr>
                  <p:nvPr/>
                </p:nvSpPr>
                <p:spPr>
                  <a:xfrm>
                    <a:off x="5028207" y="3515733"/>
                    <a:ext cx="321242" cy="276999"/>
                  </a:xfrm>
                  <a:prstGeom prst="rect">
                    <a:avLst/>
                  </a:prstGeom>
                  <a:blipFill rotWithShape="0">
                    <a:blip r:embed="rId13"/>
                    <a:stretch>
                      <a:fillRect/>
                    </a:stretch>
                  </a:blipFill>
                  <a:ln>
                    <a:no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1" name="TextBox 121"/>
                  <p:cNvSpPr txBox="1"/>
                  <p:nvPr/>
                </p:nvSpPr>
                <p:spPr>
                  <a:xfrm>
                    <a:off x="5028207" y="3707075"/>
                    <a:ext cx="333425" cy="276999"/>
                  </a:xfrm>
                  <a:prstGeom prst="rect">
                    <a:avLst/>
                  </a:prstGeom>
                  <a:grpFill/>
                  <a:ln>
                    <a:noFill/>
                  </a:ln>
                </p:spPr>
                <p:style>
                  <a:lnRef idx="0">
                    <a:scrgbClr r="0" g="0" b="0"/>
                  </a:lnRef>
                  <a:fillRef idx="1002">
                    <a:schemeClr val="dk2"/>
                  </a:fillRef>
                  <a:effectRef idx="0">
                    <a:scrgbClr r="0" g="0" b="0"/>
                  </a:effectRef>
                  <a:fontRef idx="major"/>
                </p:style>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𝐷</m:t>
                          </m:r>
                        </m:oMath>
                      </m:oMathPara>
                    </a14:m>
                    <a:endParaRPr lang="es-MX" sz="1200" dirty="0">
                      <a:latin typeface="Helvetica Condensed" panose="020B0606020202030204" pitchFamily="34" charset="0"/>
                    </a:endParaRPr>
                  </a:p>
                </p:txBody>
              </p:sp>
            </mc:Choice>
            <mc:Fallback xmlns="">
              <p:sp>
                <p:nvSpPr>
                  <p:cNvPr id="122" name="TextBox 121"/>
                  <p:cNvSpPr txBox="1">
                    <a:spLocks noRot="1" noChangeAspect="1" noMove="1" noResize="1" noEditPoints="1" noAdjustHandles="1" noChangeArrowheads="1" noChangeShapeType="1" noTextEdit="1"/>
                  </p:cNvSpPr>
                  <p:nvPr/>
                </p:nvSpPr>
                <p:spPr>
                  <a:xfrm>
                    <a:off x="5028207" y="3707075"/>
                    <a:ext cx="333425" cy="276999"/>
                  </a:xfrm>
                  <a:prstGeom prst="rect">
                    <a:avLst/>
                  </a:prstGeom>
                  <a:blipFill rotWithShape="0">
                    <a:blip r:embed="rId14"/>
                    <a:stretch>
                      <a:fillRect/>
                    </a:stretch>
                  </a:blipFill>
                  <a:ln>
                    <a:noFill/>
                  </a:ln>
                </p:spPr>
                <p:txBody>
                  <a:bodyPr/>
                  <a:lstStyle/>
                  <a:p>
                    <a:r>
                      <a:rPr lang="es-MX">
                        <a:noFill/>
                      </a:rPr>
                      <a:t> </a:t>
                    </a:r>
                  </a:p>
                </p:txBody>
              </p:sp>
            </mc:Fallback>
          </mc:AlternateContent>
          <p:cxnSp>
            <p:nvCxnSpPr>
              <p:cNvPr id="112" name="Straight Connector 122"/>
              <p:cNvCxnSpPr/>
              <p:nvPr/>
            </p:nvCxnSpPr>
            <p:spPr>
              <a:xfrm rot="16200000" flipH="1" flipV="1">
                <a:off x="6527313" y="3313286"/>
                <a:ext cx="0" cy="558000"/>
              </a:xfrm>
              <a:prstGeom prst="line">
                <a:avLst/>
              </a:prstGeom>
              <a:grpFill/>
            </p:spPr>
            <p:style>
              <a:lnRef idx="2">
                <a:schemeClr val="dk1"/>
              </a:lnRef>
              <a:fillRef idx="1002">
                <a:schemeClr val="dk2"/>
              </a:fillRef>
              <a:effectRef idx="1">
                <a:schemeClr val="dk1"/>
              </a:effectRef>
              <a:fontRef idx="minor">
                <a:schemeClr val="tx1"/>
              </a:fontRef>
            </p:style>
          </p:cxnSp>
          <p:cxnSp>
            <p:nvCxnSpPr>
              <p:cNvPr id="113" name="Straight Connector 123"/>
              <p:cNvCxnSpPr/>
              <p:nvPr/>
            </p:nvCxnSpPr>
            <p:spPr>
              <a:xfrm rot="16200000" flipH="1" flipV="1">
                <a:off x="7555893" y="3412285"/>
                <a:ext cx="0" cy="360000"/>
              </a:xfrm>
              <a:prstGeom prst="line">
                <a:avLst/>
              </a:prstGeom>
              <a:grpFill/>
            </p:spPr>
            <p:style>
              <a:lnRef idx="2">
                <a:schemeClr val="dk1"/>
              </a:lnRef>
              <a:fillRef idx="1002">
                <a:schemeClr val="dk2"/>
              </a:fillRef>
              <a:effectRef idx="1">
                <a:schemeClr val="dk1"/>
              </a:effectRef>
              <a:fontRef idx="minor">
                <a:schemeClr val="tx1"/>
              </a:fontRef>
            </p:style>
          </p:cxnSp>
          <p:cxnSp>
            <p:nvCxnSpPr>
              <p:cNvPr id="114" name="Straight Connector 124"/>
              <p:cNvCxnSpPr/>
              <p:nvPr/>
            </p:nvCxnSpPr>
            <p:spPr>
              <a:xfrm rot="16200000" flipH="1" flipV="1">
                <a:off x="7548242" y="3761667"/>
                <a:ext cx="0" cy="360000"/>
              </a:xfrm>
              <a:prstGeom prst="line">
                <a:avLst/>
              </a:prstGeom>
              <a:grpFill/>
            </p:spPr>
            <p:style>
              <a:lnRef idx="2">
                <a:schemeClr val="dk1"/>
              </a:lnRef>
              <a:fillRef idx="1002">
                <a:schemeClr val="dk2"/>
              </a:fillRef>
              <a:effectRef idx="1">
                <a:schemeClr val="dk1"/>
              </a:effectRef>
              <a:fontRef idx="minor">
                <a:schemeClr val="tx1"/>
              </a:fontRef>
            </p:style>
          </p:cxnSp>
          <p:sp>
            <p:nvSpPr>
              <p:cNvPr id="115" name="Flowchart: Manual Operation 125"/>
              <p:cNvSpPr/>
              <p:nvPr/>
            </p:nvSpPr>
            <p:spPr>
              <a:xfrm rot="16200000">
                <a:off x="7351466" y="3462082"/>
                <a:ext cx="978209" cy="204291"/>
              </a:xfrm>
              <a:prstGeom prst="flowChartManualOperation">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cxnSp>
            <p:nvCxnSpPr>
              <p:cNvPr id="116" name="Elbow Connector 126"/>
              <p:cNvCxnSpPr/>
              <p:nvPr/>
            </p:nvCxnSpPr>
            <p:spPr>
              <a:xfrm flipV="1">
                <a:off x="6509866" y="3307779"/>
                <a:ext cx="1224000" cy="290856"/>
              </a:xfrm>
              <a:prstGeom prst="bentConnector3">
                <a:avLst>
                  <a:gd name="adj1" fmla="val -221"/>
                </a:avLst>
              </a:prstGeom>
              <a:grpFill/>
              <a:ln>
                <a:headEnd type="oval"/>
              </a:ln>
            </p:spPr>
            <p:style>
              <a:lnRef idx="2">
                <a:schemeClr val="dk1"/>
              </a:lnRef>
              <a:fillRef idx="1002">
                <a:schemeClr val="dk2"/>
              </a:fillRef>
              <a:effectRef idx="1">
                <a:schemeClr val="dk1"/>
              </a:effectRef>
              <a:fontRef idx="minor">
                <a:schemeClr val="tx1"/>
              </a:fontRef>
            </p:style>
          </p:cxnSp>
          <p:cxnSp>
            <p:nvCxnSpPr>
              <p:cNvPr id="117" name="Straight Connector 127"/>
              <p:cNvCxnSpPr/>
              <p:nvPr/>
            </p:nvCxnSpPr>
            <p:spPr>
              <a:xfrm rot="16200000" flipH="1" flipV="1">
                <a:off x="8118671" y="3391419"/>
                <a:ext cx="0" cy="360000"/>
              </a:xfrm>
              <a:prstGeom prst="line">
                <a:avLst/>
              </a:prstGeom>
              <a:grpFill/>
            </p:spPr>
            <p:style>
              <a:lnRef idx="2">
                <a:schemeClr val="dk1"/>
              </a:lnRef>
              <a:fillRef idx="1002">
                <a:schemeClr val="dk2"/>
              </a:fillRef>
              <a:effectRef idx="1">
                <a:schemeClr val="dk1"/>
              </a:effectRef>
              <a:fontRef idx="minor">
                <a:schemeClr val="tx1"/>
              </a:fontRef>
            </p:style>
          </p:cxnSp>
          <p:cxnSp>
            <p:nvCxnSpPr>
              <p:cNvPr id="118" name="Elbow Connector 128"/>
              <p:cNvCxnSpPr/>
              <p:nvPr/>
            </p:nvCxnSpPr>
            <p:spPr>
              <a:xfrm flipH="1">
                <a:off x="5935699" y="4120016"/>
                <a:ext cx="1152000" cy="290856"/>
              </a:xfrm>
              <a:prstGeom prst="bentConnector3">
                <a:avLst>
                  <a:gd name="adj1" fmla="val -221"/>
                </a:avLst>
              </a:prstGeom>
              <a:grpFill/>
              <a:ln>
                <a:headEnd type="none"/>
              </a:ln>
            </p:spPr>
            <p:style>
              <a:lnRef idx="2">
                <a:schemeClr val="dk1"/>
              </a:lnRef>
              <a:fillRef idx="1002">
                <a:schemeClr val="dk2"/>
              </a:fillRef>
              <a:effectRef idx="1">
                <a:schemeClr val="dk1"/>
              </a:effectRef>
              <a:fontRef idx="minor">
                <a:schemeClr val="tx1"/>
              </a:fontRef>
            </p:style>
          </p:cxnSp>
          <p:cxnSp>
            <p:nvCxnSpPr>
              <p:cNvPr id="119" name="Elbow Connector 129"/>
              <p:cNvCxnSpPr/>
              <p:nvPr/>
            </p:nvCxnSpPr>
            <p:spPr>
              <a:xfrm flipH="1">
                <a:off x="5936017" y="4120785"/>
                <a:ext cx="1296000" cy="432000"/>
              </a:xfrm>
              <a:prstGeom prst="bentConnector3">
                <a:avLst>
                  <a:gd name="adj1" fmla="val -221"/>
                </a:avLst>
              </a:prstGeom>
              <a:grpFill/>
              <a:ln>
                <a:headEnd type="none"/>
              </a:ln>
            </p:spPr>
            <p:style>
              <a:lnRef idx="2">
                <a:schemeClr val="dk1"/>
              </a:lnRef>
              <a:fillRef idx="1002">
                <a:schemeClr val="dk2"/>
              </a:fillRef>
              <a:effectRef idx="1">
                <a:schemeClr val="dk1"/>
              </a:effectRef>
              <a:fontRef idx="minor">
                <a:schemeClr val="tx1"/>
              </a:fontRef>
            </p:style>
          </p:cxnSp>
          <p:sp>
            <p:nvSpPr>
              <p:cNvPr id="120" name="Isosceles Triangle 130"/>
              <p:cNvSpPr/>
              <p:nvPr/>
            </p:nvSpPr>
            <p:spPr>
              <a:xfrm>
                <a:off x="7043704" y="4003686"/>
                <a:ext cx="95042" cy="117099"/>
              </a:xfrm>
              <a:prstGeom prst="triangle">
                <a:avLst/>
              </a:prstGeom>
              <a:grpFill/>
              <a:ln/>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21" name="TextBox 131"/>
                  <p:cNvSpPr txBox="1"/>
                  <p:nvPr/>
                </p:nvSpPr>
                <p:spPr>
                  <a:xfrm>
                    <a:off x="5580953" y="4221088"/>
                    <a:ext cx="431207" cy="276999"/>
                  </a:xfrm>
                  <a:prstGeom prst="rect">
                    <a:avLst/>
                  </a:prstGeom>
                  <a:grpFill/>
                </p:spPr>
                <p:style>
                  <a:lnRef idx="0">
                    <a:scrgbClr r="0" g="0" b="0"/>
                  </a:lnRef>
                  <a:fillRef idx="1002">
                    <a:schemeClr val="dk2"/>
                  </a:fillRef>
                  <a:effectRef idx="0">
                    <a:scrgbClr r="0" g="0" b="0"/>
                  </a:effectRef>
                  <a:fontRef idx="major"/>
                </p:style>
                <p:txBody>
                  <a:bodyPr wrap="none" rtlCol="0">
                    <a:spAutoFit/>
                  </a:bodyPr>
                  <a:lstStyle/>
                  <a:p>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𝑐𝑙𝑘</m:t>
                          </m:r>
                        </m:oMath>
                      </m:oMathPara>
                    </a14:m>
                    <a:endParaRPr lang="es-MX" sz="1200" dirty="0">
                      <a:latin typeface="Helvetica Condensed" panose="020B0606020202030204" pitchFamily="34" charset="0"/>
                    </a:endParaRPr>
                  </a:p>
                </p:txBody>
              </p:sp>
            </mc:Choice>
            <mc:Fallback xmlns="">
              <p:sp>
                <p:nvSpPr>
                  <p:cNvPr id="133" name="TextBox 132"/>
                  <p:cNvSpPr txBox="1">
                    <a:spLocks noRot="1" noChangeAspect="1" noMove="1" noResize="1" noEditPoints="1" noAdjustHandles="1" noChangeArrowheads="1" noChangeShapeType="1" noTextEdit="1"/>
                  </p:cNvSpPr>
                  <p:nvPr/>
                </p:nvSpPr>
                <p:spPr>
                  <a:xfrm>
                    <a:off x="5580953" y="4221088"/>
                    <a:ext cx="431207" cy="276999"/>
                  </a:xfrm>
                  <a:prstGeom prst="rect">
                    <a:avLst/>
                  </a:prstGeom>
                  <a:blipFill rotWithShape="0">
                    <a:blip r:embed="rId1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2" name="TextBox 132"/>
                  <p:cNvSpPr txBox="1"/>
                  <p:nvPr/>
                </p:nvSpPr>
                <p:spPr>
                  <a:xfrm>
                    <a:off x="5578338" y="4407578"/>
                    <a:ext cx="424809" cy="233605"/>
                  </a:xfrm>
                  <a:prstGeom prst="rect">
                    <a:avLst/>
                  </a:prstGeom>
                  <a:grpFill/>
                </p:spPr>
                <p:style>
                  <a:lnRef idx="0">
                    <a:scrgbClr r="0" g="0" b="0"/>
                  </a:lnRef>
                  <a:fillRef idx="1002">
                    <a:schemeClr val="dk2"/>
                  </a:fillRef>
                  <a:effectRef idx="0">
                    <a:scrgbClr r="0" g="0" b="0"/>
                  </a:effectRef>
                  <a:fontRef idx="major"/>
                </p:style>
                <p:txBody>
                  <a:bodyPr wrap="square" rtlCol="0">
                    <a:spAutoFit/>
                  </a:bodyPr>
                  <a:lstStyle/>
                  <a:p>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𝑟𝑠𝑡</m:t>
                          </m:r>
                        </m:oMath>
                      </m:oMathPara>
                    </a14:m>
                    <a:endParaRPr lang="es-MX" sz="1200" dirty="0">
                      <a:latin typeface="Helvetica Condensed" panose="020B0606020202030204" pitchFamily="34" charset="0"/>
                    </a:endParaRPr>
                  </a:p>
                </p:txBody>
              </p:sp>
            </mc:Choice>
            <mc:Fallback xmlns="">
              <p:sp>
                <p:nvSpPr>
                  <p:cNvPr id="122" name="TextBox 132"/>
                  <p:cNvSpPr txBox="1">
                    <a:spLocks noRot="1" noChangeAspect="1" noMove="1" noResize="1" noEditPoints="1" noAdjustHandles="1" noChangeArrowheads="1" noChangeShapeType="1" noTextEdit="1"/>
                  </p:cNvSpPr>
                  <p:nvPr/>
                </p:nvSpPr>
                <p:spPr>
                  <a:xfrm>
                    <a:off x="5578338" y="4407578"/>
                    <a:ext cx="424809" cy="233605"/>
                  </a:xfrm>
                  <a:prstGeom prst="rect">
                    <a:avLst/>
                  </a:prstGeom>
                  <a:blipFill rotWithShape="0">
                    <a:blip r:embed="rId16"/>
                    <a:stretch>
                      <a:fillRect/>
                    </a:stretch>
                  </a:blipFill>
                </p:spPr>
                <p:txBody>
                  <a:bodyPr/>
                  <a:lstStyle/>
                  <a:p>
                    <a:r>
                      <a:rPr lang="es-MX">
                        <a:noFill/>
                      </a:rPr>
                      <a:t> </a:t>
                    </a:r>
                  </a:p>
                </p:txBody>
              </p:sp>
            </mc:Fallback>
          </mc:AlternateContent>
        </p:grpSp>
        <p:sp>
          <p:nvSpPr>
            <p:cNvPr id="101" name="TextBox 111"/>
            <p:cNvSpPr txBox="1"/>
            <p:nvPr/>
          </p:nvSpPr>
          <p:spPr>
            <a:xfrm>
              <a:off x="5097235" y="2698353"/>
              <a:ext cx="713657" cy="400110"/>
            </a:xfrm>
            <a:prstGeom prst="rect">
              <a:avLst/>
            </a:prstGeom>
            <a:grpFill/>
          </p:spPr>
          <p:style>
            <a:lnRef idx="0">
              <a:scrgbClr r="0" g="0" b="0"/>
            </a:lnRef>
            <a:fillRef idx="1002">
              <a:schemeClr val="dk2"/>
            </a:fillRef>
            <a:effectRef idx="0">
              <a:scrgbClr r="0" g="0" b="0"/>
            </a:effectRef>
            <a:fontRef idx="major"/>
          </p:style>
          <p:txBody>
            <a:bodyPr wrap="none" rtlCol="0">
              <a:spAutoFit/>
            </a:bodyPr>
            <a:lstStyle/>
            <a:p>
              <a:r>
                <a:rPr lang="es-MX" sz="2000" b="1" dirty="0"/>
                <a:t>CLB</a:t>
              </a:r>
              <a:endParaRPr lang="es-MX" b="1" dirty="0"/>
            </a:p>
          </p:txBody>
        </p:sp>
      </p:grpSp>
      <p:grpSp>
        <p:nvGrpSpPr>
          <p:cNvPr id="127" name="Group 142"/>
          <p:cNvGrpSpPr/>
          <p:nvPr/>
        </p:nvGrpSpPr>
        <p:grpSpPr>
          <a:xfrm>
            <a:off x="4126490" y="4484441"/>
            <a:ext cx="6467817" cy="2983590"/>
            <a:chOff x="294921" y="2974664"/>
            <a:chExt cx="5451783" cy="2516187"/>
          </a:xfrm>
        </p:grpSpPr>
        <p:sp>
          <p:nvSpPr>
            <p:cNvPr id="128" name="Rounded Rectangle 137"/>
            <p:cNvSpPr/>
            <p:nvPr/>
          </p:nvSpPr>
          <p:spPr>
            <a:xfrm>
              <a:off x="294921" y="2974664"/>
              <a:ext cx="3786950" cy="2516187"/>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29" name="Rounded Rectangle 138"/>
            <p:cNvSpPr/>
            <p:nvPr/>
          </p:nvSpPr>
          <p:spPr>
            <a:xfrm>
              <a:off x="5242704" y="4289206"/>
              <a:ext cx="504000" cy="504000"/>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cxnSp>
          <p:nvCxnSpPr>
            <p:cNvPr id="130" name="Straight Connector 139"/>
            <p:cNvCxnSpPr/>
            <p:nvPr/>
          </p:nvCxnSpPr>
          <p:spPr>
            <a:xfrm flipH="1" flipV="1">
              <a:off x="3977271" y="3100349"/>
              <a:ext cx="1707696" cy="1192954"/>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31" name="Straight Connector 140"/>
            <p:cNvCxnSpPr/>
            <p:nvPr/>
          </p:nvCxnSpPr>
          <p:spPr>
            <a:xfrm flipH="1">
              <a:off x="3937472" y="4776816"/>
              <a:ext cx="1794024" cy="617420"/>
            </a:xfrm>
            <a:prstGeom prst="line">
              <a:avLst/>
            </a:prstGeom>
            <a:ln>
              <a:prstDash val="dash"/>
            </a:ln>
          </p:spPr>
          <p:style>
            <a:lnRef idx="2">
              <a:schemeClr val="dk1"/>
            </a:lnRef>
            <a:fillRef idx="0">
              <a:schemeClr val="dk1"/>
            </a:fillRef>
            <a:effectRef idx="1">
              <a:schemeClr val="dk1"/>
            </a:effectRef>
            <a:fontRef idx="minor">
              <a:schemeClr val="tx1"/>
            </a:fontRef>
          </p:style>
        </p:cxnSp>
      </p:grpSp>
      <p:grpSp>
        <p:nvGrpSpPr>
          <p:cNvPr id="132" name="Group 145"/>
          <p:cNvGrpSpPr/>
          <p:nvPr/>
        </p:nvGrpSpPr>
        <p:grpSpPr>
          <a:xfrm>
            <a:off x="14594898" y="1869146"/>
            <a:ext cx="1938610" cy="1158948"/>
            <a:chOff x="7577337" y="1875515"/>
            <a:chExt cx="1634074" cy="977391"/>
          </a:xfrm>
        </p:grpSpPr>
        <p:sp>
          <p:nvSpPr>
            <p:cNvPr id="133" name="Rectangle 106"/>
            <p:cNvSpPr/>
            <p:nvPr/>
          </p:nvSpPr>
          <p:spPr>
            <a:xfrm>
              <a:off x="8083633" y="1875515"/>
              <a:ext cx="1127778" cy="727899"/>
            </a:xfrm>
            <a:prstGeom prst="rect">
              <a:avLst/>
            </a:prstGeom>
            <a:solidFill>
              <a:schemeClr val="bg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s-MX" sz="1400">
                  <a:solidFill>
                    <a:schemeClr val="tx1"/>
                  </a:solidFill>
                  <a:latin typeface="Helvetica Condensed" panose="020B0606020202030204" pitchFamily="34" charset="0"/>
                </a:rPr>
                <a:t>Memoria de Configuración </a:t>
              </a:r>
            </a:p>
          </p:txBody>
        </p:sp>
        <p:cxnSp>
          <p:nvCxnSpPr>
            <p:cNvPr id="134" name="Curved Connector 107"/>
            <p:cNvCxnSpPr>
              <a:cxnSpLocks/>
              <a:stCxn id="7" idx="0"/>
              <a:endCxn id="133" idx="1"/>
            </p:cNvCxnSpPr>
            <p:nvPr/>
          </p:nvCxnSpPr>
          <p:spPr>
            <a:xfrm rot="5400000" flipH="1" flipV="1">
              <a:off x="7523765" y="2293038"/>
              <a:ext cx="613440" cy="506295"/>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5" name="Imagen 4" descr="Imagen que contiene Interfaz de usuario gráfica&#10;&#10;Descripción generada automáticamente">
            <a:extLst>
              <a:ext uri="{FF2B5EF4-FFF2-40B4-BE49-F238E27FC236}">
                <a16:creationId xmlns:a16="http://schemas.microsoft.com/office/drawing/2014/main" id="{3E8A9A63-7919-9B0D-1FC2-C51B4489CE84}"/>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078843" y="2995558"/>
            <a:ext cx="5762945" cy="5642884"/>
          </a:xfrm>
          <a:prstGeom prst="rect">
            <a:avLst/>
          </a:prstGeom>
          <a:noFill/>
        </p:spPr>
      </p:pic>
      <p:sp>
        <p:nvSpPr>
          <p:cNvPr id="7" name="Rectangle 106">
            <a:extLst>
              <a:ext uri="{FF2B5EF4-FFF2-40B4-BE49-F238E27FC236}">
                <a16:creationId xmlns:a16="http://schemas.microsoft.com/office/drawing/2014/main" id="{0AFA445D-9148-9DC2-CAA4-19445EA4F763}"/>
              </a:ext>
            </a:extLst>
          </p:cNvPr>
          <p:cNvSpPr/>
          <p:nvPr/>
        </p:nvSpPr>
        <p:spPr>
          <a:xfrm>
            <a:off x="14334565" y="3028093"/>
            <a:ext cx="520670" cy="374013"/>
          </a:xfrm>
          <a:prstGeom prst="rect">
            <a:avLst/>
          </a:prstGeom>
          <a:solidFill>
            <a:schemeClr val="bg2">
              <a:lumMod val="75000"/>
            </a:schemeClr>
          </a:solidFill>
          <a:ln>
            <a:solidFill>
              <a:schemeClr val="bg2">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400" dirty="0">
              <a:latin typeface="Helvetica Condensed" panose="020B0606020202030204" pitchFamily="34" charset="0"/>
            </a:endParaRPr>
          </a:p>
        </p:txBody>
      </p:sp>
      <p:sp>
        <p:nvSpPr>
          <p:cNvPr id="135" name="Rectangle 106">
            <a:extLst>
              <a:ext uri="{FF2B5EF4-FFF2-40B4-BE49-F238E27FC236}">
                <a16:creationId xmlns:a16="http://schemas.microsoft.com/office/drawing/2014/main" id="{411AD686-E74D-6972-9E16-229CE775B4EC}"/>
              </a:ext>
            </a:extLst>
          </p:cNvPr>
          <p:cNvSpPr/>
          <p:nvPr/>
        </p:nvSpPr>
        <p:spPr>
          <a:xfrm>
            <a:off x="9023882" y="3039286"/>
            <a:ext cx="520670" cy="374013"/>
          </a:xfrm>
          <a:prstGeom prst="rect">
            <a:avLst/>
          </a:prstGeom>
          <a:solidFill>
            <a:schemeClr val="bg2">
              <a:lumMod val="75000"/>
            </a:schemeClr>
          </a:solidFill>
          <a:ln>
            <a:solidFill>
              <a:schemeClr val="bg2">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400" dirty="0">
              <a:latin typeface="Helvetica Condensed" panose="020B0606020202030204" pitchFamily="34" charset="0"/>
            </a:endParaRPr>
          </a:p>
        </p:txBody>
      </p:sp>
      <p:sp>
        <p:nvSpPr>
          <p:cNvPr id="136" name="Rectangle 106">
            <a:extLst>
              <a:ext uri="{FF2B5EF4-FFF2-40B4-BE49-F238E27FC236}">
                <a16:creationId xmlns:a16="http://schemas.microsoft.com/office/drawing/2014/main" id="{19299E6E-D8BC-FC56-32AD-A593D68B41DD}"/>
              </a:ext>
            </a:extLst>
          </p:cNvPr>
          <p:cNvSpPr/>
          <p:nvPr/>
        </p:nvSpPr>
        <p:spPr>
          <a:xfrm>
            <a:off x="14374554" y="8178316"/>
            <a:ext cx="520670" cy="374013"/>
          </a:xfrm>
          <a:prstGeom prst="rect">
            <a:avLst/>
          </a:prstGeom>
          <a:solidFill>
            <a:schemeClr val="bg2">
              <a:lumMod val="75000"/>
            </a:schemeClr>
          </a:solidFill>
          <a:ln>
            <a:solidFill>
              <a:schemeClr val="bg2">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400" dirty="0">
              <a:latin typeface="Helvetica Condensed" panose="020B0606020202030204" pitchFamily="34" charset="0"/>
            </a:endParaRPr>
          </a:p>
        </p:txBody>
      </p:sp>
      <p:sp>
        <p:nvSpPr>
          <p:cNvPr id="137" name="Rectangle 106">
            <a:extLst>
              <a:ext uri="{FF2B5EF4-FFF2-40B4-BE49-F238E27FC236}">
                <a16:creationId xmlns:a16="http://schemas.microsoft.com/office/drawing/2014/main" id="{7F241B8E-F4FC-A1D7-6F28-DB10F99F03DE}"/>
              </a:ext>
            </a:extLst>
          </p:cNvPr>
          <p:cNvSpPr/>
          <p:nvPr/>
        </p:nvSpPr>
        <p:spPr>
          <a:xfrm>
            <a:off x="9023882" y="8174267"/>
            <a:ext cx="520670" cy="374013"/>
          </a:xfrm>
          <a:prstGeom prst="rect">
            <a:avLst/>
          </a:prstGeom>
          <a:solidFill>
            <a:schemeClr val="bg2">
              <a:lumMod val="75000"/>
            </a:schemeClr>
          </a:solidFill>
          <a:ln>
            <a:solidFill>
              <a:schemeClr val="bg2">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400" dirty="0">
              <a:latin typeface="Helvetica Condensed" panose="020B0606020202030204" pitchFamily="34" charset="0"/>
            </a:endParaRPr>
          </a:p>
        </p:txBody>
      </p:sp>
    </p:spTree>
    <p:extLst>
      <p:ext uri="{BB962C8B-B14F-4D97-AF65-F5344CB8AC3E}">
        <p14:creationId xmlns:p14="http://schemas.microsoft.com/office/powerpoint/2010/main" val="292414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right)">
                                      <p:cBhvr>
                                        <p:cTn id="7" dur="500"/>
                                        <p:tgtEl>
                                          <p:spTgt spid="12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wipe(right)">
                                      <p:cBhvr>
                                        <p:cTn id="13" dur="500"/>
                                        <p:tgtEl>
                                          <p:spTgt spid="9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2"/>
                                        </p:tgtEl>
                                        <p:attrNameLst>
                                          <p:attrName>style.visibility</p:attrName>
                                        </p:attrNameLst>
                                      </p:cBhvr>
                                      <p:to>
                                        <p:strVal val="visible"/>
                                      </p:to>
                                    </p:set>
                                    <p:animEffect transition="in" filter="wipe(left)">
                                      <p:cBhvr>
                                        <p:cTn id="18"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chemeClr val="accent1"/>
                </a:solidFill>
              </a:rPr>
              <a:t>Ventajas y Desventajas de los FPGA</a:t>
            </a:r>
          </a:p>
        </p:txBody>
      </p:sp>
      <p:sp>
        <p:nvSpPr>
          <p:cNvPr id="2" name="Subtítulo 1">
            <a:extLst>
              <a:ext uri="{FF2B5EF4-FFF2-40B4-BE49-F238E27FC236}">
                <a16:creationId xmlns:a16="http://schemas.microsoft.com/office/drawing/2014/main" id="{CD22C848-EE04-3B02-5FE5-D909E50F5997}"/>
              </a:ext>
            </a:extLst>
          </p:cNvPr>
          <p:cNvSpPr>
            <a:spLocks noGrp="1"/>
          </p:cNvSpPr>
          <p:nvPr>
            <p:ph type="subTitle" idx="1"/>
          </p:nvPr>
        </p:nvSpPr>
        <p:spPr/>
        <p:txBody>
          <a:bodyPr/>
          <a:lstStyle/>
          <a:p>
            <a:r>
              <a:rPr lang="es-MX" dirty="0" err="1"/>
              <a:t>FPGA’s</a:t>
            </a:r>
            <a:r>
              <a:rPr lang="es-MX" dirty="0"/>
              <a:t> vs CI VLSI</a:t>
            </a:r>
          </a:p>
        </p:txBody>
      </p:sp>
      <p:sp>
        <p:nvSpPr>
          <p:cNvPr id="3" name="Marcador de contenido 2">
            <a:extLst>
              <a:ext uri="{FF2B5EF4-FFF2-40B4-BE49-F238E27FC236}">
                <a16:creationId xmlns:a16="http://schemas.microsoft.com/office/drawing/2014/main" id="{335440B1-55D7-FE51-0355-524E781B3C25}"/>
              </a:ext>
            </a:extLst>
          </p:cNvPr>
          <p:cNvSpPr>
            <a:spLocks noGrp="1"/>
          </p:cNvSpPr>
          <p:nvPr>
            <p:ph sz="quarter" idx="12"/>
          </p:nvPr>
        </p:nvSpPr>
        <p:spPr/>
        <p:txBody>
          <a:bodyPr/>
          <a:lstStyle/>
          <a:p>
            <a:endParaRPr lang="es-MX" dirty="0"/>
          </a:p>
        </p:txBody>
      </p:sp>
      <p:sp>
        <p:nvSpPr>
          <p:cNvPr id="23" name="Marcador de texto 8">
            <a:extLst>
              <a:ext uri="{FF2B5EF4-FFF2-40B4-BE49-F238E27FC236}">
                <a16:creationId xmlns:a16="http://schemas.microsoft.com/office/drawing/2014/main" id="{53015AED-EE33-4007-A62F-DDA72FD49FCD}"/>
              </a:ext>
            </a:extLst>
          </p:cNvPr>
          <p:cNvSpPr>
            <a:spLocks noGrp="1"/>
          </p:cNvSpPr>
          <p:nvPr>
            <p:ph type="body" sz="quarter" idx="13"/>
          </p:nvPr>
        </p:nvSpPr>
        <p:spPr/>
        <p:txBody>
          <a:bodyPr/>
          <a:lstStyle/>
          <a:p>
            <a:r>
              <a:rPr lang="es-MX" sz="3200" dirty="0">
                <a:solidFill>
                  <a:schemeClr val="bg1"/>
                </a:solidFill>
              </a:rPr>
              <a:t>Introducción a </a:t>
            </a:r>
            <a:r>
              <a:rPr lang="es-MX" sz="3200" dirty="0" err="1">
                <a:solidFill>
                  <a:schemeClr val="bg1"/>
                </a:solidFill>
              </a:rPr>
              <a:t>Verilog</a:t>
            </a:r>
            <a:r>
              <a:rPr lang="es-MX" sz="3200"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6</a:t>
            </a:fld>
            <a:endParaRPr lang="en-US" dirty="0"/>
          </a:p>
        </p:txBody>
      </p:sp>
      <p:sp>
        <p:nvSpPr>
          <p:cNvPr id="12" name="Rectangle 143"/>
          <p:cNvSpPr/>
          <p:nvPr/>
        </p:nvSpPr>
        <p:spPr>
          <a:xfrm>
            <a:off x="1855542" y="2424072"/>
            <a:ext cx="4063996" cy="2561582"/>
          </a:xfrm>
          <a:prstGeom prst="rect">
            <a:avLst/>
          </a:prstGeom>
          <a:solidFill>
            <a:schemeClr val="accent1">
              <a:lumMod val="20000"/>
              <a:lumOff val="80000"/>
            </a:schemeClr>
          </a:solidFill>
          <a:ln>
            <a:solidFill>
              <a:srgbClr val="FFC000"/>
            </a:solidFill>
          </a:ln>
        </p:spPr>
        <p:style>
          <a:lnRef idx="1">
            <a:schemeClr val="accent4"/>
          </a:lnRef>
          <a:fillRef idx="3">
            <a:schemeClr val="accent4"/>
          </a:fillRef>
          <a:effectRef idx="2">
            <a:schemeClr val="accent4"/>
          </a:effectRef>
          <a:fontRef idx="minor">
            <a:schemeClr val="lt1"/>
          </a:fontRef>
        </p:style>
        <p:txBody>
          <a:bodyPr rtlCol="0" anchor="ctr"/>
          <a:lstStyle/>
          <a:p>
            <a:r>
              <a:rPr lang="es-MX" sz="2200" b="1" dirty="0">
                <a:solidFill>
                  <a:schemeClr val="bg2">
                    <a:lumMod val="25000"/>
                  </a:schemeClr>
                </a:solidFill>
                <a:latin typeface="+mj-lt"/>
              </a:rPr>
              <a:t>VENTAJAS</a:t>
            </a:r>
          </a:p>
          <a:p>
            <a:endParaRPr lang="es-MX" sz="2400" b="1" dirty="0">
              <a:solidFill>
                <a:schemeClr val="bg2">
                  <a:lumMod val="25000"/>
                </a:schemeClr>
              </a:solidFill>
              <a:latin typeface="+mj-lt"/>
            </a:endParaRPr>
          </a:p>
          <a:p>
            <a:r>
              <a:rPr lang="es-MX" sz="2000" dirty="0">
                <a:solidFill>
                  <a:schemeClr val="bg2">
                    <a:lumMod val="25000"/>
                  </a:schemeClr>
                </a:solidFill>
                <a:latin typeface="+mj-lt"/>
              </a:rPr>
              <a:t>¡Se puede modelar cualquier circuito!</a:t>
            </a:r>
          </a:p>
          <a:p>
            <a:r>
              <a:rPr lang="es-MX" sz="2000" dirty="0">
                <a:solidFill>
                  <a:schemeClr val="bg2">
                    <a:lumMod val="25000"/>
                  </a:schemeClr>
                </a:solidFill>
                <a:latin typeface="+mj-lt"/>
              </a:rPr>
              <a:t>Prototipado rápidos</a:t>
            </a:r>
          </a:p>
          <a:p>
            <a:r>
              <a:rPr lang="es-MX" sz="2000" dirty="0">
                <a:solidFill>
                  <a:schemeClr val="bg2">
                    <a:lumMod val="25000"/>
                  </a:schemeClr>
                </a:solidFill>
                <a:latin typeface="+mj-lt"/>
              </a:rPr>
              <a:t>Programables en campo</a:t>
            </a:r>
          </a:p>
          <a:p>
            <a:r>
              <a:rPr lang="es-MX" sz="2000" dirty="0">
                <a:solidFill>
                  <a:schemeClr val="bg2">
                    <a:lumMod val="25000"/>
                  </a:schemeClr>
                </a:solidFill>
                <a:latin typeface="+mj-lt"/>
              </a:rPr>
              <a:t>Paralelización masiva</a:t>
            </a:r>
          </a:p>
          <a:p>
            <a:r>
              <a:rPr lang="es-MX" sz="2000" dirty="0">
                <a:solidFill>
                  <a:schemeClr val="bg2">
                    <a:lumMod val="25000"/>
                  </a:schemeClr>
                </a:solidFill>
                <a:latin typeface="+mj-lt"/>
              </a:rPr>
              <a:t>Gran número de pines de I/O</a:t>
            </a:r>
          </a:p>
        </p:txBody>
      </p:sp>
      <p:sp>
        <p:nvSpPr>
          <p:cNvPr id="13" name="Rectangle 107"/>
          <p:cNvSpPr/>
          <p:nvPr/>
        </p:nvSpPr>
        <p:spPr>
          <a:xfrm>
            <a:off x="11689108" y="5931057"/>
            <a:ext cx="4275529" cy="3233467"/>
          </a:xfrm>
          <a:prstGeom prst="rect">
            <a:avLst/>
          </a:prstGeom>
          <a:solidFill>
            <a:schemeClr val="accent5">
              <a:lumMod val="20000"/>
              <a:lumOff val="80000"/>
            </a:schemeClr>
          </a:solidFill>
          <a:ln>
            <a:solidFill>
              <a:srgbClr val="660066"/>
            </a:solidFill>
          </a:ln>
        </p:spPr>
        <p:style>
          <a:lnRef idx="1">
            <a:schemeClr val="accent2"/>
          </a:lnRef>
          <a:fillRef idx="3">
            <a:schemeClr val="accent2"/>
          </a:fillRef>
          <a:effectRef idx="2">
            <a:schemeClr val="accent2"/>
          </a:effectRef>
          <a:fontRef idx="minor">
            <a:schemeClr val="lt1"/>
          </a:fontRef>
        </p:style>
        <p:txBody>
          <a:bodyPr rtlCol="0" anchor="ctr"/>
          <a:lstStyle/>
          <a:p>
            <a:r>
              <a:rPr lang="es-MX" sz="2200" b="1" dirty="0">
                <a:solidFill>
                  <a:schemeClr val="bg2">
                    <a:lumMod val="25000"/>
                  </a:schemeClr>
                </a:solidFill>
                <a:latin typeface="+mj-lt"/>
              </a:rPr>
              <a:t>DESVENTAJAS</a:t>
            </a:r>
          </a:p>
          <a:p>
            <a:endParaRPr lang="es-MX" sz="2000" b="1" dirty="0">
              <a:solidFill>
                <a:schemeClr val="bg2">
                  <a:lumMod val="25000"/>
                </a:schemeClr>
              </a:solidFill>
              <a:latin typeface="+mj-lt"/>
            </a:endParaRPr>
          </a:p>
          <a:p>
            <a:r>
              <a:rPr lang="es-MX" sz="2000" dirty="0">
                <a:solidFill>
                  <a:schemeClr val="bg2">
                    <a:lumMod val="25000"/>
                  </a:schemeClr>
                </a:solidFill>
                <a:latin typeface="+mj-lt"/>
              </a:rPr>
              <a:t>Costosos</a:t>
            </a:r>
          </a:p>
          <a:p>
            <a:r>
              <a:rPr lang="es-MX" sz="2000" dirty="0">
                <a:solidFill>
                  <a:schemeClr val="bg2">
                    <a:lumMod val="25000"/>
                  </a:schemeClr>
                </a:solidFill>
                <a:latin typeface="+mj-lt"/>
              </a:rPr>
              <a:t>Alto Consumo de energía</a:t>
            </a:r>
          </a:p>
          <a:p>
            <a:r>
              <a:rPr lang="es-MX" sz="2000" dirty="0">
                <a:solidFill>
                  <a:schemeClr val="bg2">
                    <a:lumMod val="25000"/>
                  </a:schemeClr>
                </a:solidFill>
                <a:latin typeface="+mj-lt"/>
              </a:rPr>
              <a:t>Son volátiles/tiempo grandes de arranque</a:t>
            </a:r>
          </a:p>
          <a:p>
            <a:r>
              <a:rPr lang="es-MX" sz="2000" dirty="0">
                <a:solidFill>
                  <a:schemeClr val="bg2">
                    <a:lumMod val="25000"/>
                  </a:schemeClr>
                </a:solidFill>
                <a:latin typeface="+mj-lt"/>
              </a:rPr>
              <a:t>Ocultan las complejidades del diseño </a:t>
            </a:r>
            <a:r>
              <a:rPr lang="es-MX" sz="2000" dirty="0" err="1">
                <a:solidFill>
                  <a:schemeClr val="bg2">
                    <a:lumMod val="25000"/>
                  </a:schemeClr>
                </a:solidFill>
                <a:latin typeface="+mj-lt"/>
              </a:rPr>
              <a:t>Vlsi</a:t>
            </a:r>
            <a:r>
              <a:rPr lang="es-MX" sz="2000" dirty="0">
                <a:solidFill>
                  <a:schemeClr val="bg2">
                    <a:lumMod val="25000"/>
                  </a:schemeClr>
                </a:solidFill>
                <a:latin typeface="+mj-lt"/>
              </a:rPr>
              <a:t> </a:t>
            </a:r>
          </a:p>
          <a:p>
            <a:r>
              <a:rPr lang="es-MX" sz="2000" dirty="0">
                <a:solidFill>
                  <a:schemeClr val="bg2">
                    <a:lumMod val="25000"/>
                  </a:schemeClr>
                </a:solidFill>
                <a:latin typeface="+mj-lt"/>
              </a:rPr>
              <a:t>Emplean herramientas complejas</a:t>
            </a:r>
          </a:p>
          <a:p>
            <a:r>
              <a:rPr lang="es-MX" sz="2000" dirty="0">
                <a:solidFill>
                  <a:schemeClr val="bg2">
                    <a:lumMod val="25000"/>
                  </a:schemeClr>
                </a:solidFill>
                <a:latin typeface="+mj-lt"/>
              </a:rPr>
              <a:t>Difíciles de elegir/comparar</a:t>
            </a:r>
          </a:p>
        </p:txBody>
      </p:sp>
      <p:sp>
        <p:nvSpPr>
          <p:cNvPr id="14" name="Rectangle 20"/>
          <p:cNvSpPr/>
          <p:nvPr/>
        </p:nvSpPr>
        <p:spPr>
          <a:xfrm>
            <a:off x="1384320" y="8757423"/>
            <a:ext cx="4275529" cy="307777"/>
          </a:xfrm>
          <a:prstGeom prst="rect">
            <a:avLst/>
          </a:prstGeom>
        </p:spPr>
        <p:txBody>
          <a:bodyPr wrap="none">
            <a:spAutoFit/>
          </a:bodyPr>
          <a:lstStyle/>
          <a:p>
            <a:r>
              <a:rPr lang="en-US" sz="1400" b="1" dirty="0">
                <a:latin typeface="Helvetica Condensed" panose="020B0606020202030204" pitchFamily="34" charset="0"/>
                <a:cs typeface="Aparajita" panose="020B0604020202020204" pitchFamily="34" charset="0"/>
              </a:rPr>
              <a:t>Fig 1. </a:t>
            </a:r>
            <a:r>
              <a:rPr lang="en-US" sz="1400" dirty="0">
                <a:latin typeface="Helvetica Condensed" panose="020B0606020202030204" pitchFamily="34" charset="0"/>
                <a:cs typeface="Aparajita" panose="020B0604020202020204" pitchFamily="34" charset="0"/>
              </a:rPr>
              <a:t>Kit de </a:t>
            </a:r>
            <a:r>
              <a:rPr lang="en-US" sz="1400" dirty="0" err="1">
                <a:latin typeface="Helvetica Condensed" panose="020B0606020202030204" pitchFamily="34" charset="0"/>
                <a:cs typeface="Aparajita" panose="020B0604020202020204" pitchFamily="34" charset="0"/>
              </a:rPr>
              <a:t>desarrollo</a:t>
            </a:r>
            <a:r>
              <a:rPr lang="en-US" sz="1400" b="1" dirty="0">
                <a:latin typeface="Helvetica Condensed" panose="020B0606020202030204" pitchFamily="34" charset="0"/>
                <a:cs typeface="Aparajita" panose="020B0604020202020204" pitchFamily="34" charset="0"/>
              </a:rPr>
              <a:t> </a:t>
            </a:r>
            <a:r>
              <a:rPr lang="en-US" sz="1400" dirty="0">
                <a:latin typeface="Helvetica Condensed" panose="020B0606020202030204" pitchFamily="34" charset="0"/>
                <a:cs typeface="Aparajita" panose="020B0604020202020204" pitchFamily="34" charset="0"/>
              </a:rPr>
              <a:t>TR4 </a:t>
            </a:r>
            <a:r>
              <a:rPr lang="en-US" sz="1400" dirty="0" err="1">
                <a:latin typeface="Helvetica Condensed" panose="020B0606020202030204" pitchFamily="34" charset="0"/>
                <a:cs typeface="Aparajita" panose="020B0604020202020204" pitchFamily="34" charset="0"/>
              </a:rPr>
              <a:t>por</a:t>
            </a:r>
            <a:r>
              <a:rPr lang="en-US" sz="1400" dirty="0">
                <a:latin typeface="Helvetica Condensed" panose="020B0606020202030204" pitchFamily="34" charset="0"/>
                <a:cs typeface="Aparajita" panose="020B0604020202020204" pitchFamily="34" charset="0"/>
              </a:rPr>
              <a:t>  Terasic (FPGA </a:t>
            </a:r>
            <a:r>
              <a:rPr lang="en-US" sz="1400" dirty="0" err="1">
                <a:latin typeface="Helvetica Condensed" panose="020B0606020202030204" pitchFamily="34" charset="0"/>
                <a:cs typeface="Aparajita" panose="020B0604020202020204" pitchFamily="34" charset="0"/>
              </a:rPr>
              <a:t>Stratix</a:t>
            </a:r>
            <a:r>
              <a:rPr lang="en-US" sz="1400" dirty="0">
                <a:latin typeface="Helvetica Condensed" panose="020B0606020202030204" pitchFamily="34" charset="0"/>
                <a:cs typeface="Aparajita" panose="020B0604020202020204" pitchFamily="34" charset="0"/>
              </a:rPr>
              <a:t> IV)</a:t>
            </a:r>
          </a:p>
        </p:txBody>
      </p:sp>
      <p:sp>
        <p:nvSpPr>
          <p:cNvPr id="15" name="Rectangle 20"/>
          <p:cNvSpPr/>
          <p:nvPr/>
        </p:nvSpPr>
        <p:spPr>
          <a:xfrm>
            <a:off x="11263090" y="5517510"/>
            <a:ext cx="4349268" cy="307777"/>
          </a:xfrm>
          <a:prstGeom prst="rect">
            <a:avLst/>
          </a:prstGeom>
        </p:spPr>
        <p:txBody>
          <a:bodyPr wrap="none">
            <a:spAutoFit/>
          </a:bodyPr>
          <a:lstStyle/>
          <a:p>
            <a:r>
              <a:rPr lang="en-US" sz="1400" b="1" dirty="0">
                <a:latin typeface="Helvetica Condensed" panose="020B0606020202030204" pitchFamily="34" charset="0"/>
                <a:cs typeface="Aparajita" panose="020B0604020202020204" pitchFamily="34" charset="0"/>
              </a:rPr>
              <a:t>Fig 2. </a:t>
            </a:r>
            <a:r>
              <a:rPr lang="en-US" sz="1400" dirty="0">
                <a:latin typeface="Helvetica Condensed" panose="020B0606020202030204" pitchFamily="34" charset="0"/>
                <a:cs typeface="Aparajita" panose="020B0604020202020204" pitchFamily="34" charset="0"/>
              </a:rPr>
              <a:t>Kit de </a:t>
            </a:r>
            <a:r>
              <a:rPr lang="en-US" sz="1400" dirty="0" err="1">
                <a:latin typeface="Helvetica Condensed" panose="020B0606020202030204" pitchFamily="34" charset="0"/>
                <a:cs typeface="Aparajita" panose="020B0604020202020204" pitchFamily="34" charset="0"/>
              </a:rPr>
              <a:t>desarrollo</a:t>
            </a:r>
            <a:r>
              <a:rPr lang="en-US" sz="1400" b="1" dirty="0">
                <a:latin typeface="Helvetica Condensed" panose="020B0606020202030204" pitchFamily="34" charset="0"/>
                <a:cs typeface="Aparajita" panose="020B0604020202020204" pitchFamily="34" charset="0"/>
              </a:rPr>
              <a:t> </a:t>
            </a:r>
            <a:r>
              <a:rPr lang="en-US" sz="1400" dirty="0">
                <a:latin typeface="Helvetica Condensed" panose="020B0606020202030204" pitchFamily="34" charset="0"/>
                <a:cs typeface="Aparajita" panose="020B0604020202020204" pitchFamily="34" charset="0"/>
              </a:rPr>
              <a:t>HTG-700 </a:t>
            </a:r>
            <a:r>
              <a:rPr lang="en-US" sz="1400" dirty="0" err="1">
                <a:latin typeface="Helvetica Condensed" panose="020B0606020202030204" pitchFamily="34" charset="0"/>
                <a:cs typeface="Aparajita" panose="020B0604020202020204" pitchFamily="34" charset="0"/>
              </a:rPr>
              <a:t>por</a:t>
            </a:r>
            <a:r>
              <a:rPr lang="en-US" sz="1400" dirty="0">
                <a:latin typeface="Helvetica Condensed" panose="020B0606020202030204" pitchFamily="34" charset="0"/>
                <a:cs typeface="Aparajita" panose="020B0604020202020204" pitchFamily="34" charset="0"/>
              </a:rPr>
              <a:t> Xilinx (FPGA </a:t>
            </a:r>
            <a:r>
              <a:rPr lang="en-US" sz="1400" dirty="0" err="1">
                <a:latin typeface="Helvetica Condensed" panose="020B0606020202030204" pitchFamily="34" charset="0"/>
                <a:cs typeface="Aparajita" panose="020B0604020202020204" pitchFamily="34" charset="0"/>
              </a:rPr>
              <a:t>Virtex</a:t>
            </a:r>
            <a:r>
              <a:rPr lang="en-US" sz="1400" dirty="0">
                <a:latin typeface="Helvetica Condensed" panose="020B0606020202030204" pitchFamily="34" charset="0"/>
                <a:cs typeface="Aparajita" panose="020B0604020202020204" pitchFamily="34" charset="0"/>
              </a:rPr>
              <a:t> 7)</a:t>
            </a:r>
          </a:p>
        </p:txBody>
      </p:sp>
      <p:pic>
        <p:nvPicPr>
          <p:cNvPr id="16" name="Picture 6" descr="https://www.terasic.com.tw/attachment/archive/278/image/image_33_thumb.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0025" y="5092536"/>
            <a:ext cx="3659824" cy="34597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para virtex 7 development board"/>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35021" y="2697522"/>
            <a:ext cx="5983705" cy="288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07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es-MX" dirty="0">
                <a:solidFill>
                  <a:schemeClr val="accent1"/>
                </a:solidFill>
              </a:rPr>
              <a:t>HARDWARE de desarrollo</a:t>
            </a:r>
          </a:p>
        </p:txBody>
      </p:sp>
      <p:sp>
        <p:nvSpPr>
          <p:cNvPr id="14" name="Marcador de texto 13"/>
          <p:cNvSpPr>
            <a:spLocks noGrp="1"/>
          </p:cNvSpPr>
          <p:nvPr>
            <p:ph type="subTitle" idx="1"/>
          </p:nvPr>
        </p:nvSpPr>
        <p:spPr>
          <a:xfrm>
            <a:off x="484675" y="1801907"/>
            <a:ext cx="11080377" cy="7678270"/>
          </a:xfrm>
        </p:spPr>
        <p:txBody>
          <a:bodyPr numCol="3" anchor="ctr">
            <a:noAutofit/>
          </a:bodyPr>
          <a:lstStyle/>
          <a:p>
            <a:pPr indent="-342900"/>
            <a:r>
              <a:rPr lang="en-US" sz="2000" dirty="0">
                <a:solidFill>
                  <a:schemeClr val="tx1">
                    <a:lumMod val="75000"/>
                    <a:lumOff val="25000"/>
                  </a:schemeClr>
                </a:solidFill>
                <a:latin typeface="+mj-lt"/>
              </a:rPr>
              <a:t>114,480 logic elements (LEs)</a:t>
            </a:r>
          </a:p>
          <a:p>
            <a:pPr indent="-342900"/>
            <a:r>
              <a:rPr lang="en-US" sz="2000" dirty="0">
                <a:solidFill>
                  <a:schemeClr val="tx1">
                    <a:lumMod val="75000"/>
                    <a:lumOff val="25000"/>
                  </a:schemeClr>
                </a:solidFill>
                <a:latin typeface="+mj-lt"/>
              </a:rPr>
              <a:t>3,888 Embedded memory (Kbits)</a:t>
            </a:r>
          </a:p>
          <a:p>
            <a:pPr indent="-342900"/>
            <a:r>
              <a:rPr lang="en-US" sz="2000" dirty="0">
                <a:solidFill>
                  <a:schemeClr val="tx1">
                    <a:lumMod val="75000"/>
                    <a:lumOff val="25000"/>
                  </a:schemeClr>
                </a:solidFill>
                <a:latin typeface="+mj-lt"/>
              </a:rPr>
              <a:t>266 Embedded 18 x 18 multipliers</a:t>
            </a:r>
          </a:p>
          <a:p>
            <a:pPr marL="342900" indent="-342900">
              <a:buFont typeface="Wingdings" panose="05000000000000000000" pitchFamily="2" charset="2"/>
              <a:buChar char="§"/>
            </a:pPr>
            <a:r>
              <a:rPr lang="en-US" sz="2000" b="1" dirty="0">
                <a:solidFill>
                  <a:schemeClr val="tx1">
                    <a:lumMod val="75000"/>
                    <a:lumOff val="25000"/>
                  </a:schemeClr>
                </a:solidFill>
                <a:latin typeface="+mj-lt"/>
              </a:rPr>
              <a:t>Cyclone® IV EP4CE115</a:t>
            </a:r>
          </a:p>
          <a:p>
            <a:pPr indent="-342900"/>
            <a:r>
              <a:rPr lang="en-US" sz="2000" dirty="0">
                <a:solidFill>
                  <a:schemeClr val="tx1">
                    <a:lumMod val="75000"/>
                    <a:lumOff val="25000"/>
                  </a:schemeClr>
                </a:solidFill>
                <a:latin typeface="+mj-lt"/>
              </a:rPr>
              <a:t>4 General-purpose PLLs</a:t>
            </a:r>
          </a:p>
          <a:p>
            <a:pPr indent="-342900"/>
            <a:r>
              <a:rPr lang="en-US" sz="2000" dirty="0">
                <a:solidFill>
                  <a:schemeClr val="tx1">
                    <a:lumMod val="75000"/>
                    <a:lumOff val="25000"/>
                  </a:schemeClr>
                </a:solidFill>
                <a:latin typeface="+mj-lt"/>
              </a:rPr>
              <a:t>528 User I/O</a:t>
            </a:r>
            <a:endParaRPr lang="en-US" sz="2000" b="1" dirty="0">
              <a:solidFill>
                <a:schemeClr val="tx1">
                  <a:lumMod val="75000"/>
                  <a:lumOff val="25000"/>
                </a:schemeClr>
              </a:solidFill>
              <a:latin typeface="+mj-lt"/>
            </a:endParaRPr>
          </a:p>
          <a:p>
            <a:pPr marL="342900" indent="-342900">
              <a:buFont typeface="Wingdings" panose="05000000000000000000" pitchFamily="2" charset="2"/>
              <a:buChar char="§"/>
            </a:pPr>
            <a:r>
              <a:rPr lang="en-US" sz="2000" b="1" dirty="0">
                <a:solidFill>
                  <a:schemeClr val="tx1">
                    <a:lumMod val="75000"/>
                    <a:lumOff val="25000"/>
                  </a:schemeClr>
                </a:solidFill>
                <a:latin typeface="+mj-lt"/>
              </a:rPr>
              <a:t>Memory Devices</a:t>
            </a:r>
          </a:p>
          <a:p>
            <a:r>
              <a:rPr lang="en-US" sz="2000" dirty="0">
                <a:solidFill>
                  <a:schemeClr val="tx1">
                    <a:lumMod val="75000"/>
                    <a:lumOff val="25000"/>
                  </a:schemeClr>
                </a:solidFill>
                <a:latin typeface="+mj-lt"/>
              </a:rPr>
              <a:t>128MB (32Mx32bit) SDRAM</a:t>
            </a:r>
          </a:p>
          <a:p>
            <a:r>
              <a:rPr lang="en-US" sz="2000" dirty="0">
                <a:solidFill>
                  <a:schemeClr val="tx1">
                    <a:lumMod val="75000"/>
                    <a:lumOff val="25000"/>
                  </a:schemeClr>
                </a:solidFill>
                <a:latin typeface="+mj-lt"/>
              </a:rPr>
              <a:t>2MB (1Mx16) SRAM</a:t>
            </a:r>
          </a:p>
          <a:p>
            <a:r>
              <a:rPr lang="en-US" sz="2000" dirty="0">
                <a:solidFill>
                  <a:schemeClr val="tx1">
                    <a:lumMod val="75000"/>
                    <a:lumOff val="25000"/>
                  </a:schemeClr>
                </a:solidFill>
                <a:latin typeface="+mj-lt"/>
              </a:rPr>
              <a:t>8MB (4Mx16) Flash with 8-bit mode</a:t>
            </a:r>
          </a:p>
          <a:p>
            <a:r>
              <a:rPr lang="en-US" sz="2000" dirty="0">
                <a:solidFill>
                  <a:schemeClr val="tx1">
                    <a:lumMod val="75000"/>
                    <a:lumOff val="25000"/>
                  </a:schemeClr>
                </a:solidFill>
                <a:latin typeface="+mj-lt"/>
              </a:rPr>
              <a:t>32Kbit EEPROM</a:t>
            </a:r>
            <a:endParaRPr lang="en-US" sz="2000" b="1" dirty="0">
              <a:latin typeface="+mj-lt"/>
            </a:endParaRPr>
          </a:p>
          <a:p>
            <a:pPr marL="342900" indent="-342900">
              <a:buFont typeface="Wingdings" panose="05000000000000000000" pitchFamily="2" charset="2"/>
              <a:buChar char="§"/>
            </a:pPr>
            <a:r>
              <a:rPr lang="en-US" sz="2000" b="1" dirty="0">
                <a:solidFill>
                  <a:schemeClr val="tx1">
                    <a:lumMod val="75000"/>
                    <a:lumOff val="25000"/>
                  </a:schemeClr>
                </a:solidFill>
                <a:latin typeface="+mj-lt"/>
              </a:rPr>
              <a:t>Switches and Indicators</a:t>
            </a:r>
          </a:p>
          <a:p>
            <a:r>
              <a:rPr lang="en-US" sz="2000" dirty="0">
                <a:solidFill>
                  <a:schemeClr val="tx1">
                    <a:lumMod val="75000"/>
                    <a:lumOff val="25000"/>
                  </a:schemeClr>
                </a:solidFill>
                <a:latin typeface="+mj-lt"/>
              </a:rPr>
              <a:t>18 switches and 4 push-buttons</a:t>
            </a:r>
          </a:p>
          <a:p>
            <a:r>
              <a:rPr lang="en-US" sz="2000" dirty="0">
                <a:solidFill>
                  <a:schemeClr val="tx1">
                    <a:lumMod val="75000"/>
                    <a:lumOff val="25000"/>
                  </a:schemeClr>
                </a:solidFill>
                <a:latin typeface="+mj-lt"/>
              </a:rPr>
              <a:t>18 red and 9 green LEDs</a:t>
            </a:r>
          </a:p>
          <a:p>
            <a:r>
              <a:rPr lang="en-US" sz="2000" dirty="0">
                <a:solidFill>
                  <a:schemeClr val="tx1">
                    <a:lumMod val="75000"/>
                    <a:lumOff val="25000"/>
                  </a:schemeClr>
                </a:solidFill>
                <a:latin typeface="+mj-lt"/>
              </a:rPr>
              <a:t>Eight 7-segment displays</a:t>
            </a:r>
            <a:endParaRPr lang="en-US" sz="2000" b="1" dirty="0">
              <a:solidFill>
                <a:schemeClr val="tx1">
                  <a:lumMod val="75000"/>
                  <a:lumOff val="25000"/>
                </a:schemeClr>
              </a:solidFill>
              <a:latin typeface="+mj-lt"/>
            </a:endParaRPr>
          </a:p>
          <a:p>
            <a:pPr marL="342900" indent="-342900">
              <a:buFont typeface="Wingdings" panose="05000000000000000000" pitchFamily="2" charset="2"/>
              <a:buChar char="§"/>
            </a:pPr>
            <a:r>
              <a:rPr lang="en-US" sz="2000" b="1" dirty="0">
                <a:solidFill>
                  <a:schemeClr val="tx1">
                    <a:lumMod val="75000"/>
                    <a:lumOff val="25000"/>
                  </a:schemeClr>
                </a:solidFill>
                <a:latin typeface="+mj-lt"/>
              </a:rPr>
              <a:t>Audio</a:t>
            </a:r>
          </a:p>
          <a:p>
            <a:r>
              <a:rPr lang="en-US" sz="2000" dirty="0">
                <a:solidFill>
                  <a:schemeClr val="tx1">
                    <a:lumMod val="75000"/>
                    <a:lumOff val="25000"/>
                  </a:schemeClr>
                </a:solidFill>
                <a:latin typeface="+mj-lt"/>
              </a:rPr>
              <a:t>24-bit encoder/decoder(CODEC)</a:t>
            </a:r>
          </a:p>
          <a:p>
            <a:r>
              <a:rPr lang="en-US" sz="2000" dirty="0">
                <a:solidFill>
                  <a:schemeClr val="tx1">
                    <a:lumMod val="75000"/>
                    <a:lumOff val="25000"/>
                  </a:schemeClr>
                </a:solidFill>
                <a:latin typeface="+mj-lt"/>
              </a:rPr>
              <a:t>line-in, line-out, and microphone-in jacks</a:t>
            </a:r>
            <a:endParaRPr lang="en-US" sz="2000" b="1" dirty="0">
              <a:solidFill>
                <a:schemeClr val="tx1">
                  <a:lumMod val="75000"/>
                  <a:lumOff val="25000"/>
                </a:schemeClr>
              </a:solidFill>
              <a:latin typeface="+mj-lt"/>
            </a:endParaRPr>
          </a:p>
          <a:p>
            <a:pPr marL="342900" indent="-342900">
              <a:buFont typeface="Wingdings" panose="05000000000000000000" pitchFamily="2" charset="2"/>
              <a:buChar char="§"/>
            </a:pPr>
            <a:r>
              <a:rPr lang="en-US" sz="2000" b="1" dirty="0">
                <a:solidFill>
                  <a:schemeClr val="tx1">
                    <a:lumMod val="75000"/>
                    <a:lumOff val="25000"/>
                  </a:schemeClr>
                </a:solidFill>
                <a:latin typeface="+mj-lt"/>
              </a:rPr>
              <a:t>Display</a:t>
            </a:r>
          </a:p>
          <a:p>
            <a:r>
              <a:rPr lang="en-US" sz="2000" dirty="0">
                <a:solidFill>
                  <a:schemeClr val="tx1">
                    <a:lumMod val="75000"/>
                    <a:lumOff val="25000"/>
                  </a:schemeClr>
                </a:solidFill>
                <a:latin typeface="+mj-lt"/>
              </a:rPr>
              <a:t>16x2 LCD module</a:t>
            </a:r>
            <a:endParaRPr lang="en-US" sz="2000" b="1" dirty="0">
              <a:solidFill>
                <a:schemeClr val="tx1">
                  <a:lumMod val="75000"/>
                  <a:lumOff val="25000"/>
                </a:schemeClr>
              </a:solidFill>
              <a:latin typeface="+mj-lt"/>
            </a:endParaRPr>
          </a:p>
          <a:p>
            <a:pPr marL="342900" indent="-342900">
              <a:buFont typeface="Wingdings" panose="05000000000000000000" pitchFamily="2" charset="2"/>
              <a:buChar char="§"/>
            </a:pPr>
            <a:r>
              <a:rPr lang="en-US" sz="2000" b="1" dirty="0">
                <a:solidFill>
                  <a:schemeClr val="tx1">
                    <a:lumMod val="75000"/>
                    <a:lumOff val="25000"/>
                  </a:schemeClr>
                </a:solidFill>
                <a:latin typeface="+mj-lt"/>
              </a:rPr>
              <a:t>On-Board Clocking Circuitry</a:t>
            </a:r>
          </a:p>
          <a:p>
            <a:r>
              <a:rPr lang="en-US" sz="2000" dirty="0">
                <a:solidFill>
                  <a:schemeClr val="tx1">
                    <a:lumMod val="75000"/>
                    <a:lumOff val="25000"/>
                  </a:schemeClr>
                </a:solidFill>
                <a:latin typeface="+mj-lt"/>
              </a:rPr>
              <a:t>Three 50MHz oscillator clock inputs</a:t>
            </a:r>
          </a:p>
          <a:p>
            <a:r>
              <a:rPr lang="en-US" sz="2000" dirty="0">
                <a:solidFill>
                  <a:schemeClr val="tx1">
                    <a:lumMod val="75000"/>
                    <a:lumOff val="25000"/>
                  </a:schemeClr>
                </a:solidFill>
                <a:latin typeface="+mj-lt"/>
              </a:rPr>
              <a:t>SMA connectors (external clock input/output)</a:t>
            </a:r>
            <a:endParaRPr lang="en-US" sz="2000" b="1" dirty="0">
              <a:solidFill>
                <a:schemeClr val="tx1">
                  <a:lumMod val="75000"/>
                  <a:lumOff val="25000"/>
                </a:schemeClr>
              </a:solidFill>
              <a:latin typeface="+mj-lt"/>
            </a:endParaRPr>
          </a:p>
          <a:p>
            <a:pPr marL="342900" indent="-342900">
              <a:buFont typeface="Wingdings" panose="05000000000000000000" pitchFamily="2" charset="2"/>
              <a:buChar char="§"/>
            </a:pPr>
            <a:r>
              <a:rPr lang="en-US" sz="2000" b="1" dirty="0">
                <a:solidFill>
                  <a:schemeClr val="tx1">
                    <a:lumMod val="75000"/>
                    <a:lumOff val="25000"/>
                  </a:schemeClr>
                </a:solidFill>
                <a:latin typeface="+mj-lt"/>
              </a:rPr>
              <a:t>SD Card Socket</a:t>
            </a:r>
          </a:p>
          <a:p>
            <a:r>
              <a:rPr lang="en-US" sz="2000" dirty="0">
                <a:solidFill>
                  <a:schemeClr val="tx1">
                    <a:lumMod val="75000"/>
                    <a:lumOff val="25000"/>
                  </a:schemeClr>
                </a:solidFill>
                <a:latin typeface="+mj-lt"/>
              </a:rPr>
              <a:t>Provides SPI and 4-bit SD mode for SD Card Access</a:t>
            </a:r>
            <a:endParaRPr lang="en-US" sz="2000" b="1" dirty="0">
              <a:solidFill>
                <a:schemeClr val="tx1">
                  <a:lumMod val="75000"/>
                  <a:lumOff val="25000"/>
                </a:schemeClr>
              </a:solidFill>
              <a:latin typeface="+mj-lt"/>
            </a:endParaRPr>
          </a:p>
          <a:p>
            <a:pPr marL="342900" indent="-342900">
              <a:buFont typeface="Wingdings" panose="05000000000000000000" pitchFamily="2" charset="2"/>
              <a:buChar char="§"/>
            </a:pPr>
            <a:r>
              <a:rPr lang="en-US" sz="2000" b="1" dirty="0">
                <a:solidFill>
                  <a:schemeClr val="tx1">
                    <a:lumMod val="75000"/>
                    <a:lumOff val="25000"/>
                  </a:schemeClr>
                </a:solidFill>
                <a:latin typeface="+mj-lt"/>
              </a:rPr>
              <a:t>VGA-out Connector</a:t>
            </a:r>
          </a:p>
          <a:p>
            <a:r>
              <a:rPr lang="en-US" sz="2000" dirty="0">
                <a:solidFill>
                  <a:schemeClr val="tx1">
                    <a:lumMod val="75000"/>
                    <a:lumOff val="25000"/>
                  </a:schemeClr>
                </a:solidFill>
                <a:latin typeface="+mj-lt"/>
              </a:rPr>
              <a:t>VGA DAC (high speed triple DACs)</a:t>
            </a:r>
            <a:endParaRPr lang="en-US" sz="2000" b="1" dirty="0">
              <a:solidFill>
                <a:schemeClr val="tx1">
                  <a:lumMod val="75000"/>
                  <a:lumOff val="25000"/>
                </a:schemeClr>
              </a:solidFill>
              <a:latin typeface="+mj-lt"/>
            </a:endParaRPr>
          </a:p>
          <a:p>
            <a:pPr marL="342900" indent="-342900">
              <a:buFont typeface="Wingdings" panose="05000000000000000000" pitchFamily="2" charset="2"/>
              <a:buChar char="§"/>
            </a:pPr>
            <a:r>
              <a:rPr lang="en-US" sz="2000" b="1" dirty="0">
                <a:solidFill>
                  <a:schemeClr val="tx1">
                    <a:lumMod val="75000"/>
                    <a:lumOff val="25000"/>
                  </a:schemeClr>
                </a:solidFill>
                <a:latin typeface="+mj-lt"/>
              </a:rPr>
              <a:t>DB-9 Serial Connector</a:t>
            </a:r>
          </a:p>
          <a:p>
            <a:r>
              <a:rPr lang="en-US" sz="2000" dirty="0">
                <a:solidFill>
                  <a:schemeClr val="tx1">
                    <a:lumMod val="75000"/>
                    <a:lumOff val="25000"/>
                  </a:schemeClr>
                </a:solidFill>
                <a:latin typeface="+mj-lt"/>
              </a:rPr>
              <a:t>RS232 port with flow control</a:t>
            </a:r>
            <a:endParaRPr lang="en-US" sz="2000" b="1" dirty="0">
              <a:solidFill>
                <a:schemeClr val="tx1">
                  <a:lumMod val="75000"/>
                  <a:lumOff val="25000"/>
                </a:schemeClr>
              </a:solidFill>
              <a:latin typeface="+mj-lt"/>
            </a:endParaRPr>
          </a:p>
          <a:p>
            <a:pPr marL="285750" indent="-285750">
              <a:buFont typeface="Wingdings" panose="05000000000000000000" pitchFamily="2" charset="2"/>
              <a:buChar char="§"/>
            </a:pPr>
            <a:r>
              <a:rPr lang="en-US" sz="2000" b="1" dirty="0">
                <a:solidFill>
                  <a:schemeClr val="tx1">
                    <a:lumMod val="75000"/>
                    <a:lumOff val="25000"/>
                  </a:schemeClr>
                </a:solidFill>
                <a:latin typeface="+mj-lt"/>
              </a:rPr>
              <a:t>USB Type A and B</a:t>
            </a:r>
          </a:p>
          <a:p>
            <a:r>
              <a:rPr lang="en-US" sz="2000" dirty="0">
                <a:solidFill>
                  <a:schemeClr val="tx1">
                    <a:lumMod val="75000"/>
                    <a:lumOff val="25000"/>
                  </a:schemeClr>
                </a:solidFill>
                <a:latin typeface="+mj-lt"/>
              </a:rPr>
              <a:t>Provide host and device controller compliant with USB 2.0</a:t>
            </a:r>
          </a:p>
          <a:p>
            <a:r>
              <a:rPr lang="en-US" sz="2000" dirty="0">
                <a:solidFill>
                  <a:schemeClr val="tx1">
                    <a:lumMod val="75000"/>
                    <a:lumOff val="25000"/>
                  </a:schemeClr>
                </a:solidFill>
                <a:latin typeface="+mj-lt"/>
              </a:rPr>
              <a:t>Support data transfer at full-speed and low-speed</a:t>
            </a:r>
          </a:p>
          <a:p>
            <a:r>
              <a:rPr lang="en-US" sz="2000" dirty="0">
                <a:solidFill>
                  <a:schemeClr val="tx1">
                    <a:lumMod val="75000"/>
                    <a:lumOff val="25000"/>
                  </a:schemeClr>
                </a:solidFill>
                <a:latin typeface="+mj-lt"/>
              </a:rPr>
              <a:t>PC driver available</a:t>
            </a:r>
          </a:p>
          <a:p>
            <a:endParaRPr lang="es-MX" sz="1050" dirty="0"/>
          </a:p>
        </p:txBody>
      </p:sp>
      <p:pic>
        <p:nvPicPr>
          <p:cNvPr id="17" name="Picture 2" descr="http://www.terasic.com.tw/attachment/archive/502/image/image_88_thumb.jpg"/>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11977012" y="1672385"/>
            <a:ext cx="5853789" cy="4679519"/>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texto 8">
            <a:extLst>
              <a:ext uri="{FF2B5EF4-FFF2-40B4-BE49-F238E27FC236}">
                <a16:creationId xmlns:a16="http://schemas.microsoft.com/office/drawing/2014/main" id="{80B004D2-5772-4F53-ABBA-4C5CB3B28B0D}"/>
              </a:ext>
            </a:extLst>
          </p:cNvPr>
          <p:cNvSpPr>
            <a:spLocks noGrp="1"/>
          </p:cNvSpPr>
          <p:nvPr>
            <p:ph type="body" sz="quarter" idx="13"/>
          </p:nvPr>
        </p:nvSpPr>
        <p:spPr/>
        <p:txBody>
          <a:bodyPr/>
          <a:lstStyle/>
          <a:p>
            <a:r>
              <a:rPr lang="es-MX" dirty="0">
                <a:solidFill>
                  <a:schemeClr val="bg1"/>
                </a:solidFill>
              </a:rPr>
              <a:t>Herramientas de desarrollo</a:t>
            </a:r>
          </a:p>
        </p:txBody>
      </p:sp>
      <p:sp>
        <p:nvSpPr>
          <p:cNvPr id="8" name="Marcador de número de diapositiva 5"/>
          <p:cNvSpPr>
            <a:spLocks noGrp="1"/>
          </p:cNvSpPr>
          <p:nvPr>
            <p:ph type="sldNum" sz="quarter" idx="4"/>
          </p:nvPr>
        </p:nvSpPr>
        <p:spPr/>
        <p:txBody>
          <a:bodyPr/>
          <a:lstStyle/>
          <a:p>
            <a:r>
              <a:rPr lang="en-US" dirty="0"/>
              <a:t>9</a:t>
            </a:r>
          </a:p>
        </p:txBody>
      </p:sp>
      <p:sp>
        <p:nvSpPr>
          <p:cNvPr id="18" name="Rectangle 20"/>
          <p:cNvSpPr/>
          <p:nvPr/>
        </p:nvSpPr>
        <p:spPr>
          <a:xfrm>
            <a:off x="13103573" y="6044127"/>
            <a:ext cx="3600666" cy="307777"/>
          </a:xfrm>
          <a:prstGeom prst="rect">
            <a:avLst/>
          </a:prstGeom>
        </p:spPr>
        <p:txBody>
          <a:bodyPr wrap="none">
            <a:spAutoFit/>
          </a:bodyPr>
          <a:lstStyle/>
          <a:p>
            <a:r>
              <a:rPr lang="en-US" sz="1400" b="1" dirty="0">
                <a:latin typeface="Helvetica Condensed" panose="020B0606020202030204" pitchFamily="34" charset="0"/>
                <a:cs typeface="Aparajita" panose="020B0604020202020204" pitchFamily="34" charset="0"/>
              </a:rPr>
              <a:t>Fig 3. </a:t>
            </a:r>
            <a:r>
              <a:rPr lang="en-US" sz="1400" dirty="0" err="1">
                <a:latin typeface="Helvetica Condensed" panose="020B0606020202030204" pitchFamily="34" charset="0"/>
                <a:cs typeface="Aparajita" panose="020B0604020202020204" pitchFamily="34" charset="0"/>
              </a:rPr>
              <a:t>Tarjeta</a:t>
            </a:r>
            <a:r>
              <a:rPr lang="en-US" sz="1400" dirty="0">
                <a:latin typeface="Helvetica Condensed" panose="020B0606020202030204" pitchFamily="34" charset="0"/>
                <a:cs typeface="Aparajita" panose="020B0604020202020204" pitchFamily="34" charset="0"/>
              </a:rPr>
              <a:t> de </a:t>
            </a:r>
            <a:r>
              <a:rPr lang="en-US" sz="1400" dirty="0" err="1">
                <a:latin typeface="Helvetica Condensed" panose="020B0606020202030204" pitchFamily="34" charset="0"/>
                <a:cs typeface="Aparajita" panose="020B0604020202020204" pitchFamily="34" charset="0"/>
              </a:rPr>
              <a:t>desarrollo</a:t>
            </a:r>
            <a:r>
              <a:rPr lang="en-US" sz="1400" dirty="0">
                <a:latin typeface="Helvetica Condensed" panose="020B0606020202030204" pitchFamily="34" charset="0"/>
                <a:cs typeface="Aparajita" panose="020B0604020202020204" pitchFamily="34" charset="0"/>
              </a:rPr>
              <a:t> DE2-115 </a:t>
            </a:r>
            <a:r>
              <a:rPr lang="en-US" sz="1400" dirty="0" err="1">
                <a:latin typeface="Helvetica Condensed" panose="020B0606020202030204" pitchFamily="34" charset="0"/>
                <a:cs typeface="Aparajita" panose="020B0604020202020204" pitchFamily="34" charset="0"/>
              </a:rPr>
              <a:t>por</a:t>
            </a:r>
            <a:r>
              <a:rPr lang="en-US" sz="1400" dirty="0">
                <a:latin typeface="Helvetica Condensed" panose="020B0606020202030204" pitchFamily="34" charset="0"/>
                <a:cs typeface="Aparajita" panose="020B0604020202020204" pitchFamily="34" charset="0"/>
              </a:rPr>
              <a:t> Terasic</a:t>
            </a:r>
          </a:p>
        </p:txBody>
      </p:sp>
      <p:sp>
        <p:nvSpPr>
          <p:cNvPr id="2" name="Marcador de texto 13">
            <a:extLst>
              <a:ext uri="{FF2B5EF4-FFF2-40B4-BE49-F238E27FC236}">
                <a16:creationId xmlns:a16="http://schemas.microsoft.com/office/drawing/2014/main" id="{1A243759-D00D-5F67-7BCA-BDD2B21BC261}"/>
              </a:ext>
            </a:extLst>
          </p:cNvPr>
          <p:cNvSpPr txBox="1">
            <a:spLocks/>
          </p:cNvSpPr>
          <p:nvPr/>
        </p:nvSpPr>
        <p:spPr>
          <a:xfrm>
            <a:off x="484675" y="902369"/>
            <a:ext cx="12532823" cy="445226"/>
          </a:xfrm>
          <a:prstGeom prst="rect">
            <a:avLst/>
          </a:prstGeom>
        </p:spPr>
        <p:txBody>
          <a:bodyPr vert="horz" lIns="91440" tIns="45720" rIns="91440" bIns="45720" numCol="3" rtlCol="0" anchor="ctr">
            <a:noAutofit/>
          </a:bodyPr>
          <a:lstStyle>
            <a:lvl1pPr marL="0" indent="0" algn="l" defTabSz="1371669" rtl="0" eaLnBrk="1" latinLnBrk="0" hangingPunct="1">
              <a:lnSpc>
                <a:spcPct val="90000"/>
              </a:lnSpc>
              <a:spcBef>
                <a:spcPct val="0"/>
              </a:spcBef>
              <a:buFont typeface="Wingdings" panose="05000000000000000000" pitchFamily="2" charset="2"/>
              <a:buNone/>
              <a:defRPr lang="en-US" sz="3000" kern="1200" baseline="0" dirty="0">
                <a:solidFill>
                  <a:schemeClr val="bg1">
                    <a:lumMod val="95000"/>
                  </a:schemeClr>
                </a:solidFill>
                <a:latin typeface="+mj-lt"/>
                <a:ea typeface="A-OTF Shin Go Pro L" panose="020B0300000000000000" pitchFamily="34" charset="-128"/>
                <a:cs typeface="+mj-cs"/>
              </a:defRPr>
            </a:lvl1pPr>
            <a:lvl2pPr marL="685835" indent="0" algn="ctr" defTabSz="1371669" rtl="0" eaLnBrk="1" latinLnBrk="0" hangingPunct="1">
              <a:lnSpc>
                <a:spcPct val="100000"/>
              </a:lnSpc>
              <a:spcBef>
                <a:spcPts val="0"/>
              </a:spcBef>
              <a:buClr>
                <a:srgbClr val="0099FF"/>
              </a:buClr>
              <a:buFont typeface="Wingdings" panose="05000000000000000000" pitchFamily="2" charset="2"/>
              <a:buNone/>
              <a:defRPr sz="3000" kern="1200">
                <a:solidFill>
                  <a:schemeClr val="tx1"/>
                </a:solidFill>
                <a:latin typeface="Roboto Light" panose="02000000000000000000" pitchFamily="2" charset="0"/>
                <a:ea typeface="Roboto Light" panose="02000000000000000000" pitchFamily="2" charset="0"/>
                <a:cs typeface="+mn-cs"/>
              </a:defRPr>
            </a:lvl2pPr>
            <a:lvl3pPr marL="1371669" indent="0" algn="ctr" defTabSz="1371669" rtl="0" eaLnBrk="1" latinLnBrk="0" hangingPunct="1">
              <a:lnSpc>
                <a:spcPct val="100000"/>
              </a:lnSpc>
              <a:spcBef>
                <a:spcPts val="0"/>
              </a:spcBef>
              <a:buClr>
                <a:srgbClr val="0066CC"/>
              </a:buClr>
              <a:buFont typeface="Arial" panose="020B0604020202020204" pitchFamily="34" charset="0"/>
              <a:buNone/>
              <a:defRPr sz="2700" kern="1200">
                <a:solidFill>
                  <a:schemeClr val="tx1"/>
                </a:solidFill>
                <a:latin typeface="Roboto Condensed" panose="02000000000000000000" pitchFamily="2" charset="0"/>
                <a:ea typeface="Roboto Condensed" panose="02000000000000000000" pitchFamily="2" charset="0"/>
                <a:cs typeface="+mn-cs"/>
              </a:defRPr>
            </a:lvl3pPr>
            <a:lvl4pPr marL="2057504" indent="0" algn="ctr" defTabSz="1371669" rtl="0" eaLnBrk="1" latinLnBrk="0" hangingPunct="1">
              <a:lnSpc>
                <a:spcPct val="100000"/>
              </a:lnSpc>
              <a:spcBef>
                <a:spcPts val="0"/>
              </a:spcBef>
              <a:buClr>
                <a:srgbClr val="0033CC"/>
              </a:buClr>
              <a:buFont typeface="Arial" panose="020B0604020202020204" pitchFamily="34" charset="0"/>
              <a:buNone/>
              <a:defRPr sz="2400" kern="1200">
                <a:solidFill>
                  <a:schemeClr val="tx1"/>
                </a:solidFill>
                <a:latin typeface="Roboto Condensed Light" panose="02000000000000000000" pitchFamily="2" charset="0"/>
                <a:ea typeface="Roboto Condensed Light" panose="02000000000000000000" pitchFamily="2" charset="0"/>
                <a:cs typeface="+mn-cs"/>
              </a:defRPr>
            </a:lvl4pPr>
            <a:lvl5pPr marL="2743337" indent="0" algn="ctr" defTabSz="1371669" rtl="0" eaLnBrk="1" latinLnBrk="0" hangingPunct="1">
              <a:lnSpc>
                <a:spcPct val="100000"/>
              </a:lnSpc>
              <a:spcBef>
                <a:spcPts val="0"/>
              </a:spcBef>
              <a:buClr>
                <a:srgbClr val="003399"/>
              </a:buClr>
              <a:buFont typeface="Arial" panose="020B0604020202020204" pitchFamily="34" charset="0"/>
              <a:buNone/>
              <a:tabLst>
                <a:tab pos="1143057" algn="l"/>
              </a:tabLst>
              <a:defRPr sz="2400" kern="1200">
                <a:solidFill>
                  <a:schemeClr val="tx1"/>
                </a:solidFill>
                <a:latin typeface="Roboto Condensed Light" panose="02000000000000000000" pitchFamily="2" charset="0"/>
                <a:ea typeface="Roboto Condensed Light" panose="02000000000000000000" pitchFamily="2" charset="0"/>
                <a:cs typeface="+mn-cs"/>
              </a:defRPr>
            </a:lvl5pPr>
            <a:lvl6pPr marL="3429171" indent="0" algn="ctr" defTabSz="1371669"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5006" indent="0" algn="ctr" defTabSz="1371669"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840" indent="0" algn="ctr" defTabSz="1371669"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675" indent="0" algn="ctr" defTabSz="1371669"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pPr indent="-342900"/>
            <a:r>
              <a:rPr lang="es-MX" sz="2000" dirty="0" err="1">
                <a:solidFill>
                  <a:srgbClr val="FFC000"/>
                </a:solidFill>
              </a:rPr>
              <a:t>Cyclone</a:t>
            </a:r>
            <a:r>
              <a:rPr lang="es-MX" sz="2000" dirty="0">
                <a:solidFill>
                  <a:srgbClr val="FFC000"/>
                </a:solidFill>
              </a:rPr>
              <a:t>® IV EP4CE115</a:t>
            </a:r>
          </a:p>
          <a:p>
            <a:endParaRPr lang="es-MX" sz="1050" dirty="0"/>
          </a:p>
        </p:txBody>
      </p:sp>
    </p:spTree>
    <p:extLst>
      <p:ext uri="{BB962C8B-B14F-4D97-AF65-F5344CB8AC3E}">
        <p14:creationId xmlns:p14="http://schemas.microsoft.com/office/powerpoint/2010/main" val="232603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chemeClr val="accent1"/>
                </a:solidFill>
              </a:rPr>
              <a:t>Software de desarrollo y flujo de diseño</a:t>
            </a:r>
          </a:p>
        </p:txBody>
      </p:sp>
      <p:sp>
        <p:nvSpPr>
          <p:cNvPr id="2" name="Subtítulo 1">
            <a:extLst>
              <a:ext uri="{FF2B5EF4-FFF2-40B4-BE49-F238E27FC236}">
                <a16:creationId xmlns:a16="http://schemas.microsoft.com/office/drawing/2014/main" id="{FFE99541-5C0B-993D-63EC-C4CB61189FF7}"/>
              </a:ext>
            </a:extLst>
          </p:cNvPr>
          <p:cNvSpPr>
            <a:spLocks noGrp="1"/>
          </p:cNvSpPr>
          <p:nvPr>
            <p:ph type="subTitle" idx="1"/>
          </p:nvPr>
        </p:nvSpPr>
        <p:spPr/>
        <p:txBody>
          <a:bodyPr/>
          <a:lstStyle/>
          <a:p>
            <a:r>
              <a:rPr lang="es-MX" dirty="0">
                <a:solidFill>
                  <a:srgbClr val="FFC000"/>
                </a:solidFill>
              </a:rPr>
              <a:t>Quartus </a:t>
            </a:r>
            <a:r>
              <a:rPr lang="es-MX" dirty="0" err="1">
                <a:solidFill>
                  <a:srgbClr val="FFC000"/>
                </a:solidFill>
              </a:rPr>
              <a:t>lite</a:t>
            </a:r>
            <a:r>
              <a:rPr lang="es-MX" dirty="0" err="1"/>
              <a:t>|</a:t>
            </a:r>
            <a:r>
              <a:rPr lang="es-MX" dirty="0" err="1">
                <a:solidFill>
                  <a:srgbClr val="00B0F0"/>
                </a:solidFill>
              </a:rPr>
              <a:t>verilator</a:t>
            </a:r>
            <a:endParaRPr lang="es-MX" dirty="0">
              <a:solidFill>
                <a:srgbClr val="00B0F0"/>
              </a:solidFill>
            </a:endParaRPr>
          </a:p>
        </p:txBody>
      </p:sp>
      <p:pic>
        <p:nvPicPr>
          <p:cNvPr id="12" name="Marcador de contenido 11"/>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9320087" y="3833356"/>
            <a:ext cx="8053514" cy="5216515"/>
          </a:xfrm>
        </p:spPr>
      </p:pic>
      <p:sp>
        <p:nvSpPr>
          <p:cNvPr id="14" name="Marcador de texto 8">
            <a:extLst>
              <a:ext uri="{FF2B5EF4-FFF2-40B4-BE49-F238E27FC236}">
                <a16:creationId xmlns:a16="http://schemas.microsoft.com/office/drawing/2014/main" id="{AB1AEDBD-524F-4CFC-82D6-03E336AB6C75}"/>
              </a:ext>
            </a:extLst>
          </p:cNvPr>
          <p:cNvSpPr>
            <a:spLocks noGrp="1"/>
          </p:cNvSpPr>
          <p:nvPr>
            <p:ph type="body" sz="quarter" idx="13"/>
          </p:nvPr>
        </p:nvSpPr>
        <p:spPr/>
        <p:txBody>
          <a:bodyPr/>
          <a:lstStyle/>
          <a:p>
            <a:r>
              <a:rPr lang="es-MX" dirty="0">
                <a:solidFill>
                  <a:schemeClr val="bg1"/>
                </a:solidFill>
              </a:rPr>
              <a:t>Herramientas de desarrollo</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8</a:t>
            </a:fld>
            <a:endParaRPr lang="en-US" dirty="0"/>
          </a:p>
        </p:txBody>
      </p:sp>
      <p:pic>
        <p:nvPicPr>
          <p:cNvPr id="13" name="Imagen 12"/>
          <p:cNvPicPr>
            <a:picLocks noChangeAspect="1"/>
          </p:cNvPicPr>
          <p:nvPr/>
        </p:nvPicPr>
        <p:blipFill rotWithShape="1">
          <a:blip r:embed="rId3"/>
          <a:srcRect l="48789" t="2715" r="14129" b="6523"/>
          <a:stretch/>
        </p:blipFill>
        <p:spPr>
          <a:xfrm>
            <a:off x="1229061" y="3833356"/>
            <a:ext cx="7179558" cy="5391353"/>
          </a:xfrm>
          <a:prstGeom prst="rect">
            <a:avLst/>
          </a:prstGeom>
        </p:spPr>
      </p:pic>
      <p:pic>
        <p:nvPicPr>
          <p:cNvPr id="3" name="Imagen 2">
            <a:extLst>
              <a:ext uri="{FF2B5EF4-FFF2-40B4-BE49-F238E27FC236}">
                <a16:creationId xmlns:a16="http://schemas.microsoft.com/office/drawing/2014/main" id="{E9580923-07AD-5049-05F7-724E1318759C}"/>
              </a:ext>
            </a:extLst>
          </p:cNvPr>
          <p:cNvPicPr>
            <a:picLocks noChangeAspect="1"/>
          </p:cNvPicPr>
          <p:nvPr/>
        </p:nvPicPr>
        <p:blipFill>
          <a:blip r:embed="rId4"/>
          <a:stretch>
            <a:fillRect/>
          </a:stretch>
        </p:blipFill>
        <p:spPr>
          <a:xfrm>
            <a:off x="5571566" y="1948845"/>
            <a:ext cx="1481610" cy="1157508"/>
          </a:xfrm>
          <a:prstGeom prst="rect">
            <a:avLst/>
          </a:prstGeom>
        </p:spPr>
      </p:pic>
      <p:pic>
        <p:nvPicPr>
          <p:cNvPr id="4" name="Imagen 3">
            <a:extLst>
              <a:ext uri="{FF2B5EF4-FFF2-40B4-BE49-F238E27FC236}">
                <a16:creationId xmlns:a16="http://schemas.microsoft.com/office/drawing/2014/main" id="{D8EFB860-D179-1850-3AEF-1E5E7D3879E1}"/>
              </a:ext>
            </a:extLst>
          </p:cNvPr>
          <p:cNvPicPr>
            <a:picLocks noChangeAspect="1"/>
          </p:cNvPicPr>
          <p:nvPr/>
        </p:nvPicPr>
        <p:blipFill>
          <a:blip r:embed="rId5"/>
          <a:stretch>
            <a:fillRect/>
          </a:stretch>
        </p:blipFill>
        <p:spPr>
          <a:xfrm>
            <a:off x="2088620" y="1716751"/>
            <a:ext cx="1534152" cy="1534152"/>
          </a:xfrm>
          <a:prstGeom prst="rect">
            <a:avLst/>
          </a:prstGeom>
        </p:spPr>
      </p:pic>
    </p:spTree>
    <p:extLst>
      <p:ext uri="{BB962C8B-B14F-4D97-AF65-F5344CB8AC3E}">
        <p14:creationId xmlns:p14="http://schemas.microsoft.com/office/powerpoint/2010/main" val="29393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r>
              <a:rPr lang="es-MX" dirty="0">
                <a:solidFill>
                  <a:schemeClr val="accent1"/>
                </a:solidFill>
              </a:rPr>
              <a:t>Fundamentos de verilog</a:t>
            </a:r>
          </a:p>
        </p:txBody>
      </p:sp>
      <p:sp>
        <p:nvSpPr>
          <p:cNvPr id="2" name="Subtítulo 1">
            <a:extLst>
              <a:ext uri="{FF2B5EF4-FFF2-40B4-BE49-F238E27FC236}">
                <a16:creationId xmlns:a16="http://schemas.microsoft.com/office/drawing/2014/main" id="{F7EC1DF9-1F9D-0A3A-232A-96AD90C193A1}"/>
              </a:ext>
            </a:extLst>
          </p:cNvPr>
          <p:cNvSpPr>
            <a:spLocks noGrp="1"/>
          </p:cNvSpPr>
          <p:nvPr>
            <p:ph type="subTitle" idx="1"/>
          </p:nvPr>
        </p:nvSpPr>
        <p:spPr/>
        <p:txBody>
          <a:bodyPr/>
          <a:lstStyle/>
          <a:p>
            <a:r>
              <a:rPr lang="es-MX" dirty="0"/>
              <a:t>Espacios, comentarios y números</a:t>
            </a:r>
          </a:p>
        </p:txBody>
      </p:sp>
      <p:sp>
        <p:nvSpPr>
          <p:cNvPr id="10" name="Marcador de contenido 9"/>
          <p:cNvSpPr>
            <a:spLocks noGrp="1"/>
          </p:cNvSpPr>
          <p:nvPr>
            <p:ph sz="quarter" idx="12"/>
          </p:nvPr>
        </p:nvSpPr>
        <p:spPr>
          <a:xfrm>
            <a:off x="309864" y="1847222"/>
            <a:ext cx="17426807" cy="11981108"/>
          </a:xfrm>
        </p:spPr>
        <p:txBody>
          <a:bodyPr>
            <a:noAutofit/>
          </a:bodyPr>
          <a:lstStyle/>
          <a:p>
            <a:pPr lvl="1">
              <a:buFont typeface="Wingdings" panose="05000000000000000000" pitchFamily="2" charset="2"/>
              <a:buChar char="§"/>
            </a:pPr>
            <a:r>
              <a:rPr lang="es-MX" sz="3000" dirty="0">
                <a:solidFill>
                  <a:srgbClr val="0070C0"/>
                </a:solidFill>
                <a:latin typeface="+mj-lt"/>
                <a:ea typeface="A-OTF Shin Go Pro L" panose="020B0300000000000000" pitchFamily="34" charset="-128"/>
                <a:cs typeface="+mj-cs"/>
              </a:rPr>
              <a:t>Verilog no es un lenguaje sensitivo a los espacios en blanco (espacio, </a:t>
            </a:r>
            <a:r>
              <a:rPr lang="es-MX" sz="3000" dirty="0" err="1">
                <a:solidFill>
                  <a:srgbClr val="0070C0"/>
                </a:solidFill>
                <a:latin typeface="+mj-lt"/>
                <a:ea typeface="A-OTF Shin Go Pro L" panose="020B0300000000000000" pitchFamily="34" charset="-128"/>
                <a:cs typeface="+mj-cs"/>
              </a:rPr>
              <a:t>tab</a:t>
            </a:r>
            <a:r>
              <a:rPr lang="es-MX" sz="3000" dirty="0">
                <a:solidFill>
                  <a:srgbClr val="0070C0"/>
                </a:solidFill>
                <a:latin typeface="+mj-lt"/>
                <a:ea typeface="A-OTF Shin Go Pro L" panose="020B0300000000000000" pitchFamily="34" charset="-128"/>
                <a:cs typeface="+mj-cs"/>
              </a:rPr>
              <a:t> o nueva línea).</a:t>
            </a:r>
          </a:p>
          <a:p>
            <a:pPr lvl="1">
              <a:buFont typeface="Wingdings" panose="05000000000000000000" pitchFamily="2" charset="2"/>
              <a:buChar char="§"/>
            </a:pPr>
            <a:endParaRPr lang="es-MX" sz="2000" dirty="0"/>
          </a:p>
          <a:p>
            <a:pPr lvl="1">
              <a:buFont typeface="Wingdings" panose="05000000000000000000" pitchFamily="2" charset="2"/>
              <a:buChar char="§"/>
            </a:pPr>
            <a:endParaRPr lang="es-MX" sz="2000" dirty="0"/>
          </a:p>
          <a:p>
            <a:pPr lvl="1">
              <a:buFont typeface="Wingdings" panose="05000000000000000000" pitchFamily="2" charset="2"/>
              <a:buChar char="§"/>
            </a:pPr>
            <a:endParaRPr lang="es-MX" sz="2000" dirty="0"/>
          </a:p>
          <a:p>
            <a:pPr lvl="1">
              <a:buFont typeface="Wingdings" panose="05000000000000000000" pitchFamily="2" charset="2"/>
              <a:buChar char="§"/>
            </a:pPr>
            <a:endParaRPr lang="es-MX" sz="2000" dirty="0"/>
          </a:p>
          <a:p>
            <a:pPr lvl="1">
              <a:buFont typeface="Wingdings" panose="05000000000000000000" pitchFamily="2" charset="2"/>
              <a:buChar char="§"/>
            </a:pPr>
            <a:endParaRPr lang="es-MX" sz="2000" dirty="0"/>
          </a:p>
          <a:p>
            <a:pPr marL="228611" lvl="1" indent="0">
              <a:buNone/>
            </a:pPr>
            <a:endParaRPr lang="es-MX" sz="2000" dirty="0"/>
          </a:p>
          <a:p>
            <a:pPr lvl="1">
              <a:buFont typeface="Wingdings" panose="05000000000000000000" pitchFamily="2" charset="2"/>
              <a:buChar char="§"/>
            </a:pPr>
            <a:endParaRPr lang="es-MX" sz="2000" dirty="0"/>
          </a:p>
          <a:p>
            <a:pPr lvl="1">
              <a:buFont typeface="Wingdings" panose="05000000000000000000" pitchFamily="2" charset="2"/>
              <a:buChar char="§"/>
            </a:pPr>
            <a:endParaRPr lang="es-MX" sz="2000" dirty="0"/>
          </a:p>
          <a:p>
            <a:pPr lvl="1">
              <a:buFont typeface="Wingdings" panose="05000000000000000000" pitchFamily="2" charset="2"/>
              <a:buChar char="§"/>
            </a:pPr>
            <a:endParaRPr lang="es-MX" sz="2000" dirty="0"/>
          </a:p>
          <a:p>
            <a:pPr marL="228611" lvl="1" indent="0">
              <a:buNone/>
            </a:pPr>
            <a:endParaRPr lang="es-MX" sz="2000" dirty="0"/>
          </a:p>
          <a:p>
            <a:pPr lvl="1">
              <a:buFont typeface="Wingdings" panose="05000000000000000000" pitchFamily="2" charset="2"/>
              <a:buChar char="§"/>
            </a:pPr>
            <a:r>
              <a:rPr lang="es-MX" sz="3000" dirty="0">
                <a:solidFill>
                  <a:srgbClr val="0070C0"/>
                </a:solidFill>
                <a:latin typeface="+mj-lt"/>
                <a:ea typeface="A-OTF Shin Go Pro L" panose="020B0300000000000000" pitchFamily="34" charset="-128"/>
                <a:cs typeface="+mj-cs"/>
              </a:rPr>
              <a:t>Comentarios</a:t>
            </a:r>
          </a:p>
          <a:p>
            <a:pPr lvl="2">
              <a:buFont typeface="Arial" panose="020B0604020202020204" pitchFamily="34" charset="0"/>
              <a:buChar char="•"/>
            </a:pPr>
            <a:r>
              <a:rPr lang="es-MX" sz="2000" dirty="0"/>
              <a:t>Verilog tiene dos formatos para comentarios: línea simple y  por bloque.</a:t>
            </a:r>
          </a:p>
          <a:p>
            <a:pPr lvl="2">
              <a:buFont typeface="Arial" panose="020B0604020202020204" pitchFamily="34" charset="0"/>
              <a:buChar char="•"/>
            </a:pPr>
            <a:endParaRPr lang="es-MX" sz="2000" dirty="0"/>
          </a:p>
          <a:p>
            <a:pPr lvl="2">
              <a:buFont typeface="Arial" panose="020B0604020202020204" pitchFamily="34" charset="0"/>
              <a:buChar char="•"/>
            </a:pPr>
            <a:endParaRPr lang="es-MX" sz="2000" dirty="0"/>
          </a:p>
          <a:p>
            <a:pPr lvl="2">
              <a:buFont typeface="Arial" panose="020B0604020202020204" pitchFamily="34" charset="0"/>
              <a:buChar char="•"/>
            </a:pPr>
            <a:endParaRPr lang="es-MX" sz="2000" dirty="0"/>
          </a:p>
          <a:p>
            <a:pPr lvl="2">
              <a:buFont typeface="Arial" panose="020B0604020202020204" pitchFamily="34" charset="0"/>
              <a:buChar char="•"/>
            </a:pPr>
            <a:endParaRPr lang="es-MX" sz="2000" dirty="0"/>
          </a:p>
          <a:p>
            <a:pPr lvl="2">
              <a:buFont typeface="Arial" panose="020B0604020202020204" pitchFamily="34" charset="0"/>
              <a:buChar char="•"/>
            </a:pPr>
            <a:endParaRPr lang="es-MX" sz="2000" dirty="0"/>
          </a:p>
          <a:p>
            <a:pPr>
              <a:buFont typeface="Wingdings" panose="05000000000000000000" pitchFamily="2" charset="2"/>
              <a:buChar char="§"/>
            </a:pPr>
            <a:endParaRPr lang="es-MX" sz="500" dirty="0"/>
          </a:p>
          <a:p>
            <a:pPr>
              <a:buFont typeface="Wingdings" panose="05000000000000000000" pitchFamily="2" charset="2"/>
              <a:buChar char="§"/>
            </a:pPr>
            <a:endParaRPr lang="es-MX" sz="500" dirty="0"/>
          </a:p>
          <a:p>
            <a:pPr lvl="1"/>
            <a:r>
              <a:rPr lang="es-MX" sz="3000" dirty="0">
                <a:solidFill>
                  <a:srgbClr val="0070C0"/>
                </a:solidFill>
                <a:latin typeface="+mj-lt"/>
                <a:ea typeface="A-OTF Shin Go Pro L" panose="020B0300000000000000" pitchFamily="34" charset="-128"/>
                <a:cs typeface="+mj-cs"/>
              </a:rPr>
              <a:t>Números y valores</a:t>
            </a:r>
          </a:p>
          <a:p>
            <a:pPr lvl="2">
              <a:buFont typeface="Arial" panose="020B0604020202020204" pitchFamily="34" charset="0"/>
              <a:buChar char="•"/>
            </a:pPr>
            <a:r>
              <a:rPr lang="es-MX" sz="2000" dirty="0"/>
              <a:t>¿Se sabe la base del número que se está usando? </a:t>
            </a:r>
          </a:p>
          <a:p>
            <a:pPr lvl="2">
              <a:buFont typeface="Arial" panose="020B0604020202020204" pitchFamily="34" charset="0"/>
              <a:buChar char="•"/>
            </a:pPr>
            <a:r>
              <a:rPr lang="es-MX" sz="2000" dirty="0"/>
              <a:t>¿Porqué es importante y cuántos bits se usan para gestionar los números?</a:t>
            </a:r>
          </a:p>
          <a:p>
            <a:endParaRPr lang="es-MX" sz="2000" dirty="0"/>
          </a:p>
        </p:txBody>
      </p:sp>
      <p:sp>
        <p:nvSpPr>
          <p:cNvPr id="23" name="Marcador de texto 8">
            <a:extLst>
              <a:ext uri="{FF2B5EF4-FFF2-40B4-BE49-F238E27FC236}">
                <a16:creationId xmlns:a16="http://schemas.microsoft.com/office/drawing/2014/main" id="{9347D09F-601D-4E6A-B4CA-12E2C4A2E3DF}"/>
              </a:ext>
            </a:extLst>
          </p:cNvPr>
          <p:cNvSpPr>
            <a:spLocks noGrp="1"/>
          </p:cNvSpPr>
          <p:nvPr>
            <p:ph type="body" sz="quarter" idx="13"/>
          </p:nvPr>
        </p:nvSpPr>
        <p:spPr/>
        <p:txBody>
          <a:bodyPr/>
          <a:lstStyle/>
          <a:p>
            <a:r>
              <a:rPr lang="es-MX" dirty="0">
                <a:solidFill>
                  <a:schemeClr val="bg1"/>
                </a:solidFill>
              </a:rPr>
              <a:t>Fundamentos de </a:t>
            </a:r>
            <a:r>
              <a:rPr lang="es-MX" dirty="0" err="1">
                <a:solidFill>
                  <a:schemeClr val="bg1"/>
                </a:solidFill>
              </a:rPr>
              <a:t>Verilog</a:t>
            </a:r>
            <a:r>
              <a:rPr lang="es-MX" dirty="0">
                <a:solidFill>
                  <a:schemeClr val="bg1"/>
                </a:solidFill>
              </a:rPr>
              <a:t> HDL</a:t>
            </a:r>
          </a:p>
        </p:txBody>
      </p:sp>
      <p:sp>
        <p:nvSpPr>
          <p:cNvPr id="6" name="Marcador de número de diapositiva 5"/>
          <p:cNvSpPr>
            <a:spLocks noGrp="1"/>
          </p:cNvSpPr>
          <p:nvPr>
            <p:ph type="sldNum" sz="quarter" idx="4"/>
          </p:nvPr>
        </p:nvSpPr>
        <p:spPr/>
        <p:txBody>
          <a:bodyPr/>
          <a:lstStyle/>
          <a:p>
            <a:fld id="{DAEF4D36-AE85-49C9-90DE-66D02B257272}" type="slidenum">
              <a:rPr lang="en-US" smtClean="0"/>
              <a:pPr/>
              <a:t>9</a:t>
            </a:fld>
            <a:endParaRPr lang="en-US" dirty="0"/>
          </a:p>
        </p:txBody>
      </p:sp>
      <p:sp>
        <p:nvSpPr>
          <p:cNvPr id="12" name="TextBox 20"/>
          <p:cNvSpPr txBox="1">
            <a:spLocks noChangeArrowheads="1"/>
          </p:cNvSpPr>
          <p:nvPr/>
        </p:nvSpPr>
        <p:spPr bwMode="auto">
          <a:xfrm>
            <a:off x="728236" y="2590600"/>
            <a:ext cx="3836307" cy="1200329"/>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marL="1143000" indent="-228600">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eaLnBrk="1" hangingPunct="1"/>
            <a:r>
              <a:rPr lang="es-MX" altLang="es-MX" sz="1400" b="1" dirty="0">
                <a:solidFill>
                  <a:schemeClr val="tx1"/>
                </a:solidFill>
                <a:latin typeface="Courier" panose="02060409020205020404" pitchFamily="49" charset="0"/>
                <a:ea typeface="Aparajita" panose="020B0604020202020204"/>
                <a:cs typeface="Aparajita" panose="020B0604020202020204"/>
              </a:rPr>
              <a:t>Ejemplo 1</a:t>
            </a:r>
          </a:p>
          <a:p>
            <a:pPr eaLnBrk="1" hangingPunct="1"/>
            <a:endParaRPr lang="es-MX" altLang="es-MX" sz="1400" b="1" dirty="0">
              <a:solidFill>
                <a:schemeClr val="tx1"/>
              </a:solidFill>
              <a:latin typeface="Courier" panose="02060409020205020404" pitchFamily="49" charset="0"/>
              <a:ea typeface="Aparajita" panose="020B0604020202020204"/>
              <a:cs typeface="Aparajita" panose="020B0604020202020204"/>
            </a:endParaRP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module hello1;</a:t>
            </a:r>
          </a:p>
          <a:p>
            <a:pPr eaLnBrk="1" hangingPunct="1"/>
            <a:r>
              <a:rPr lang="es-MX" altLang="es-MX" sz="1400" dirty="0" err="1">
                <a:solidFill>
                  <a:schemeClr val="tx1"/>
                </a:solidFill>
                <a:latin typeface="Courier" panose="02060409020205020404" pitchFamily="49" charset="0"/>
                <a:ea typeface="Aparajita" panose="020B0604020202020204"/>
                <a:cs typeface="Aparajita" panose="020B0604020202020204"/>
              </a:rPr>
              <a:t>initial</a:t>
            </a:r>
            <a:r>
              <a:rPr lang="es-MX" altLang="es-MX" sz="1400" dirty="0">
                <a:solidFill>
                  <a:schemeClr val="tx1"/>
                </a:solidFill>
                <a:latin typeface="Courier" panose="02060409020205020404" pitchFamily="49" charset="0"/>
                <a:ea typeface="Aparajita" panose="020B0604020202020204"/>
                <a:cs typeface="Aparajita" panose="020B0604020202020204"/>
              </a:rPr>
              <a:t> $</a:t>
            </a:r>
            <a:r>
              <a:rPr lang="es-MX" altLang="es-MX" sz="1400" dirty="0" err="1">
                <a:solidFill>
                  <a:schemeClr val="tx1"/>
                </a:solidFill>
                <a:latin typeface="Courier" panose="02060409020205020404" pitchFamily="49" charset="0"/>
                <a:ea typeface="Aparajita" panose="020B0604020202020204"/>
                <a:cs typeface="Aparajita" panose="020B0604020202020204"/>
              </a:rPr>
              <a:t>display</a:t>
            </a:r>
            <a:r>
              <a:rPr lang="es-MX" altLang="es-MX" sz="1400" dirty="0">
                <a:solidFill>
                  <a:schemeClr val="tx1"/>
                </a:solidFill>
                <a:latin typeface="Courier" panose="02060409020205020404" pitchFamily="49" charset="0"/>
                <a:ea typeface="Aparajita" panose="020B0604020202020204"/>
                <a:cs typeface="Aparajita" panose="020B0604020202020204"/>
              </a:rPr>
              <a:t>(“</a:t>
            </a:r>
            <a:r>
              <a:rPr lang="es-MX" altLang="es-MX" sz="1400" dirty="0" err="1">
                <a:solidFill>
                  <a:schemeClr val="tx1"/>
                </a:solidFill>
                <a:latin typeface="Courier" panose="02060409020205020404" pitchFamily="49" charset="0"/>
                <a:ea typeface="Aparajita" panose="020B0604020202020204"/>
                <a:cs typeface="Aparajita" panose="020B0604020202020204"/>
              </a:rPr>
              <a:t>Hello</a:t>
            </a:r>
            <a:r>
              <a:rPr lang="es-MX" altLang="es-MX" sz="1400" dirty="0">
                <a:solidFill>
                  <a:schemeClr val="tx1"/>
                </a:solidFill>
                <a:latin typeface="Courier" panose="02060409020205020404" pitchFamily="49" charset="0"/>
                <a:ea typeface="Aparajita" panose="020B0604020202020204"/>
                <a:cs typeface="Aparajita" panose="020B0604020202020204"/>
              </a:rPr>
              <a:t> Verilog”);</a:t>
            </a:r>
          </a:p>
          <a:p>
            <a:pPr eaLnBrk="1" hangingPunct="1"/>
            <a:r>
              <a:rPr lang="es-MX" altLang="es-MX" sz="1400" dirty="0" err="1">
                <a:solidFill>
                  <a:schemeClr val="tx1"/>
                </a:solidFill>
                <a:latin typeface="Courier" panose="02060409020205020404" pitchFamily="49" charset="0"/>
                <a:ea typeface="Aparajita" panose="020B0604020202020204"/>
                <a:cs typeface="Aparajita" panose="020B0604020202020204"/>
              </a:rPr>
              <a:t>endmodule</a:t>
            </a:r>
            <a:endParaRPr lang="es-MX" altLang="es-MX" sz="1400" dirty="0">
              <a:solidFill>
                <a:schemeClr val="tx1"/>
              </a:solidFill>
              <a:latin typeface="Courier" panose="02060409020205020404" pitchFamily="49" charset="0"/>
              <a:ea typeface="Aparajita" panose="020B0604020202020204"/>
              <a:cs typeface="Aparajita" panose="020B0604020202020204"/>
            </a:endParaRPr>
          </a:p>
        </p:txBody>
      </p:sp>
      <p:sp>
        <p:nvSpPr>
          <p:cNvPr id="13" name="TextBox 21"/>
          <p:cNvSpPr txBox="1">
            <a:spLocks noChangeArrowheads="1"/>
          </p:cNvSpPr>
          <p:nvPr/>
        </p:nvSpPr>
        <p:spPr bwMode="auto">
          <a:xfrm>
            <a:off x="9472381" y="2574655"/>
            <a:ext cx="3084499" cy="2277547"/>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marL="1143000" indent="-228600">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eaLnBrk="1" hangingPunct="1"/>
            <a:r>
              <a:rPr lang="es-MX" altLang="es-MX" sz="1400" b="1" dirty="0">
                <a:solidFill>
                  <a:schemeClr val="tx1"/>
                </a:solidFill>
                <a:latin typeface="Courier" panose="02060409020205020404" pitchFamily="49" charset="0"/>
                <a:ea typeface="Aparajita" panose="020B0604020202020204"/>
                <a:cs typeface="Aparajita" panose="020B0604020202020204"/>
              </a:rPr>
              <a:t>Ejemplo 3</a:t>
            </a:r>
          </a:p>
          <a:p>
            <a:pPr eaLnBrk="1" hangingPunct="1"/>
            <a:endParaRPr lang="es-MX" altLang="es-MX" sz="1400" b="1" dirty="0">
              <a:solidFill>
                <a:schemeClr val="tx1"/>
              </a:solidFill>
              <a:latin typeface="Courier" panose="02060409020205020404" pitchFamily="49" charset="0"/>
              <a:ea typeface="Aparajita" panose="020B0604020202020204"/>
              <a:cs typeface="Aparajita" panose="020B0604020202020204"/>
            </a:endParaRP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module </a:t>
            </a: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hello2;</a:t>
            </a:r>
          </a:p>
          <a:p>
            <a:pPr eaLnBrk="1" hangingPunct="1"/>
            <a:r>
              <a:rPr lang="es-MX" altLang="es-MX" sz="1400" dirty="0" err="1">
                <a:solidFill>
                  <a:schemeClr val="tx1"/>
                </a:solidFill>
                <a:latin typeface="Courier" panose="02060409020205020404" pitchFamily="49" charset="0"/>
                <a:ea typeface="Aparajita" panose="020B0604020202020204"/>
                <a:cs typeface="Aparajita" panose="020B0604020202020204"/>
              </a:rPr>
              <a:t>initial</a:t>
            </a:r>
            <a:r>
              <a:rPr lang="es-MX" altLang="es-MX" sz="1400" dirty="0">
                <a:solidFill>
                  <a:schemeClr val="tx1"/>
                </a:solidFill>
                <a:latin typeface="Courier" panose="02060409020205020404" pitchFamily="49" charset="0"/>
                <a:ea typeface="Aparajita" panose="020B0604020202020204"/>
                <a:cs typeface="Aparajita" panose="020B0604020202020204"/>
              </a:rPr>
              <a:t> </a:t>
            </a: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a:t>
            </a:r>
            <a:r>
              <a:rPr lang="es-MX" altLang="es-MX" sz="1400" dirty="0" err="1">
                <a:solidFill>
                  <a:schemeClr val="tx1"/>
                </a:solidFill>
                <a:latin typeface="Courier" panose="02060409020205020404" pitchFamily="49" charset="0"/>
                <a:ea typeface="Aparajita" panose="020B0604020202020204"/>
                <a:cs typeface="Aparajita" panose="020B0604020202020204"/>
              </a:rPr>
              <a:t>display</a:t>
            </a:r>
            <a:r>
              <a:rPr lang="es-MX" altLang="es-MX" sz="1400" dirty="0">
                <a:solidFill>
                  <a:schemeClr val="tx1"/>
                </a:solidFill>
                <a:latin typeface="Courier" panose="02060409020205020404" pitchFamily="49" charset="0"/>
                <a:ea typeface="Aparajita" panose="020B0604020202020204"/>
                <a:cs typeface="Aparajita" panose="020B0604020202020204"/>
              </a:rPr>
              <a:t>(</a:t>
            </a: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a:t>
            </a:r>
            <a:r>
              <a:rPr lang="es-MX" altLang="es-MX" sz="1400" dirty="0" err="1">
                <a:solidFill>
                  <a:schemeClr val="tx1"/>
                </a:solidFill>
                <a:latin typeface="Courier" panose="02060409020205020404" pitchFamily="49" charset="0"/>
                <a:ea typeface="Aparajita" panose="020B0604020202020204"/>
                <a:cs typeface="Aparajita" panose="020B0604020202020204"/>
              </a:rPr>
              <a:t>Hello</a:t>
            </a:r>
            <a:r>
              <a:rPr lang="es-MX" altLang="es-MX" sz="1400" dirty="0">
                <a:solidFill>
                  <a:schemeClr val="tx1"/>
                </a:solidFill>
                <a:latin typeface="Courier" panose="02060409020205020404" pitchFamily="49" charset="0"/>
                <a:ea typeface="Aparajita" panose="020B0604020202020204"/>
                <a:cs typeface="Aparajita" panose="020B0604020202020204"/>
              </a:rPr>
              <a:t> Verilog”</a:t>
            </a:r>
          </a:p>
          <a:p>
            <a:pPr eaLnBrk="1" hangingPunct="1"/>
            <a:r>
              <a:rPr lang="en-US" altLang="es-MX" sz="1400" dirty="0">
                <a:solidFill>
                  <a:schemeClr val="tx1"/>
                </a:solidFill>
                <a:latin typeface="Courier" panose="02060409020205020404" pitchFamily="49" charset="0"/>
                <a:ea typeface="Aparajita" panose="020B0604020202020204"/>
                <a:cs typeface="Aparajita" panose="020B0604020202020204"/>
              </a:rPr>
              <a:t>                          )</a:t>
            </a:r>
            <a:endParaRPr lang="es-MX" altLang="es-MX" sz="1400" dirty="0">
              <a:solidFill>
                <a:schemeClr val="tx1"/>
              </a:solidFill>
              <a:latin typeface="Courier" panose="02060409020205020404" pitchFamily="49" charset="0"/>
              <a:ea typeface="Aparajita" panose="020B0604020202020204"/>
              <a:cs typeface="Aparajita" panose="020B0604020202020204"/>
            </a:endParaRP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                          ;</a:t>
            </a:r>
          </a:p>
          <a:p>
            <a:pPr eaLnBrk="1" hangingPunct="1"/>
            <a:r>
              <a:rPr lang="es-MX" altLang="es-MX" sz="1400" dirty="0" err="1">
                <a:solidFill>
                  <a:schemeClr val="tx1"/>
                </a:solidFill>
                <a:latin typeface="Courier" panose="02060409020205020404" pitchFamily="49" charset="0"/>
                <a:ea typeface="Aparajita" panose="020B0604020202020204"/>
                <a:cs typeface="Aparajita" panose="020B0604020202020204"/>
              </a:rPr>
              <a:t>endmodule</a:t>
            </a:r>
            <a:endParaRPr lang="es-MX" altLang="es-MX" sz="1400" dirty="0">
              <a:solidFill>
                <a:schemeClr val="tx1"/>
              </a:solidFill>
              <a:latin typeface="Courier" panose="02060409020205020404" pitchFamily="49" charset="0"/>
              <a:ea typeface="Aparajita" panose="020B0604020202020204"/>
              <a:cs typeface="Aparajita" panose="020B0604020202020204"/>
            </a:endParaRPr>
          </a:p>
        </p:txBody>
      </p:sp>
      <p:sp>
        <p:nvSpPr>
          <p:cNvPr id="14" name="TextBox 22"/>
          <p:cNvSpPr txBox="1">
            <a:spLocks noChangeArrowheads="1"/>
          </p:cNvSpPr>
          <p:nvPr/>
        </p:nvSpPr>
        <p:spPr bwMode="auto">
          <a:xfrm>
            <a:off x="728236" y="4234041"/>
            <a:ext cx="6521337" cy="73866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marL="1143000" indent="-228600">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eaLnBrk="1" hangingPunct="1"/>
            <a:r>
              <a:rPr lang="es-MX" altLang="es-MX" sz="1400" b="1" dirty="0">
                <a:solidFill>
                  <a:schemeClr val="tx1"/>
                </a:solidFill>
                <a:latin typeface="Courier" panose="02060409020205020404" pitchFamily="49" charset="0"/>
                <a:ea typeface="Aparajita" panose="020B0604020202020204"/>
                <a:cs typeface="Aparajita" panose="020B0604020202020204"/>
              </a:rPr>
              <a:t>Ejemplo 2</a:t>
            </a:r>
          </a:p>
          <a:p>
            <a:pPr eaLnBrk="1" hangingPunct="1"/>
            <a:endParaRPr lang="es-MX" altLang="es-MX" sz="1400" b="1" dirty="0">
              <a:solidFill>
                <a:schemeClr val="tx1"/>
              </a:solidFill>
              <a:latin typeface="Courier" panose="02060409020205020404" pitchFamily="49" charset="0"/>
              <a:ea typeface="Aparajita" panose="020B0604020202020204"/>
              <a:cs typeface="Aparajita" panose="020B0604020202020204"/>
            </a:endParaRP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module hello3; </a:t>
            </a:r>
            <a:r>
              <a:rPr lang="es-MX" altLang="es-MX" sz="1400" dirty="0" err="1">
                <a:solidFill>
                  <a:schemeClr val="tx1"/>
                </a:solidFill>
                <a:latin typeface="Courier" panose="02060409020205020404" pitchFamily="49" charset="0"/>
                <a:ea typeface="Aparajita" panose="020B0604020202020204"/>
                <a:cs typeface="Aparajita" panose="020B0604020202020204"/>
              </a:rPr>
              <a:t>initial</a:t>
            </a:r>
            <a:r>
              <a:rPr lang="es-MX" altLang="es-MX" sz="1400" dirty="0">
                <a:solidFill>
                  <a:schemeClr val="tx1"/>
                </a:solidFill>
                <a:latin typeface="Courier" panose="02060409020205020404" pitchFamily="49" charset="0"/>
                <a:ea typeface="Aparajita" panose="020B0604020202020204"/>
                <a:cs typeface="Aparajita" panose="020B0604020202020204"/>
              </a:rPr>
              <a:t> $</a:t>
            </a:r>
            <a:r>
              <a:rPr lang="es-MX" altLang="es-MX" sz="1400" dirty="0" err="1">
                <a:solidFill>
                  <a:schemeClr val="tx1"/>
                </a:solidFill>
                <a:latin typeface="Courier" panose="02060409020205020404" pitchFamily="49" charset="0"/>
                <a:ea typeface="Aparajita" panose="020B0604020202020204"/>
                <a:cs typeface="Aparajita" panose="020B0604020202020204"/>
              </a:rPr>
              <a:t>display</a:t>
            </a:r>
            <a:r>
              <a:rPr lang="es-MX" altLang="es-MX" sz="1400" dirty="0">
                <a:solidFill>
                  <a:schemeClr val="tx1"/>
                </a:solidFill>
                <a:latin typeface="Courier" panose="02060409020205020404" pitchFamily="49" charset="0"/>
                <a:ea typeface="Aparajita" panose="020B0604020202020204"/>
                <a:cs typeface="Aparajita" panose="020B0604020202020204"/>
              </a:rPr>
              <a:t>(“</a:t>
            </a:r>
            <a:r>
              <a:rPr lang="es-MX" altLang="es-MX" sz="1400" dirty="0" err="1">
                <a:solidFill>
                  <a:schemeClr val="tx1"/>
                </a:solidFill>
                <a:latin typeface="Courier" panose="02060409020205020404" pitchFamily="49" charset="0"/>
                <a:ea typeface="Aparajita" panose="020B0604020202020204"/>
                <a:cs typeface="Aparajita" panose="020B0604020202020204"/>
              </a:rPr>
              <a:t>Hello</a:t>
            </a:r>
            <a:r>
              <a:rPr lang="es-MX" altLang="es-MX" sz="1400" dirty="0">
                <a:solidFill>
                  <a:schemeClr val="tx1"/>
                </a:solidFill>
                <a:latin typeface="Courier" panose="02060409020205020404" pitchFamily="49" charset="0"/>
                <a:ea typeface="Aparajita" panose="020B0604020202020204"/>
                <a:cs typeface="Aparajita" panose="020B0604020202020204"/>
              </a:rPr>
              <a:t> Verilog”); </a:t>
            </a:r>
            <a:r>
              <a:rPr lang="es-MX" altLang="es-MX" sz="1400" dirty="0" err="1">
                <a:solidFill>
                  <a:schemeClr val="tx1"/>
                </a:solidFill>
                <a:latin typeface="Courier" panose="02060409020205020404" pitchFamily="49" charset="0"/>
                <a:ea typeface="Aparajita" panose="020B0604020202020204"/>
                <a:cs typeface="Aparajita" panose="020B0604020202020204"/>
              </a:rPr>
              <a:t>endmodule</a:t>
            </a:r>
            <a:endParaRPr lang="es-MX" altLang="es-MX" sz="1400" dirty="0">
              <a:solidFill>
                <a:schemeClr val="tx1"/>
              </a:solidFill>
              <a:latin typeface="Courier" panose="02060409020205020404" pitchFamily="49" charset="0"/>
              <a:ea typeface="Aparajita" panose="020B0604020202020204"/>
              <a:cs typeface="Aparajita" panose="020B0604020202020204"/>
            </a:endParaRPr>
          </a:p>
        </p:txBody>
      </p:sp>
      <p:sp>
        <p:nvSpPr>
          <p:cNvPr id="15" name="TextBox 23"/>
          <p:cNvSpPr txBox="1">
            <a:spLocks noChangeArrowheads="1"/>
          </p:cNvSpPr>
          <p:nvPr/>
        </p:nvSpPr>
        <p:spPr bwMode="auto">
          <a:xfrm>
            <a:off x="13193903" y="2600308"/>
            <a:ext cx="3483947" cy="2185214"/>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eaLnBrk="1" hangingPunct="1"/>
            <a:r>
              <a:rPr lang="es-MX" altLang="es-MX" sz="1400" b="1" dirty="0">
                <a:solidFill>
                  <a:schemeClr val="tx1"/>
                </a:solidFill>
                <a:latin typeface="Courier" panose="02060409020205020404" pitchFamily="49" charset="0"/>
                <a:ea typeface="Aparajita" panose="020B0604020202020204"/>
                <a:cs typeface="Aparajita" panose="020B0604020202020204"/>
              </a:rPr>
              <a:t>Ejemplo 4 </a:t>
            </a:r>
            <a:r>
              <a:rPr lang="es-MX" altLang="es-MX" sz="2400" b="1" dirty="0">
                <a:solidFill>
                  <a:srgbClr val="C00000"/>
                </a:solidFill>
                <a:latin typeface="Courier" panose="02060409020205020404" pitchFamily="49" charset="0"/>
                <a:ea typeface="Aparajita" panose="020B0604020202020204"/>
                <a:cs typeface="Aparajita" panose="020B0604020202020204"/>
              </a:rPr>
              <a:t>Ilegal</a:t>
            </a:r>
          </a:p>
          <a:p>
            <a:pPr eaLnBrk="1" hangingPunct="1"/>
            <a:endParaRPr lang="es-MX" altLang="es-MX" sz="1400" b="1" dirty="0">
              <a:solidFill>
                <a:schemeClr val="tx1"/>
              </a:solidFill>
              <a:latin typeface="Courier" panose="02060409020205020404" pitchFamily="49" charset="0"/>
              <a:ea typeface="Aparajita" panose="020B0604020202020204"/>
              <a:cs typeface="Aparajita" panose="020B0604020202020204"/>
            </a:endParaRP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module </a:t>
            </a: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hello2;</a:t>
            </a:r>
          </a:p>
          <a:p>
            <a:pPr eaLnBrk="1" hangingPunct="1"/>
            <a:r>
              <a:rPr lang="es-MX" altLang="es-MX" sz="1400" dirty="0" err="1">
                <a:solidFill>
                  <a:schemeClr val="tx1"/>
                </a:solidFill>
                <a:latin typeface="Courier" panose="02060409020205020404" pitchFamily="49" charset="0"/>
                <a:ea typeface="Aparajita" panose="020B0604020202020204"/>
                <a:cs typeface="Aparajita" panose="020B0604020202020204"/>
              </a:rPr>
              <a:t>initial</a:t>
            </a:r>
            <a:r>
              <a:rPr lang="es-MX" altLang="es-MX" sz="1400" dirty="0">
                <a:solidFill>
                  <a:schemeClr val="tx1"/>
                </a:solidFill>
                <a:latin typeface="Courier" panose="02060409020205020404" pitchFamily="49" charset="0"/>
                <a:ea typeface="Aparajita" panose="020B0604020202020204"/>
                <a:cs typeface="Aparajita" panose="020B0604020202020204"/>
              </a:rPr>
              <a:t> </a:t>
            </a: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a:t>
            </a:r>
            <a:r>
              <a:rPr lang="es-MX" altLang="es-MX" sz="1400" dirty="0" err="1">
                <a:solidFill>
                  <a:schemeClr val="tx1"/>
                </a:solidFill>
                <a:latin typeface="Courier" panose="02060409020205020404" pitchFamily="49" charset="0"/>
                <a:ea typeface="Aparajita" panose="020B0604020202020204"/>
                <a:cs typeface="Aparajita" panose="020B0604020202020204"/>
              </a:rPr>
              <a:t>display</a:t>
            </a:r>
            <a:r>
              <a:rPr lang="es-MX" altLang="es-MX" sz="1400" dirty="0">
                <a:solidFill>
                  <a:schemeClr val="tx1"/>
                </a:solidFill>
                <a:latin typeface="Courier" panose="02060409020205020404" pitchFamily="49" charset="0"/>
                <a:ea typeface="Aparajita" panose="020B0604020202020204"/>
                <a:cs typeface="Aparajita" panose="020B0604020202020204"/>
              </a:rPr>
              <a:t>(“</a:t>
            </a:r>
          </a:p>
          <a:p>
            <a:pPr eaLnBrk="1" hangingPunct="1"/>
            <a:r>
              <a:rPr lang="es-MX" altLang="es-MX" sz="1400" dirty="0" err="1">
                <a:solidFill>
                  <a:schemeClr val="tx1"/>
                </a:solidFill>
                <a:latin typeface="Courier" panose="02060409020205020404" pitchFamily="49" charset="0"/>
                <a:ea typeface="Aparajita" panose="020B0604020202020204"/>
                <a:cs typeface="Aparajita" panose="020B0604020202020204"/>
              </a:rPr>
              <a:t>Hello</a:t>
            </a:r>
            <a:r>
              <a:rPr lang="es-MX" altLang="es-MX" sz="1400" dirty="0">
                <a:solidFill>
                  <a:schemeClr val="tx1"/>
                </a:solidFill>
                <a:latin typeface="Courier" panose="02060409020205020404" pitchFamily="49" charset="0"/>
                <a:ea typeface="Aparajita" panose="020B0604020202020204"/>
                <a:cs typeface="Aparajita" panose="020B0604020202020204"/>
              </a:rPr>
              <a:t> Verilog</a:t>
            </a: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                     ”);</a:t>
            </a:r>
          </a:p>
          <a:p>
            <a:pPr eaLnBrk="1" hangingPunct="1"/>
            <a:r>
              <a:rPr lang="es-MX" altLang="es-MX" sz="1400" dirty="0" err="1">
                <a:solidFill>
                  <a:schemeClr val="tx1"/>
                </a:solidFill>
                <a:latin typeface="Courier" panose="02060409020205020404" pitchFamily="49" charset="0"/>
                <a:ea typeface="Aparajita" panose="020B0604020202020204"/>
                <a:cs typeface="Aparajita" panose="020B0604020202020204"/>
              </a:rPr>
              <a:t>endmodule</a:t>
            </a:r>
            <a:endParaRPr lang="es-MX" altLang="es-MX" sz="1400" dirty="0">
              <a:solidFill>
                <a:schemeClr val="tx1"/>
              </a:solidFill>
              <a:latin typeface="Courier" panose="02060409020205020404" pitchFamily="49" charset="0"/>
              <a:ea typeface="Aparajita" panose="020B0604020202020204"/>
              <a:cs typeface="Aparajita" panose="020B0604020202020204"/>
            </a:endParaRPr>
          </a:p>
        </p:txBody>
      </p:sp>
      <p:sp>
        <p:nvSpPr>
          <p:cNvPr id="16" name="TextBox 23"/>
          <p:cNvSpPr txBox="1">
            <a:spLocks noChangeArrowheads="1"/>
          </p:cNvSpPr>
          <p:nvPr/>
        </p:nvSpPr>
        <p:spPr bwMode="auto">
          <a:xfrm>
            <a:off x="728236" y="6465312"/>
            <a:ext cx="4676317" cy="1200329"/>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marL="1143000" indent="-228600">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eaLnBrk="1" hangingPunct="1"/>
            <a:r>
              <a:rPr lang="es-MX" altLang="es-MX" sz="1400" b="1" dirty="0">
                <a:solidFill>
                  <a:schemeClr val="tx1"/>
                </a:solidFill>
                <a:latin typeface="Courier" panose="02060409020205020404" pitchFamily="49" charset="0"/>
                <a:ea typeface="Aparajita" panose="020B0604020202020204"/>
                <a:cs typeface="Aparajita" panose="020B0604020202020204"/>
              </a:rPr>
              <a:t>Ejemplo</a:t>
            </a:r>
            <a:endParaRPr lang="es-MX" altLang="es-MX" sz="1400" b="1" dirty="0">
              <a:latin typeface="Courier" panose="02060409020205020404" pitchFamily="49" charset="0"/>
              <a:ea typeface="Aparajita" panose="020B0604020202020204"/>
              <a:cs typeface="Aparajita" panose="020B0604020202020204"/>
            </a:endParaRPr>
          </a:p>
          <a:p>
            <a:pPr eaLnBrk="1" hangingPunct="1"/>
            <a:r>
              <a:rPr lang="es-MX" altLang="es-MX" sz="1400" dirty="0">
                <a:solidFill>
                  <a:srgbClr val="00B050"/>
                </a:solidFill>
                <a:latin typeface="Courier" panose="02060409020205020404" pitchFamily="49" charset="0"/>
                <a:ea typeface="Aparajita" panose="020B0604020202020204"/>
                <a:cs typeface="Aparajita" panose="020B0604020202020204"/>
              </a:rPr>
              <a:t>//</a:t>
            </a:r>
            <a:r>
              <a:rPr lang="es-MX" altLang="es-MX" sz="1400" dirty="0" err="1">
                <a:solidFill>
                  <a:srgbClr val="00B050"/>
                </a:solidFill>
                <a:latin typeface="Courier" panose="02060409020205020404" pitchFamily="49" charset="0"/>
                <a:ea typeface="Aparajita" panose="020B0604020202020204"/>
                <a:cs typeface="Aparajita" panose="020B0604020202020204"/>
              </a:rPr>
              <a:t>this</a:t>
            </a:r>
            <a:r>
              <a:rPr lang="es-MX" altLang="es-MX" sz="1400" dirty="0">
                <a:solidFill>
                  <a:srgbClr val="00B050"/>
                </a:solidFill>
                <a:latin typeface="Courier" panose="02060409020205020404" pitchFamily="49" charset="0"/>
                <a:ea typeface="Aparajita" panose="020B0604020202020204"/>
                <a:cs typeface="Aparajita" panose="020B0604020202020204"/>
              </a:rPr>
              <a:t> </a:t>
            </a:r>
            <a:r>
              <a:rPr lang="es-MX" altLang="es-MX" sz="1400" dirty="0" err="1">
                <a:solidFill>
                  <a:srgbClr val="00B050"/>
                </a:solidFill>
                <a:latin typeface="Courier" panose="02060409020205020404" pitchFamily="49" charset="0"/>
                <a:ea typeface="Aparajita" panose="020B0604020202020204"/>
                <a:cs typeface="Aparajita" panose="020B0604020202020204"/>
              </a:rPr>
              <a:t>is</a:t>
            </a:r>
            <a:r>
              <a:rPr lang="es-MX" altLang="es-MX" sz="1400" dirty="0">
                <a:solidFill>
                  <a:srgbClr val="00B050"/>
                </a:solidFill>
                <a:latin typeface="Courier" panose="02060409020205020404" pitchFamily="49" charset="0"/>
                <a:ea typeface="Aparajita" panose="020B0604020202020204"/>
                <a:cs typeface="Aparajita" panose="020B0604020202020204"/>
              </a:rPr>
              <a:t> a </a:t>
            </a:r>
            <a:r>
              <a:rPr lang="es-MX" altLang="es-MX" sz="1400" dirty="0" err="1">
                <a:solidFill>
                  <a:srgbClr val="00B050"/>
                </a:solidFill>
                <a:latin typeface="Courier" panose="02060409020205020404" pitchFamily="49" charset="0"/>
                <a:ea typeface="Aparajita" panose="020B0604020202020204"/>
                <a:cs typeface="Aparajita" panose="020B0604020202020204"/>
              </a:rPr>
              <a:t>comment</a:t>
            </a:r>
            <a:endParaRPr lang="es-MX" altLang="es-MX" sz="1400" dirty="0">
              <a:solidFill>
                <a:srgbClr val="00B050"/>
              </a:solidFill>
              <a:latin typeface="Courier" panose="02060409020205020404" pitchFamily="49" charset="0"/>
              <a:ea typeface="Aparajita" panose="020B0604020202020204"/>
              <a:cs typeface="Aparajita" panose="020B0604020202020204"/>
            </a:endParaRPr>
          </a:p>
          <a:p>
            <a:pPr eaLnBrk="1" hangingPunct="1"/>
            <a:r>
              <a:rPr lang="es-MX" altLang="es-MX" sz="1400" dirty="0">
                <a:solidFill>
                  <a:srgbClr val="00B050"/>
                </a:solidFill>
                <a:latin typeface="Courier" panose="02060409020205020404" pitchFamily="49" charset="0"/>
                <a:ea typeface="Aparajita" panose="020B0604020202020204"/>
                <a:cs typeface="Aparajita" panose="020B0604020202020204"/>
              </a:rPr>
              <a:t>/*</a:t>
            </a:r>
            <a:r>
              <a:rPr lang="es-MX" altLang="es-MX" sz="1400" dirty="0" err="1">
                <a:solidFill>
                  <a:srgbClr val="00B050"/>
                </a:solidFill>
                <a:latin typeface="Courier" panose="02060409020205020404" pitchFamily="49" charset="0"/>
                <a:ea typeface="Aparajita" panose="020B0604020202020204"/>
                <a:cs typeface="Aparajita" panose="020B0604020202020204"/>
              </a:rPr>
              <a:t>this</a:t>
            </a:r>
            <a:r>
              <a:rPr lang="es-MX" altLang="es-MX" sz="1400" dirty="0">
                <a:solidFill>
                  <a:srgbClr val="00B050"/>
                </a:solidFill>
                <a:latin typeface="Courier" panose="02060409020205020404" pitchFamily="49" charset="0"/>
                <a:ea typeface="Aparajita" panose="020B0604020202020204"/>
                <a:cs typeface="Aparajita" panose="020B0604020202020204"/>
              </a:rPr>
              <a:t> </a:t>
            </a:r>
            <a:r>
              <a:rPr lang="es-MX" altLang="es-MX" sz="1400" dirty="0" err="1">
                <a:solidFill>
                  <a:srgbClr val="00B050"/>
                </a:solidFill>
                <a:latin typeface="Courier" panose="02060409020205020404" pitchFamily="49" charset="0"/>
                <a:ea typeface="Aparajita" panose="020B0604020202020204"/>
                <a:cs typeface="Aparajita" panose="020B0604020202020204"/>
              </a:rPr>
              <a:t>is</a:t>
            </a:r>
            <a:r>
              <a:rPr lang="es-MX" altLang="es-MX" sz="1400" dirty="0">
                <a:solidFill>
                  <a:srgbClr val="00B050"/>
                </a:solidFill>
                <a:latin typeface="Courier" panose="02060409020205020404" pitchFamily="49" charset="0"/>
                <a:ea typeface="Aparajita" panose="020B0604020202020204"/>
                <a:cs typeface="Aparajita" panose="020B0604020202020204"/>
              </a:rPr>
              <a:t> </a:t>
            </a:r>
            <a:r>
              <a:rPr lang="es-MX" altLang="es-MX" sz="1400" dirty="0" err="1">
                <a:solidFill>
                  <a:srgbClr val="00B050"/>
                </a:solidFill>
                <a:latin typeface="Courier" panose="02060409020205020404" pitchFamily="49" charset="0"/>
                <a:ea typeface="Aparajita" panose="020B0604020202020204"/>
                <a:cs typeface="Aparajita" panose="020B0604020202020204"/>
              </a:rPr>
              <a:t>also</a:t>
            </a:r>
            <a:r>
              <a:rPr lang="es-MX" altLang="es-MX" sz="1400" dirty="0">
                <a:solidFill>
                  <a:srgbClr val="00B050"/>
                </a:solidFill>
                <a:latin typeface="Courier" panose="02060409020205020404" pitchFamily="49" charset="0"/>
                <a:ea typeface="Aparajita" panose="020B0604020202020204"/>
                <a:cs typeface="Aparajita" panose="020B0604020202020204"/>
              </a:rPr>
              <a:t> a </a:t>
            </a:r>
            <a:r>
              <a:rPr lang="es-MX" altLang="es-MX" sz="1400" dirty="0" err="1">
                <a:solidFill>
                  <a:srgbClr val="00B050"/>
                </a:solidFill>
                <a:latin typeface="Courier" panose="02060409020205020404" pitchFamily="49" charset="0"/>
                <a:ea typeface="Aparajita" panose="020B0604020202020204"/>
                <a:cs typeface="Aparajita" panose="020B0604020202020204"/>
              </a:rPr>
              <a:t>comment</a:t>
            </a:r>
            <a:r>
              <a:rPr lang="es-MX" altLang="es-MX" sz="1400" dirty="0">
                <a:solidFill>
                  <a:srgbClr val="00B050"/>
                </a:solidFill>
                <a:latin typeface="Courier" panose="02060409020205020404" pitchFamily="49" charset="0"/>
                <a:ea typeface="Aparajita" panose="020B0604020202020204"/>
                <a:cs typeface="Aparajita" panose="020B0604020202020204"/>
              </a:rPr>
              <a:t> </a:t>
            </a:r>
            <a:r>
              <a:rPr lang="es-MX" altLang="es-MX" sz="1400" dirty="0" err="1">
                <a:solidFill>
                  <a:srgbClr val="00B050"/>
                </a:solidFill>
                <a:latin typeface="Courier" panose="02060409020205020404" pitchFamily="49" charset="0"/>
                <a:ea typeface="Aparajita" panose="020B0604020202020204"/>
                <a:cs typeface="Aparajita" panose="020B0604020202020204"/>
              </a:rPr>
              <a:t>that</a:t>
            </a:r>
            <a:r>
              <a:rPr lang="es-MX" altLang="es-MX" sz="1400" dirty="0">
                <a:solidFill>
                  <a:srgbClr val="00B050"/>
                </a:solidFill>
                <a:latin typeface="Courier" panose="02060409020205020404" pitchFamily="49" charset="0"/>
                <a:ea typeface="Aparajita" panose="020B0604020202020204"/>
                <a:cs typeface="Aparajita" panose="020B0604020202020204"/>
              </a:rPr>
              <a:t> </a:t>
            </a:r>
            <a:r>
              <a:rPr lang="es-MX" altLang="es-MX" sz="1400" dirty="0" err="1">
                <a:solidFill>
                  <a:srgbClr val="00B050"/>
                </a:solidFill>
                <a:latin typeface="Courier" panose="02060409020205020404" pitchFamily="49" charset="0"/>
                <a:ea typeface="Aparajita" panose="020B0604020202020204"/>
                <a:cs typeface="Aparajita" panose="020B0604020202020204"/>
              </a:rPr>
              <a:t>spans</a:t>
            </a:r>
            <a:endParaRPr lang="es-MX" altLang="es-MX" sz="1400" dirty="0">
              <a:solidFill>
                <a:srgbClr val="00B050"/>
              </a:solidFill>
              <a:latin typeface="Courier" panose="02060409020205020404" pitchFamily="49" charset="0"/>
              <a:ea typeface="Aparajita" panose="020B0604020202020204"/>
              <a:cs typeface="Aparajita" panose="020B0604020202020204"/>
            </a:endParaRPr>
          </a:p>
          <a:p>
            <a:pPr eaLnBrk="1" hangingPunct="1"/>
            <a:r>
              <a:rPr lang="es-MX" altLang="es-MX" sz="1400" dirty="0" err="1">
                <a:solidFill>
                  <a:srgbClr val="00B050"/>
                </a:solidFill>
                <a:latin typeface="Courier" panose="02060409020205020404" pitchFamily="49" charset="0"/>
                <a:ea typeface="Aparajita" panose="020B0604020202020204"/>
                <a:cs typeface="Aparajita" panose="020B0604020202020204"/>
              </a:rPr>
              <a:t>multiple</a:t>
            </a:r>
            <a:r>
              <a:rPr lang="es-MX" altLang="es-MX" sz="1400" dirty="0">
                <a:solidFill>
                  <a:srgbClr val="00B050"/>
                </a:solidFill>
                <a:latin typeface="Courier" panose="02060409020205020404" pitchFamily="49" charset="0"/>
                <a:ea typeface="Aparajita" panose="020B0604020202020204"/>
                <a:cs typeface="Aparajita" panose="020B0604020202020204"/>
              </a:rPr>
              <a:t> </a:t>
            </a:r>
            <a:r>
              <a:rPr lang="es-MX" altLang="es-MX" sz="1400" dirty="0" err="1">
                <a:solidFill>
                  <a:srgbClr val="00B050"/>
                </a:solidFill>
                <a:latin typeface="Courier" panose="02060409020205020404" pitchFamily="49" charset="0"/>
                <a:ea typeface="Aparajita" panose="020B0604020202020204"/>
                <a:cs typeface="Aparajita" panose="020B0604020202020204"/>
              </a:rPr>
              <a:t>lines</a:t>
            </a:r>
            <a:endParaRPr lang="es-MX" altLang="es-MX" sz="1400" dirty="0">
              <a:solidFill>
                <a:srgbClr val="00B050"/>
              </a:solidFill>
              <a:latin typeface="Courier" panose="02060409020205020404" pitchFamily="49" charset="0"/>
              <a:ea typeface="Aparajita" panose="020B0604020202020204"/>
              <a:cs typeface="Aparajita" panose="020B0604020202020204"/>
            </a:endParaRPr>
          </a:p>
          <a:p>
            <a:pPr eaLnBrk="1" hangingPunct="1"/>
            <a:r>
              <a:rPr lang="es-MX" altLang="es-MX" sz="1400" dirty="0">
                <a:solidFill>
                  <a:srgbClr val="00B050"/>
                </a:solidFill>
                <a:latin typeface="Courier" panose="02060409020205020404" pitchFamily="49" charset="0"/>
                <a:ea typeface="Aparajita" panose="020B0604020202020204"/>
                <a:cs typeface="Aparajita" panose="020B0604020202020204"/>
              </a:rPr>
              <a:t>*/</a:t>
            </a:r>
          </a:p>
        </p:txBody>
      </p:sp>
      <p:grpSp>
        <p:nvGrpSpPr>
          <p:cNvPr id="17" name="Group 24"/>
          <p:cNvGrpSpPr>
            <a:grpSpLocks/>
          </p:cNvGrpSpPr>
          <p:nvPr/>
        </p:nvGrpSpPr>
        <p:grpSpPr bwMode="auto">
          <a:xfrm>
            <a:off x="10679164" y="7977560"/>
            <a:ext cx="3960029" cy="330268"/>
            <a:chOff x="2275042" y="5517232"/>
            <a:chExt cx="2962259" cy="291685"/>
          </a:xfrm>
        </p:grpSpPr>
        <p:sp>
          <p:nvSpPr>
            <p:cNvPr id="18" name="TextBox 25"/>
            <p:cNvSpPr txBox="1">
              <a:spLocks noChangeArrowheads="1"/>
            </p:cNvSpPr>
            <p:nvPr/>
          </p:nvSpPr>
          <p:spPr bwMode="auto">
            <a:xfrm>
              <a:off x="2275042" y="5517232"/>
              <a:ext cx="1357907" cy="2916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marL="1143000" indent="-228600">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algn="ct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Número de bits</a:t>
              </a:r>
            </a:p>
          </p:txBody>
        </p:sp>
        <p:sp>
          <p:nvSpPr>
            <p:cNvPr id="19" name="TextBox 26"/>
            <p:cNvSpPr txBox="1">
              <a:spLocks noChangeArrowheads="1"/>
            </p:cNvSpPr>
            <p:nvPr/>
          </p:nvSpPr>
          <p:spPr bwMode="auto">
            <a:xfrm>
              <a:off x="3729187" y="5517232"/>
              <a:ext cx="194741" cy="2916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marL="1143000" indent="-228600">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algn="ctr" eaLnBrk="1" hangingPunct="1"/>
              <a:r>
                <a:rPr lang="es-MX" altLang="es-MX" sz="1400">
                  <a:solidFill>
                    <a:schemeClr val="tx1"/>
                  </a:solidFill>
                  <a:latin typeface="Courier" panose="02060409020205020404" pitchFamily="49" charset="0"/>
                  <a:ea typeface="Aparajita" panose="020B0604020202020204"/>
                  <a:cs typeface="Aparajita" panose="020B0604020202020204"/>
                </a:rPr>
                <a:t>’</a:t>
              </a:r>
            </a:p>
          </p:txBody>
        </p:sp>
        <p:sp>
          <p:nvSpPr>
            <p:cNvPr id="20" name="TextBox 27"/>
            <p:cNvSpPr txBox="1">
              <a:spLocks noChangeArrowheads="1"/>
            </p:cNvSpPr>
            <p:nvPr/>
          </p:nvSpPr>
          <p:spPr bwMode="auto">
            <a:xfrm>
              <a:off x="4020166" y="5517232"/>
              <a:ext cx="565819" cy="2916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marL="1143000" indent="-228600">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algn="ctr" eaLnBrk="1" hangingPunct="1"/>
              <a:r>
                <a:rPr lang="es-MX" altLang="es-MX" sz="1400">
                  <a:solidFill>
                    <a:schemeClr val="tx1"/>
                  </a:solidFill>
                  <a:latin typeface="Courier" panose="02060409020205020404" pitchFamily="49" charset="0"/>
                  <a:ea typeface="Aparajita" panose="020B0604020202020204"/>
                  <a:cs typeface="Aparajita" panose="020B0604020202020204"/>
                </a:rPr>
                <a:t>base</a:t>
              </a:r>
            </a:p>
          </p:txBody>
        </p:sp>
        <p:sp>
          <p:nvSpPr>
            <p:cNvPr id="21" name="TextBox 28"/>
            <p:cNvSpPr txBox="1">
              <a:spLocks noChangeArrowheads="1"/>
            </p:cNvSpPr>
            <p:nvPr/>
          </p:nvSpPr>
          <p:spPr bwMode="auto">
            <a:xfrm>
              <a:off x="4682223" y="5517232"/>
              <a:ext cx="555078" cy="2916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marL="1143000" indent="-228600">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algn="ct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valor</a:t>
              </a:r>
            </a:p>
          </p:txBody>
        </p:sp>
      </p:grpSp>
      <p:sp>
        <p:nvSpPr>
          <p:cNvPr id="22" name="TextBox 29"/>
          <p:cNvSpPr txBox="1">
            <a:spLocks noChangeArrowheads="1"/>
          </p:cNvSpPr>
          <p:nvPr/>
        </p:nvSpPr>
        <p:spPr bwMode="auto">
          <a:xfrm>
            <a:off x="14810263" y="7665641"/>
            <a:ext cx="1815288" cy="954107"/>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600">
                <a:solidFill>
                  <a:srgbClr val="FF0000"/>
                </a:solidFill>
                <a:latin typeface="Tahoma" panose="020B0604030504040204" pitchFamily="34" charset="0"/>
                <a:ea typeface="MS PGothic" panose="020B0600070205080204" pitchFamily="34" charset="-128"/>
              </a:defRPr>
            </a:lvl1pPr>
            <a:lvl2pPr marL="742950" indent="-285750">
              <a:defRPr sz="1600">
                <a:solidFill>
                  <a:srgbClr val="FF0000"/>
                </a:solidFill>
                <a:latin typeface="Tahoma" panose="020B0604030504040204" pitchFamily="34" charset="0"/>
                <a:ea typeface="MS PGothic" panose="020B0600070205080204" pitchFamily="34" charset="-128"/>
              </a:defRPr>
            </a:lvl2pPr>
            <a:lvl3pPr marL="1143000" indent="-228600">
              <a:defRPr sz="1600">
                <a:solidFill>
                  <a:srgbClr val="FF0000"/>
                </a:solidFill>
                <a:latin typeface="Tahoma" panose="020B0604030504040204" pitchFamily="34" charset="0"/>
                <a:ea typeface="MS PGothic" panose="020B0600070205080204" pitchFamily="34" charset="-128"/>
              </a:defRPr>
            </a:lvl3pPr>
            <a:lvl4pPr marL="1600200" indent="-228600">
              <a:defRPr sz="1600">
                <a:solidFill>
                  <a:srgbClr val="FF0000"/>
                </a:solidFill>
                <a:latin typeface="Tahoma" panose="020B0604030504040204" pitchFamily="34" charset="0"/>
                <a:ea typeface="MS PGothic" panose="020B0600070205080204" pitchFamily="34" charset="-128"/>
              </a:defRPr>
            </a:lvl4pPr>
            <a:lvl5pPr marL="2057400" indent="-228600">
              <a:defRPr sz="1600">
                <a:solidFill>
                  <a:srgbClr val="FF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FF0000"/>
                </a:solidFill>
                <a:latin typeface="Tahoma" panose="020B0604030504040204" pitchFamily="34" charset="0"/>
                <a:ea typeface="MS PGothic" panose="020B0600070205080204" pitchFamily="34" charset="-128"/>
              </a:defRPr>
            </a:lvl9pPr>
          </a:lstStyle>
          <a:p>
            <a:pPr eaLnBrk="1" hangingPunct="1"/>
            <a:r>
              <a:rPr lang="es-MX" altLang="es-MX" sz="1400" b="1" dirty="0">
                <a:solidFill>
                  <a:schemeClr val="tx1"/>
                </a:solidFill>
                <a:latin typeface="Courier" panose="02060409020205020404" pitchFamily="49" charset="0"/>
                <a:ea typeface="Aparajita" panose="020B0604020202020204"/>
                <a:cs typeface="Aparajita" panose="020B0604020202020204"/>
              </a:rPr>
              <a:t>Ejemplo</a:t>
            </a:r>
          </a:p>
          <a:p>
            <a:pPr eaLnBrk="1" hangingPunct="1"/>
            <a:endParaRPr lang="es-MX" altLang="es-MX" sz="1400" b="1" dirty="0">
              <a:solidFill>
                <a:schemeClr val="tx1"/>
              </a:solidFill>
              <a:latin typeface="Courier" panose="02060409020205020404" pitchFamily="49" charset="0"/>
              <a:ea typeface="Aparajita" panose="020B0604020202020204"/>
              <a:cs typeface="Aparajita" panose="020B0604020202020204"/>
            </a:endParaRP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8’b10100101</a:t>
            </a:r>
          </a:p>
          <a:p>
            <a:pPr eaLnBrk="1" hangingPunct="1"/>
            <a:r>
              <a:rPr lang="es-MX" altLang="es-MX" sz="1400" dirty="0">
                <a:solidFill>
                  <a:schemeClr val="tx1"/>
                </a:solidFill>
                <a:latin typeface="Courier" panose="02060409020205020404" pitchFamily="49" charset="0"/>
                <a:ea typeface="Aparajita" panose="020B0604020202020204"/>
                <a:cs typeface="Aparajita" panose="020B0604020202020204"/>
              </a:rPr>
              <a:t>16’habcd</a:t>
            </a:r>
          </a:p>
        </p:txBody>
      </p:sp>
    </p:spTree>
    <p:extLst>
      <p:ext uri="{BB962C8B-B14F-4D97-AF65-F5344CB8AC3E}">
        <p14:creationId xmlns:p14="http://schemas.microsoft.com/office/powerpoint/2010/main" val="199635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2" grpId="0" animBg="1"/>
    </p:bldLst>
  </p:timing>
</p:sld>
</file>

<file path=ppt/theme/theme1.xml><?xml version="1.0" encoding="utf-8"?>
<a:theme xmlns:a="http://schemas.openxmlformats.org/drawingml/2006/main" name="No Header">
  <a:themeElements>
    <a:clrScheme name="Transmisión de listas">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lnair">
      <a:majorFont>
        <a:latin typeface="Bebas Neue Regular"/>
        <a:ea typeface="Capella Light"/>
        <a:cs typeface=""/>
      </a:majorFont>
      <a:minorFont>
        <a:latin typeface="Roboto"/>
        <a:ea typeface="Capell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solidFill>
              <a:schemeClr val="tx1">
                <a:lumMod val="85000"/>
                <a:lumOff val="15000"/>
              </a:schemeClr>
            </a:solidFill>
            <a:latin typeface="Aller Light" panose="02000503000000020004" pitchFamily="2" charset="0"/>
            <a:ea typeface="A-OTF Shin Go Pro L"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eader">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lnair">
      <a:majorFont>
        <a:latin typeface="Bebas Neue Regular"/>
        <a:ea typeface="Capella Light"/>
        <a:cs typeface=""/>
      </a:majorFont>
      <a:minorFont>
        <a:latin typeface="Roboto"/>
        <a:ea typeface="Capell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kumimoji="1" dirty="0" smtClean="0">
            <a:solidFill>
              <a:schemeClr val="tx1">
                <a:lumMod val="85000"/>
                <a:lumOff val="15000"/>
              </a:schemeClr>
            </a:solidFill>
            <a:latin typeface="+mj-lt"/>
            <a:ea typeface="A-OTF Shin Go Pro L"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lnair">
      <a:majorFont>
        <a:latin typeface="Bebas Neue Regular"/>
        <a:ea typeface="Capella Light"/>
        <a:cs typeface=""/>
      </a:majorFont>
      <a:minorFont>
        <a:latin typeface="Roboto"/>
        <a:ea typeface="Capell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kumimoji="1" dirty="0" smtClean="0">
            <a:solidFill>
              <a:schemeClr val="tx1">
                <a:lumMod val="85000"/>
                <a:lumOff val="15000"/>
              </a:schemeClr>
            </a:solidFill>
            <a:latin typeface="+mj-lt"/>
            <a:ea typeface="A-OTF Shin Go Pro L"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lnair">
      <a:majorFont>
        <a:latin typeface="Bebas Neue Regular"/>
        <a:ea typeface="Capella Light"/>
        <a:cs typeface=""/>
      </a:majorFont>
      <a:minorFont>
        <a:latin typeface="Roboto"/>
        <a:ea typeface="Capell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kumimoji="1" dirty="0" smtClean="0">
            <a:solidFill>
              <a:schemeClr val="tx1">
                <a:lumMod val="85000"/>
                <a:lumOff val="15000"/>
              </a:schemeClr>
            </a:solidFill>
            <a:latin typeface="+mj-lt"/>
            <a:ea typeface="A-OTF Shin Go Pro L"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lnair">
      <a:majorFont>
        <a:latin typeface="Bebas Neue Regular"/>
        <a:ea typeface="Capella Light"/>
        <a:cs typeface=""/>
      </a:majorFont>
      <a:minorFont>
        <a:latin typeface="Roboto"/>
        <a:ea typeface="Capell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kumimoji="1" dirty="0" smtClean="0">
            <a:solidFill>
              <a:schemeClr val="tx1">
                <a:lumMod val="85000"/>
                <a:lumOff val="15000"/>
              </a:schemeClr>
            </a:solidFill>
            <a:latin typeface="+mj-lt"/>
            <a:ea typeface="A-OTF Shin Go Pro L"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Header">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lnair">
      <a:majorFont>
        <a:latin typeface="Bebas Neue Regular"/>
        <a:ea typeface="Capella Light"/>
        <a:cs typeface=""/>
      </a:majorFont>
      <a:minorFont>
        <a:latin typeface="Roboto"/>
        <a:ea typeface="Capell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kumimoji="1" dirty="0" smtClean="0">
            <a:solidFill>
              <a:schemeClr val="tx1">
                <a:lumMod val="85000"/>
                <a:lumOff val="15000"/>
              </a:schemeClr>
            </a:solidFill>
            <a:latin typeface="+mj-lt"/>
            <a:ea typeface="A-OTF Shin Go Pro L"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5137</TotalTime>
  <Words>3825</Words>
  <Application>Microsoft Office PowerPoint</Application>
  <PresentationFormat>Personalizado</PresentationFormat>
  <Paragraphs>925</Paragraphs>
  <Slides>26</Slides>
  <Notes>4</Notes>
  <HiddenSlides>0</HiddenSlides>
  <MMClips>0</MMClips>
  <ScaleCrop>false</ScaleCrop>
  <HeadingPairs>
    <vt:vector size="6" baseType="variant">
      <vt:variant>
        <vt:lpstr>Fuentes usadas</vt:lpstr>
      </vt:variant>
      <vt:variant>
        <vt:i4>16</vt:i4>
      </vt:variant>
      <vt:variant>
        <vt:lpstr>Tema</vt:lpstr>
      </vt:variant>
      <vt:variant>
        <vt:i4>6</vt:i4>
      </vt:variant>
      <vt:variant>
        <vt:lpstr>Títulos de diapositiva</vt:lpstr>
      </vt:variant>
      <vt:variant>
        <vt:i4>26</vt:i4>
      </vt:variant>
    </vt:vector>
  </HeadingPairs>
  <TitlesOfParts>
    <vt:vector size="48" baseType="lpstr">
      <vt:lpstr>Aller Light</vt:lpstr>
      <vt:lpstr>Arial</vt:lpstr>
      <vt:lpstr>Bebas Neue Bold</vt:lpstr>
      <vt:lpstr>Bebas Neue Regular</vt:lpstr>
      <vt:lpstr>Calibri</vt:lpstr>
      <vt:lpstr>Calibri (Body)</vt:lpstr>
      <vt:lpstr>Cambria Math</vt:lpstr>
      <vt:lpstr>Courier</vt:lpstr>
      <vt:lpstr>Helvetica</vt:lpstr>
      <vt:lpstr>Helvetica Condensed</vt:lpstr>
      <vt:lpstr>Roboto</vt:lpstr>
      <vt:lpstr>Roboto Condensed</vt:lpstr>
      <vt:lpstr>Roboto Condensed Light</vt:lpstr>
      <vt:lpstr>Roboto Light</vt:lpstr>
      <vt:lpstr>Ubuntu Medium</vt:lpstr>
      <vt:lpstr>Wingdings</vt:lpstr>
      <vt:lpstr>No Header</vt:lpstr>
      <vt:lpstr>Header</vt:lpstr>
      <vt:lpstr>1_Header</vt:lpstr>
      <vt:lpstr>2_Header</vt:lpstr>
      <vt:lpstr>3_Header</vt:lpstr>
      <vt:lpstr>4_Header</vt:lpstr>
      <vt:lpstr>MICROArquitectura del procesaor  lagarto-HUN RISC-V</vt:lpstr>
      <vt:lpstr>Introducción a Verilog HDL</vt:lpstr>
      <vt:lpstr>¿Por qué usar HDL?</vt:lpstr>
      <vt:lpstr>Niveles de abstracción</vt:lpstr>
      <vt:lpstr>¿Qué es un FPGA?</vt:lpstr>
      <vt:lpstr>Ventajas y Desventajas de los FPGA</vt:lpstr>
      <vt:lpstr>HARDWARE de desarrollo</vt:lpstr>
      <vt:lpstr>Software de desarrollo y flujo de diseño</vt:lpstr>
      <vt:lpstr>Fundamentos de verilog</vt:lpstr>
      <vt:lpstr>Valores y módulos</vt:lpstr>
      <vt:lpstr>Niveles de abstracción</vt:lpstr>
      <vt:lpstr>HDL verilog</vt:lpstr>
      <vt:lpstr>HDL verilog</vt:lpstr>
      <vt:lpstr>HDL verilog</vt:lpstr>
      <vt:lpstr>HDL verilog</vt:lpstr>
      <vt:lpstr>HDL verilog</vt:lpstr>
      <vt:lpstr>HDL verilog</vt:lpstr>
      <vt:lpstr>HDL verilog</vt:lpstr>
      <vt:lpstr>HDL verilog</vt:lpstr>
      <vt:lpstr>HDL verilog</vt:lpstr>
      <vt:lpstr>HDL verilog</vt:lpstr>
      <vt:lpstr>HDL verilog</vt:lpstr>
      <vt:lpstr>MEMORIAS</vt:lpstr>
      <vt:lpstr>MEMORIAS</vt:lpstr>
      <vt:lpstr>MEMORIAS</vt:lpstr>
      <vt:lpstr>MEMORIAS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taitoru</dc:title>
  <dc:creator>秋咲准</dc:creator>
  <cp:lastModifiedBy>Marco Antonio Ramirez Salinas</cp:lastModifiedBy>
  <cp:revision>376</cp:revision>
  <dcterms:created xsi:type="dcterms:W3CDTF">2014-05-07T13:22:54Z</dcterms:created>
  <dcterms:modified xsi:type="dcterms:W3CDTF">2023-03-13T04:36:50Z</dcterms:modified>
</cp:coreProperties>
</file>